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471" r:id="rId6"/>
    <p:sldId id="472" r:id="rId7"/>
    <p:sldId id="473" r:id="rId8"/>
    <p:sldId id="474" r:id="rId9"/>
    <p:sldId id="476" r:id="rId10"/>
    <p:sldId id="477" r:id="rId11"/>
    <p:sldId id="479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rgbClr val="FFD2CA"/>
          </a:solidFill>
        </a:fill>
      </a:tcStyle>
    </a:wholeTbl>
    <a:band2H>
      <a:tcTxStyle/>
      <a:tcStyle>
        <a:tcBdr/>
        <a:fill>
          <a:solidFill>
            <a:srgbClr val="FFEAE6"/>
          </a:solidFill>
        </a:fill>
      </a:tcStyle>
    </a:band2H>
    <a:firstCol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381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381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rgbClr val="F4CAD1"/>
          </a:solidFill>
        </a:fill>
      </a:tcStyle>
    </a:wholeTbl>
    <a:band2H>
      <a:tcTxStyle/>
      <a:tcStyle>
        <a:tcBdr/>
        <a:fill>
          <a:solidFill>
            <a:srgbClr val="FAE6EA"/>
          </a:solidFill>
        </a:fill>
      </a:tcStyle>
    </a:band2H>
    <a:firstCol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381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381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381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381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6E7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96969"/>
          </a:solidFill>
        </a:fill>
      </a:tcStyle>
    </a:lastRow>
    <a:firstRow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38100" cap="flat">
              <a:solidFill>
                <a:srgbClr val="696969"/>
              </a:solidFill>
              <a:prstDash val="solid"/>
              <a:round/>
            </a:ln>
          </a:top>
          <a:bottom>
            <a:ln w="127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inor">
          <a:srgbClr val="696969"/>
        </a:fontRef>
        <a:srgbClr val="696969"/>
      </a:tcTxStyle>
      <a:tcStyle>
        <a:tcBdr>
          <a:left>
            <a:ln w="12700" cap="flat">
              <a:solidFill>
                <a:srgbClr val="696969"/>
              </a:solidFill>
              <a:prstDash val="solid"/>
              <a:round/>
            </a:ln>
          </a:left>
          <a:right>
            <a:ln w="12700" cap="flat">
              <a:solidFill>
                <a:srgbClr val="696969"/>
              </a:solidFill>
              <a:prstDash val="solid"/>
              <a:round/>
            </a:ln>
          </a:right>
          <a:top>
            <a:ln w="12700" cap="flat">
              <a:solidFill>
                <a:srgbClr val="696969"/>
              </a:solidFill>
              <a:prstDash val="solid"/>
              <a:round/>
            </a:ln>
          </a:top>
          <a:bottom>
            <a:ln w="38100" cap="flat">
              <a:solidFill>
                <a:srgbClr val="696969"/>
              </a:solidFill>
              <a:prstDash val="solid"/>
              <a:round/>
            </a:ln>
          </a:bottom>
          <a:insideH>
            <a:ln w="12700" cap="flat">
              <a:solidFill>
                <a:srgbClr val="696969"/>
              </a:solidFill>
              <a:prstDash val="solid"/>
              <a:round/>
            </a:ln>
          </a:insideH>
          <a:insideV>
            <a:ln w="12700" cap="flat">
              <a:solidFill>
                <a:srgbClr val="696969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04524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j-lt"/>
        <a:ea typeface="+mj-ea"/>
        <a:cs typeface="+mj-cs"/>
        <a:sym typeface="Calibri"/>
      </a:defRPr>
    </a:lvl1pPr>
    <a:lvl2pPr indent="228600" latinLnBrk="0">
      <a:defRPr sz="2400">
        <a:latin typeface="+mj-lt"/>
        <a:ea typeface="+mj-ea"/>
        <a:cs typeface="+mj-cs"/>
        <a:sym typeface="Calibri"/>
      </a:defRPr>
    </a:lvl2pPr>
    <a:lvl3pPr indent="457200" latinLnBrk="0">
      <a:defRPr sz="2400">
        <a:latin typeface="+mj-lt"/>
        <a:ea typeface="+mj-ea"/>
        <a:cs typeface="+mj-cs"/>
        <a:sym typeface="Calibri"/>
      </a:defRPr>
    </a:lvl3pPr>
    <a:lvl4pPr indent="685800" latinLnBrk="0">
      <a:defRPr sz="2400">
        <a:latin typeface="+mj-lt"/>
        <a:ea typeface="+mj-ea"/>
        <a:cs typeface="+mj-cs"/>
        <a:sym typeface="Calibri"/>
      </a:defRPr>
    </a:lvl4pPr>
    <a:lvl5pPr indent="914400" latinLnBrk="0">
      <a:defRPr sz="2400">
        <a:latin typeface="+mj-lt"/>
        <a:ea typeface="+mj-ea"/>
        <a:cs typeface="+mj-cs"/>
        <a:sym typeface="Calibri"/>
      </a:defRPr>
    </a:lvl5pPr>
    <a:lvl6pPr indent="1143000" latinLnBrk="0">
      <a:defRPr sz="2400">
        <a:latin typeface="+mj-lt"/>
        <a:ea typeface="+mj-ea"/>
        <a:cs typeface="+mj-cs"/>
        <a:sym typeface="Calibri"/>
      </a:defRPr>
    </a:lvl6pPr>
    <a:lvl7pPr indent="1371600" latinLnBrk="0">
      <a:defRPr sz="2400">
        <a:latin typeface="+mj-lt"/>
        <a:ea typeface="+mj-ea"/>
        <a:cs typeface="+mj-cs"/>
        <a:sym typeface="Calibri"/>
      </a:defRPr>
    </a:lvl7pPr>
    <a:lvl8pPr indent="1600200" latinLnBrk="0">
      <a:defRPr sz="2400">
        <a:latin typeface="+mj-lt"/>
        <a:ea typeface="+mj-ea"/>
        <a:cs typeface="+mj-cs"/>
        <a:sym typeface="Calibri"/>
      </a:defRPr>
    </a:lvl8pPr>
    <a:lvl9pPr indent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473671" y="870495"/>
            <a:ext cx="11465554" cy="2304257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384402" y="3759496"/>
            <a:ext cx="5497066" cy="27495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laatje met tek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xfrm>
            <a:off x="1490166" y="809328"/>
            <a:ext cx="11277900" cy="2448274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524000" y="4409306"/>
            <a:ext cx="10405369" cy="8208914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056096" y="4410076"/>
            <a:ext cx="7200404" cy="82073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7442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437812" y="809328"/>
            <a:ext cx="11330254" cy="244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323332" y="4409728"/>
            <a:ext cx="21867455" cy="8208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5649854" y="12470746"/>
            <a:ext cx="504546" cy="48390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79426" marR="0" indent="-479426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Calibri"/>
        </a:defRPr>
      </a:lvl1pPr>
      <a:lvl2pPr marL="1052512" marR="0" indent="-595312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50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Calibri"/>
        </a:defRPr>
      </a:lvl2pPr>
      <a:lvl3pPr marL="1390650" marR="0" indent="-47625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Calibri"/>
        </a:defRPr>
      </a:lvl3pPr>
      <a:lvl4pPr marL="1847850" marR="0" indent="-47625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50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Calibri"/>
        </a:defRPr>
      </a:lvl4pPr>
      <a:lvl5pPr marL="2305050" marR="0" indent="-47625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50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Calibri"/>
        </a:defRPr>
      </a:lvl5pPr>
      <a:lvl6pPr marL="2857500" marR="0" indent="-5715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Calibri"/>
        </a:defRPr>
      </a:lvl6pPr>
      <a:lvl7pPr marL="3314700" marR="0" indent="-5715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Calibri"/>
        </a:defRPr>
      </a:lvl7pPr>
      <a:lvl8pPr marL="3771900" marR="0" indent="-5715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Calibri"/>
        </a:defRPr>
      </a:lvl8pPr>
      <a:lvl9pPr marL="4229100" marR="0" indent="-5715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2"/>
          <p:cNvSpPr txBox="1">
            <a:spLocks noGrp="1"/>
          </p:cNvSpPr>
          <p:nvPr>
            <p:ph type="ctrTitle"/>
          </p:nvPr>
        </p:nvSpPr>
        <p:spPr>
          <a:xfrm>
            <a:off x="1676399" y="842280"/>
            <a:ext cx="11898924" cy="2291409"/>
          </a:xfrm>
          <a:prstGeom prst="rect">
            <a:avLst/>
          </a:prstGeom>
        </p:spPr>
        <p:txBody>
          <a:bodyPr lIns="91438" tIns="91438" rIns="91438" bIns="91438" anchor="t">
            <a:normAutofit/>
          </a:bodyPr>
          <a:lstStyle>
            <a:lvl1pPr>
              <a:defRPr sz="7200"/>
            </a:lvl1pPr>
          </a:lstStyle>
          <a:p>
            <a:r>
              <a:rPr lang="nl-NL" dirty="0"/>
              <a:t>Coachen op de Werkplek</a:t>
            </a:r>
            <a:br>
              <a:rPr lang="nl-NL" dirty="0"/>
            </a:br>
            <a:r>
              <a:rPr lang="nl-NL" sz="6000" dirty="0"/>
              <a:t>medewerkers &amp; jezelf ontwikkelen</a:t>
            </a:r>
            <a:endParaRPr lang="nl-NL" dirty="0"/>
          </a:p>
        </p:txBody>
      </p:sp>
      <p:sp>
        <p:nvSpPr>
          <p:cNvPr id="79" name="Rectangle 3"/>
          <p:cNvSpPr txBox="1">
            <a:spLocks noGrp="1"/>
          </p:cNvSpPr>
          <p:nvPr>
            <p:ph type="subTitle" sz="quarter" idx="1"/>
          </p:nvPr>
        </p:nvSpPr>
        <p:spPr>
          <a:xfrm>
            <a:off x="1676399" y="4058310"/>
            <a:ext cx="4757057" cy="1709265"/>
          </a:xfrm>
          <a:prstGeom prst="rect">
            <a:avLst/>
          </a:prstGeom>
        </p:spPr>
        <p:txBody>
          <a:bodyPr lIns="91438" tIns="91438" rIns="91438" bIns="91438" anchor="t">
            <a:normAutofit/>
          </a:bodyPr>
          <a:lstStyle/>
          <a:p>
            <a:r>
              <a:rPr lang="nl-NL" sz="4000" dirty="0"/>
              <a:t>17 maart 2022</a:t>
            </a:r>
          </a:p>
          <a:p>
            <a:endParaRPr lang="nl-NL" sz="4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7EEBD3-1406-4C97-BC8E-2ED9370EA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579014"/>
            <a:ext cx="15122769" cy="10023456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798BF2D-3605-4741-AC42-1EE618194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540" y="660304"/>
            <a:ext cx="9124042" cy="2473385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05418F30-21F7-4308-A349-9ADCEAD63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53" y="11746595"/>
            <a:ext cx="5175250" cy="11271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5927-AA4A-453F-8216-2AF98EEF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38" tIns="91438" rIns="91438" bIns="91438" anchor="t">
            <a:normAutofit/>
          </a:bodyPr>
          <a:lstStyle/>
          <a:p>
            <a:r>
              <a:rPr lang="nl-NL" dirty="0"/>
              <a:t>Vanmiddag</a:t>
            </a:r>
            <a:br>
              <a:rPr lang="nl-NL" dirty="0"/>
            </a:br>
            <a:r>
              <a:rPr lang="nl-NL" sz="5400" i="1" dirty="0"/>
              <a:t>agenda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A50B35-5EF5-440D-9C39-CEDDBA2C741C}"/>
              </a:ext>
            </a:extLst>
          </p:cNvPr>
          <p:cNvSpPr/>
          <p:nvPr/>
        </p:nvSpPr>
        <p:spPr>
          <a:xfrm>
            <a:off x="1122947" y="3609471"/>
            <a:ext cx="2273166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endParaRPr lang="nl-NL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Welkom </a:t>
            </a:r>
            <a:r>
              <a:rPr lang="nl-NL" sz="4800" dirty="0">
                <a:solidFill>
                  <a:srgbClr val="FF0000"/>
                </a:solidFill>
                <a:latin typeface="Calibri" panose="020F0502020204030204" pitchFamily="34" charset="0"/>
              </a:rPr>
              <a:t>&amp;</a:t>
            </a: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agenda</a:t>
            </a:r>
            <a:endParaRPr lang="nl-NL" sz="48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1436688" lvl="2" indent="-727075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Introductie kapstok Coachen op de Werkplek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Aanleiding </a:t>
            </a:r>
            <a:r>
              <a:rPr lang="nl-NL" sz="4800" dirty="0">
                <a:solidFill>
                  <a:srgbClr val="FF0000"/>
                </a:solidFill>
                <a:latin typeface="Calibri" panose="020F0502020204030204" pitchFamily="34" charset="0"/>
              </a:rPr>
              <a:t>&amp;</a:t>
            </a: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ontwikkeling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Toepassingen </a:t>
            </a:r>
            <a:r>
              <a:rPr lang="nl-NL" sz="4800" dirty="0">
                <a:solidFill>
                  <a:srgbClr val="FF0000"/>
                </a:solidFill>
                <a:latin typeface="Calibri" panose="020F0502020204030204" pitchFamily="34" charset="0"/>
              </a:rPr>
              <a:t>&amp;</a:t>
            </a: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ervaringen binnen Pantar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Zelf aan de slag</a:t>
            </a:r>
            <a:endParaRPr lang="nl-NL" sz="4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Eigen expertise ‘plotten’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Oefenen met kerntechniek (als we tijd hebben)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Afsluiting</a:t>
            </a:r>
            <a:endParaRPr lang="nl-NL" sz="4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811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5927-AA4A-453F-8216-2AF98EEF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38" tIns="91438" rIns="91438" bIns="91438" anchor="t">
            <a:normAutofit/>
          </a:bodyPr>
          <a:lstStyle/>
          <a:p>
            <a:r>
              <a:rPr lang="nl-NL" dirty="0"/>
              <a:t>Introductie </a:t>
            </a:r>
            <a:br>
              <a:rPr lang="nl-NL" dirty="0"/>
            </a:br>
            <a:r>
              <a:rPr lang="nl-NL" sz="5400" i="1" dirty="0"/>
              <a:t>kapstok Coachen op de werkplek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A50B35-5EF5-440D-9C39-CEDDBA2C741C}"/>
              </a:ext>
            </a:extLst>
          </p:cNvPr>
          <p:cNvSpPr/>
          <p:nvPr/>
        </p:nvSpPr>
        <p:spPr>
          <a:xfrm>
            <a:off x="1122947" y="3609471"/>
            <a:ext cx="22731664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endParaRPr lang="nl-NL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Basis gelegd in een pilot Vakkundig aan het Werk 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Amfors </a:t>
            </a:r>
            <a:r>
              <a:rPr lang="nl-NL" sz="4800" dirty="0">
                <a:solidFill>
                  <a:srgbClr val="FF0000"/>
                </a:solidFill>
                <a:latin typeface="Calibri" panose="020F0502020204030204" pitchFamily="34" charset="0"/>
              </a:rPr>
              <a:t>&amp;</a:t>
            </a: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Pantar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Klassieke motiverende gespreksvoering doorontwikkelen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Belangrijkste lessen</a:t>
            </a:r>
            <a:endParaRPr lang="nl-NL" sz="4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Gemeenschappelijke taal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Kapstok versimpelen 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Taal </a:t>
            </a:r>
            <a:r>
              <a:rPr lang="nl-NL" sz="4800" dirty="0">
                <a:solidFill>
                  <a:srgbClr val="FF0000"/>
                </a:solidFill>
                <a:latin typeface="Calibri" panose="020F0502020204030204" pitchFamily="34" charset="0"/>
              </a:rPr>
              <a:t>&amp;</a:t>
            </a: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termen aanpassen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Toepasbaar maken bij medewerkers die je al jaren kent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Breder kijken dan gerichte gedragsverandering</a:t>
            </a:r>
          </a:p>
          <a:p>
            <a:pPr marL="2781300" lvl="8" indent="-1157288" fontAlgn="base">
              <a:buClr>
                <a:schemeClr val="accent2"/>
              </a:buClr>
              <a:buFont typeface="Calibri" panose="020F0502020204030204" pitchFamily="34" charset="0"/>
              <a:buChar char="─"/>
            </a:pPr>
            <a:endParaRPr lang="nl-NL" sz="4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35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5927-AA4A-453F-8216-2AF98EEF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38" tIns="91438" rIns="91438" bIns="91438" anchor="t">
            <a:normAutofit/>
          </a:bodyPr>
          <a:lstStyle/>
          <a:p>
            <a:r>
              <a:rPr lang="nl-NL" dirty="0"/>
              <a:t>Introductie </a:t>
            </a:r>
            <a:br>
              <a:rPr lang="nl-NL" dirty="0"/>
            </a:br>
            <a:r>
              <a:rPr lang="nl-NL" sz="5400" i="1" dirty="0"/>
              <a:t>kapstok Coachen op de werkplek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A50B35-5EF5-440D-9C39-CEDDBA2C741C}"/>
              </a:ext>
            </a:extLst>
          </p:cNvPr>
          <p:cNvSpPr/>
          <p:nvPr/>
        </p:nvSpPr>
        <p:spPr>
          <a:xfrm>
            <a:off x="1122947" y="3609471"/>
            <a:ext cx="22731664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endParaRPr lang="nl-NL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Manier van communiceren die:</a:t>
            </a:r>
            <a:endParaRPr lang="nl-NL" sz="4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Past bij de dagelijkse praktijk van sociaal werkbedrijf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Gericht is op:</a:t>
            </a:r>
          </a:p>
          <a:p>
            <a:pPr marL="2781300" lvl="8" indent="-1157288" fontAlgn="base">
              <a:buClr>
                <a:schemeClr val="accent2"/>
              </a:buClr>
              <a:buFont typeface="Calibri" panose="020F0502020204030204" pitchFamily="34" charset="0"/>
              <a:buChar char="─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Optimaal functioneren</a:t>
            </a:r>
          </a:p>
          <a:p>
            <a:pPr marL="2781300" lvl="8" indent="-1157288" fontAlgn="base">
              <a:buClr>
                <a:schemeClr val="accent2"/>
              </a:buClr>
              <a:buFont typeface="Calibri" panose="020F0502020204030204" pitchFamily="34" charset="0"/>
              <a:buChar char="─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Ontwikkelen naar vermogen</a:t>
            </a:r>
          </a:p>
          <a:p>
            <a:pPr marL="2781300" lvl="8" indent="-1157288" fontAlgn="base">
              <a:buClr>
                <a:schemeClr val="accent2"/>
              </a:buClr>
              <a:buFont typeface="Calibri" panose="020F0502020204030204" pitchFamily="34" charset="0"/>
              <a:buChar char="─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Prettige werksfeer</a:t>
            </a:r>
          </a:p>
          <a:p>
            <a:pPr marL="2781300" lvl="8" indent="-1157288" fontAlgn="base">
              <a:buClr>
                <a:schemeClr val="accent2"/>
              </a:buClr>
              <a:buFont typeface="Calibri" panose="020F0502020204030204" pitchFamily="34" charset="0"/>
              <a:buChar char="─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Gerichte gedragsverandering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Toepasbaar is: </a:t>
            </a:r>
          </a:p>
          <a:p>
            <a:pPr marL="2781300" lvl="8" indent="-1157288" fontAlgn="base">
              <a:buClr>
                <a:schemeClr val="accent2"/>
              </a:buClr>
              <a:buFont typeface="Calibri" panose="020F0502020204030204" pitchFamily="34" charset="0"/>
              <a:buChar char="─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 een 1-op-1 gesprek </a:t>
            </a:r>
          </a:p>
          <a:p>
            <a:pPr marL="2781300" lvl="8" indent="-1157288" fontAlgn="base">
              <a:buClr>
                <a:schemeClr val="accent2"/>
              </a:buClr>
              <a:buFont typeface="Calibri" panose="020F0502020204030204" pitchFamily="34" charset="0"/>
              <a:buChar char="─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 de werkvloer </a:t>
            </a:r>
          </a:p>
          <a:p>
            <a:pPr marL="2781300" lvl="8" indent="-1157288" fontAlgn="base">
              <a:buClr>
                <a:schemeClr val="accent2"/>
              </a:buClr>
              <a:buFont typeface="Calibri" panose="020F0502020204030204" pitchFamily="34" charset="0"/>
              <a:buChar char="─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‘In de wandelgangen’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A87496-BCFF-4C3F-8DF5-4579BAFDB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6858000"/>
            <a:ext cx="12191999" cy="64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21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5927-AA4A-453F-8216-2AF98EEF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38" tIns="91438" rIns="91438" bIns="91438" anchor="t">
            <a:normAutofit/>
          </a:bodyPr>
          <a:lstStyle/>
          <a:p>
            <a:r>
              <a:rPr lang="nl-NL" dirty="0"/>
              <a:t>Introductie </a:t>
            </a:r>
            <a:br>
              <a:rPr lang="nl-NL" dirty="0"/>
            </a:br>
            <a:r>
              <a:rPr lang="nl-NL" sz="5400" i="1" dirty="0"/>
              <a:t>kapstok Coachen op de werkplek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65A8F4-3700-47EF-AE41-7CA18366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613" y="4296860"/>
            <a:ext cx="11636773" cy="108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295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5927-AA4A-453F-8216-2AF98EEF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38" tIns="91438" rIns="91438" bIns="91438" anchor="t">
            <a:normAutofit/>
          </a:bodyPr>
          <a:lstStyle/>
          <a:p>
            <a:r>
              <a:rPr lang="nl-NL" dirty="0"/>
              <a:t>Implementatie </a:t>
            </a:r>
            <a:br>
              <a:rPr lang="nl-NL" dirty="0"/>
            </a:br>
            <a:r>
              <a:rPr lang="nl-NL" sz="5400" i="1" dirty="0"/>
              <a:t>Insteek bij Pantar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A50B35-5EF5-440D-9C39-CEDDBA2C741C}"/>
              </a:ext>
            </a:extLst>
          </p:cNvPr>
          <p:cNvSpPr/>
          <p:nvPr/>
        </p:nvSpPr>
        <p:spPr>
          <a:xfrm>
            <a:off x="1122947" y="3609471"/>
            <a:ext cx="22670114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endParaRPr lang="nl-NL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Projectgroep</a:t>
            </a: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Denktanks</a:t>
            </a:r>
            <a:endParaRPr lang="nl-NL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Definitief maken programma</a:t>
            </a: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Verzorgen trainingen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Workshops MT en HR 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Basistrainingen teamleiders en ontwikkelcoaches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Basistrainingen voorlieden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Begeleide intervisie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Coaching on the job </a:t>
            </a:r>
            <a:r>
              <a:rPr lang="nl-NL" sz="4000" dirty="0">
                <a:solidFill>
                  <a:srgbClr val="FF0000"/>
                </a:solidFill>
                <a:latin typeface="Calibri" panose="020F0502020204030204" pitchFamily="34" charset="0"/>
              </a:rPr>
              <a:t>&amp; </a:t>
            </a:r>
            <a:r>
              <a:rPr lang="nl-NL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trainen met acteur</a:t>
            </a:r>
            <a:endParaRPr lang="nl-NL" sz="72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Thema- en opfristrainingen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CECF31B-E617-4498-AB7F-5270C07A1FBE}"/>
              </a:ext>
            </a:extLst>
          </p:cNvPr>
          <p:cNvSpPr/>
          <p:nvPr/>
        </p:nvSpPr>
        <p:spPr>
          <a:xfrm>
            <a:off x="16325625" y="3617326"/>
            <a:ext cx="805837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endParaRPr lang="nl-NL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Hulpmiddelen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(Online) reader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Spiekwaaier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Praktijkoefeningen</a:t>
            </a: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Interne communicatie</a:t>
            </a: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Posters</a:t>
            </a:r>
          </a:p>
        </p:txBody>
      </p:sp>
    </p:spTree>
    <p:extLst>
      <p:ext uri="{BB962C8B-B14F-4D97-AF65-F5344CB8AC3E}">
        <p14:creationId xmlns:p14="http://schemas.microsoft.com/office/powerpoint/2010/main" val="30658167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5927-AA4A-453F-8216-2AF98EEF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38" tIns="91438" rIns="91438" bIns="91438" anchor="t">
            <a:normAutofit/>
          </a:bodyPr>
          <a:lstStyle/>
          <a:p>
            <a:r>
              <a:rPr lang="nl-NL" dirty="0"/>
              <a:t>Implementatie </a:t>
            </a:r>
            <a:br>
              <a:rPr lang="nl-NL" dirty="0"/>
            </a:br>
            <a:r>
              <a:rPr lang="nl-NL" sz="5400" i="1" dirty="0"/>
              <a:t>Ervaringen bij Pantar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A50B35-5EF5-440D-9C39-CEDDBA2C741C}"/>
              </a:ext>
            </a:extLst>
          </p:cNvPr>
          <p:cNvSpPr/>
          <p:nvPr/>
        </p:nvSpPr>
        <p:spPr>
          <a:xfrm>
            <a:off x="1122947" y="3609471"/>
            <a:ext cx="22731664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endParaRPr lang="nl-NL" sz="2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 hele organisatie is meegenomen</a:t>
            </a:r>
          </a:p>
          <a:p>
            <a:pPr marL="1436688" lvl="6" indent="-727075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nl-NL" sz="4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Zorgt voor het spreken van één taal van MT tot voorlieden</a:t>
            </a:r>
          </a:p>
          <a:p>
            <a:pPr marL="1436688" lvl="6" indent="-727075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	Draagvlak op alle niveaus</a:t>
            </a:r>
          </a:p>
          <a:p>
            <a:pPr marL="1436688" lvl="6" indent="-727075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	Nieuwsgierigheid gewekt</a:t>
            </a:r>
            <a:r>
              <a:rPr lang="nl-NL" sz="4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(het goudklompje)</a:t>
            </a:r>
            <a:endParaRPr lang="nl-NL" sz="4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6" fontAlgn="base">
              <a:buClr>
                <a:schemeClr val="accent2"/>
              </a:buClr>
            </a:pPr>
            <a:endParaRPr lang="nl-NL" sz="4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Herkenbaar, praktisch en toepasbaar</a:t>
            </a:r>
          </a:p>
          <a:p>
            <a:pPr fontAlgn="base">
              <a:buClr>
                <a:schemeClr val="accent2"/>
              </a:buClr>
            </a:pPr>
            <a:endParaRPr lang="nl-NL" sz="4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Van onbewust bekwaam naar bewust bekwaam</a:t>
            </a:r>
          </a:p>
          <a:p>
            <a:pPr marL="1790700" lvl="3" indent="-1081088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Versterken van het potentieel wat er al in zit</a:t>
            </a:r>
          </a:p>
          <a:p>
            <a:pPr lvl="1" fontAlgn="base">
              <a:buClr>
                <a:schemeClr val="accent2"/>
              </a:buClr>
            </a:pPr>
            <a:endParaRPr lang="nl-NL" sz="4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Coaching on </a:t>
            </a:r>
            <a:r>
              <a:rPr lang="nl-NL" sz="4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nl-NL" sz="4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job zeer waardevol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753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5927-AA4A-453F-8216-2AF98EEF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38" tIns="91438" rIns="91438" bIns="91438" anchor="t">
            <a:normAutofit/>
          </a:bodyPr>
          <a:lstStyle/>
          <a:p>
            <a:r>
              <a:rPr lang="nl-NL" dirty="0"/>
              <a:t>Zelf aan de slag </a:t>
            </a:r>
            <a:br>
              <a:rPr lang="nl-NL" dirty="0"/>
            </a:br>
            <a:r>
              <a:rPr lang="nl-NL" sz="5400" i="1" dirty="0"/>
              <a:t>Je eigen expertise ‘plotten’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A50B35-5EF5-440D-9C39-CEDDBA2C741C}"/>
              </a:ext>
            </a:extLst>
          </p:cNvPr>
          <p:cNvSpPr/>
          <p:nvPr/>
        </p:nvSpPr>
        <p:spPr>
          <a:xfrm>
            <a:off x="1122947" y="3609471"/>
            <a:ext cx="22670114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endParaRPr lang="nl-NL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Bekijk de lijst met technieken en methoden </a:t>
            </a: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Kruis aan welke technieken jij veel gebruikt in jouw communicatie in je werk</a:t>
            </a: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Zet deze technieken in de kapstok</a:t>
            </a:r>
          </a:p>
          <a:p>
            <a:pPr marL="685800" indent="-685800" fontAlgn="base"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nl-NL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Zoek iemand op die ook klaar is en bespreek met elkaar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 valt je op? 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Waar ligt jouw voorkeursstijl?</a:t>
            </a:r>
          </a:p>
          <a:p>
            <a:pPr marL="1617663" lvl="5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 betekent dat voor de impact van jou communicatie?</a:t>
            </a:r>
          </a:p>
          <a:p>
            <a:pPr marL="2781300" lvl="8" indent="-1157288" fontAlgn="base">
              <a:buClr>
                <a:schemeClr val="accent2"/>
              </a:buClr>
              <a:buFont typeface="Calibri" panose="020F0502020204030204" pitchFamily="34" charset="0"/>
              <a:buChar char="─"/>
            </a:pPr>
            <a:r>
              <a:rPr lang="nl-NL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 is voor jou makkelijk te bereiken?</a:t>
            </a:r>
          </a:p>
          <a:p>
            <a:pPr marL="2781300" lvl="8" indent="-1157288" fontAlgn="base">
              <a:buClr>
                <a:schemeClr val="accent2"/>
              </a:buClr>
              <a:buFont typeface="Calibri" panose="020F0502020204030204" pitchFamily="34" charset="0"/>
              <a:buChar char="─"/>
            </a:pPr>
            <a:r>
              <a:rPr lang="nl-NL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Welke risico’s loop je? </a:t>
            </a:r>
          </a:p>
          <a:p>
            <a:pPr marL="1617663" lvl="6" indent="-9842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 zou je kunnen doen? </a:t>
            </a:r>
          </a:p>
          <a:p>
            <a:pPr lvl="1" fontAlgn="base">
              <a:buClr>
                <a:schemeClr val="accent2"/>
              </a:buClr>
            </a:pPr>
            <a:endParaRPr lang="nl-NL" sz="4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895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Thema1">
  <a:themeElements>
    <a:clrScheme name="1_Thema1">
      <a:dk1>
        <a:srgbClr val="690036"/>
      </a:dk1>
      <a:lt1>
        <a:srgbClr val="696969"/>
      </a:lt1>
      <a:dk2>
        <a:srgbClr val="A7A7A7"/>
      </a:dk2>
      <a:lt2>
        <a:srgbClr val="535353"/>
      </a:lt2>
      <a:accent1>
        <a:srgbClr val="FF6600"/>
      </a:accent1>
      <a:accent2>
        <a:srgbClr val="FF0000"/>
      </a:accent2>
      <a:accent3>
        <a:srgbClr val="E30062"/>
      </a:accent3>
      <a:accent4>
        <a:srgbClr val="690036"/>
      </a:accent4>
      <a:accent5>
        <a:srgbClr val="1A2C5F"/>
      </a:accent5>
      <a:accent6>
        <a:srgbClr val="919191"/>
      </a:accent6>
      <a:hlink>
        <a:srgbClr val="0000FF"/>
      </a:hlink>
      <a:folHlink>
        <a:srgbClr val="FF00FF"/>
      </a:folHlink>
    </a:clrScheme>
    <a:fontScheme name="1_Thema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Thema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6969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hema1">
  <a:themeElements>
    <a:clrScheme name="1_Thema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00"/>
      </a:accent1>
      <a:accent2>
        <a:srgbClr val="FF0000"/>
      </a:accent2>
      <a:accent3>
        <a:srgbClr val="E30062"/>
      </a:accent3>
      <a:accent4>
        <a:srgbClr val="690036"/>
      </a:accent4>
      <a:accent5>
        <a:srgbClr val="1A2C5F"/>
      </a:accent5>
      <a:accent6>
        <a:srgbClr val="919191"/>
      </a:accent6>
      <a:hlink>
        <a:srgbClr val="0000FF"/>
      </a:hlink>
      <a:folHlink>
        <a:srgbClr val="FF00FF"/>
      </a:folHlink>
    </a:clrScheme>
    <a:fontScheme name="1_Thema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Thema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6969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09a060c-3a5f-4324-97dc-fd0a3ceb1213" xsi:nil="true"/>
    <lcf76f155ced4ddcb4097134ff3c332f xmlns="209a060c-3a5f-4324-97dc-fd0a3ceb1213">
      <Terms xmlns="http://schemas.microsoft.com/office/infopath/2007/PartnerControls"/>
    </lcf76f155ced4ddcb4097134ff3c332f>
    <TaxCatchAll xmlns="30999309-7238-4e8b-87f8-3d1fcef42de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0A33110194B4680FD09C4A9ACF5FE" ma:contentTypeVersion="17" ma:contentTypeDescription="Een nieuw document maken." ma:contentTypeScope="" ma:versionID="b771bcf1689658a66f626c0a0d061ac4">
  <xsd:schema xmlns:xsd="http://www.w3.org/2001/XMLSchema" xmlns:xs="http://www.w3.org/2001/XMLSchema" xmlns:p="http://schemas.microsoft.com/office/2006/metadata/properties" xmlns:ns2="30999309-7238-4e8b-87f8-3d1fcef42de6" xmlns:ns3="209a060c-3a5f-4324-97dc-fd0a3ceb1213" targetNamespace="http://schemas.microsoft.com/office/2006/metadata/properties" ma:root="true" ma:fieldsID="e8352f0cfc94f98ab63e5b6bb50d91c2" ns2:_="" ns3:_="">
    <xsd:import namespace="30999309-7238-4e8b-87f8-3d1fcef42de6"/>
    <xsd:import namespace="209a060c-3a5f-4324-97dc-fd0a3ceb12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Thema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99309-7238-4e8b-87f8-3d1fcef42d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af8f534-f3f8-4add-ae9f-3bcd40685e7f}" ma:internalName="TaxCatchAll" ma:showField="CatchAllData" ma:web="30999309-7238-4e8b-87f8-3d1fcef42d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a060c-3a5f-4324-97dc-fd0a3ceb1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hema" ma:index="20" nillable="true" ma:displayName="Thema" ma:description="Early school-leaving in the Netherlands &#10;A multidisciplinary study of risk and protective factors explaining early school-leaving&#10;" ma:format="Dropdown" ma:internalName="Thema">
      <xsd:simpleType>
        <xsd:restriction base="dms:Text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85105f41-9fdb-4184-a26b-21001c5d6d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06CAA5-F5D5-45E9-93C8-13D84B29D1F1}">
  <ds:schemaRefs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09a060c-3a5f-4324-97dc-fd0a3ceb1213"/>
    <ds:schemaRef ds:uri="30999309-7238-4e8b-87f8-3d1fcef42de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457B9B-9016-4D1C-8065-3A983EF8E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99309-7238-4e8b-87f8-3d1fcef42de6"/>
    <ds:schemaRef ds:uri="209a060c-3a5f-4324-97dc-fd0a3ceb1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25025D-4E0C-43FC-B234-0F4B2129F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Aangepast</PresentationFormat>
  <Paragraphs>85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Wingdings 3</vt:lpstr>
      <vt:lpstr>1_Thema1</vt:lpstr>
      <vt:lpstr>Coachen op de Werkplek medewerkers &amp; jezelf ontwikkelen</vt:lpstr>
      <vt:lpstr>Vanmiddag agenda</vt:lpstr>
      <vt:lpstr>Introductie  kapstok Coachen op de werkplek</vt:lpstr>
      <vt:lpstr>Introductie  kapstok Coachen op de werkplek</vt:lpstr>
      <vt:lpstr>Introductie  kapstok Coachen op de werkplek</vt:lpstr>
      <vt:lpstr>Implementatie  Insteek bij Pantar</vt:lpstr>
      <vt:lpstr>Implementatie  Ervaringen bij Pantar</vt:lpstr>
      <vt:lpstr>Zelf aan de slag  Je eigen expertise ‘plotten’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Coachen op de Werkplek</dc:title>
  <dc:creator>ZINZIZ</dc:creator>
  <cp:lastModifiedBy>Femke Bennenbroek</cp:lastModifiedBy>
  <cp:revision>32</cp:revision>
  <dcterms:modified xsi:type="dcterms:W3CDTF">2022-03-16T07:38:15Z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0x010100B450A33110194B4680FD09C4A9ACF5FE</vt:lpwstr>
  </property>
</Properties>
</file>