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7559675" cy="11520488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9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2"/>
    <p:restoredTop sz="94677"/>
  </p:normalViewPr>
  <p:slideViewPr>
    <p:cSldViewPr snapToGrid="0" showGuides="1">
      <p:cViewPr>
        <p:scale>
          <a:sx n="210" d="100"/>
          <a:sy n="210" d="100"/>
        </p:scale>
        <p:origin x="3664" y="-72"/>
      </p:cViewPr>
      <p:guideLst>
        <p:guide orient="horz" pos="362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47" d="100"/>
          <a:sy n="147" d="100"/>
        </p:scale>
        <p:origin x="648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B282FABC-86E9-5A0C-C278-2C201E7D17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F00D1ED-4D55-5E74-4E8B-9C3CA8AF24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E42A3-5E35-FC49-A43E-111496A425C4}" type="datetimeFigureOut">
              <a:rPr lang="nl-NL" smtClean="0"/>
              <a:t>21-05-2025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5DF27BC-E0DC-0341-5E99-515EB3E65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3838698-6B21-1EC7-A329-0108086B9D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68EE5-94CB-CD49-97B5-96D2D89AE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60716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M Handout Actiepl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F6F0715-82D7-BA22-6AC2-B5C8B09BC14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607412" y="10638263"/>
            <a:ext cx="1529369" cy="623263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 baseline="0"/>
            </a:lvl1pPr>
            <a:lvl2pPr marL="768050" indent="0">
              <a:buNone/>
              <a:defRPr sz="4704"/>
            </a:lvl2pPr>
            <a:lvl3pPr marL="1536101" indent="0">
              <a:buNone/>
              <a:defRPr sz="4032"/>
            </a:lvl3pPr>
            <a:lvl4pPr marL="2304151" indent="0">
              <a:buNone/>
              <a:defRPr sz="3360"/>
            </a:lvl4pPr>
            <a:lvl5pPr marL="3072201" indent="0">
              <a:buNone/>
              <a:defRPr sz="3360"/>
            </a:lvl5pPr>
            <a:lvl6pPr marL="3840251" indent="0">
              <a:buNone/>
              <a:defRPr sz="3360"/>
            </a:lvl6pPr>
            <a:lvl7pPr marL="4608302" indent="0">
              <a:buNone/>
              <a:defRPr sz="3360"/>
            </a:lvl7pPr>
            <a:lvl8pPr marL="5376352" indent="0">
              <a:buNone/>
              <a:defRPr sz="3360"/>
            </a:lvl8pPr>
            <a:lvl9pPr marL="6144402" indent="0">
              <a:buNone/>
              <a:defRPr sz="3360"/>
            </a:lvl9pPr>
          </a:lstStyle>
          <a:p>
            <a:r>
              <a:rPr lang="nl-NL" dirty="0"/>
              <a:t>[Eigen logo optioneel]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97AAAE-9735-B03C-7137-F93B34E3555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20711" y="2336180"/>
            <a:ext cx="6521283" cy="7956396"/>
          </a:xfrm>
        </p:spPr>
        <p:txBody>
          <a:bodyPr>
            <a:normAutofit/>
          </a:bodyPr>
          <a:lstStyle>
            <a:lvl1pPr marL="0" indent="0">
              <a:lnSpc>
                <a:spcPts val="1440"/>
              </a:lnSpc>
              <a:spcBef>
                <a:spcPts val="480"/>
              </a:spcBef>
              <a:buNone/>
              <a:defRPr sz="1200" b="1" baseline="0"/>
            </a:lvl1pPr>
            <a:lvl2pPr marL="768050" indent="0">
              <a:buNone/>
              <a:defRPr sz="2352"/>
            </a:lvl2pPr>
            <a:lvl3pPr marL="1536101" indent="0">
              <a:buNone/>
              <a:defRPr sz="2016"/>
            </a:lvl3pPr>
            <a:lvl4pPr marL="2304151" indent="0">
              <a:buNone/>
              <a:defRPr sz="1680"/>
            </a:lvl4pPr>
            <a:lvl5pPr marL="3072201" indent="0">
              <a:buNone/>
              <a:defRPr sz="1680"/>
            </a:lvl5pPr>
            <a:lvl6pPr marL="3840251" indent="0">
              <a:buNone/>
              <a:defRPr sz="1680"/>
            </a:lvl6pPr>
            <a:lvl7pPr marL="4608302" indent="0">
              <a:buNone/>
              <a:defRPr sz="1680"/>
            </a:lvl7pPr>
            <a:lvl8pPr marL="5376352" indent="0">
              <a:buNone/>
              <a:defRPr sz="1680"/>
            </a:lvl8pPr>
            <a:lvl9pPr marL="6144402" indent="0">
              <a:buNone/>
              <a:defRPr sz="1680"/>
            </a:lvl9pPr>
          </a:lstStyle>
          <a:p>
            <a:r>
              <a:rPr lang="nl-NL" dirty="0">
                <a:effectLst/>
                <a:latin typeface="Helvetica" pitchFamily="2" charset="0"/>
              </a:rPr>
              <a:t>1. Visie</a:t>
            </a:r>
          </a:p>
          <a:p>
            <a:r>
              <a:rPr lang="nl-NL" dirty="0">
                <a:effectLst/>
                <a:latin typeface="Helvetica" pitchFamily="2" charset="0"/>
              </a:rPr>
              <a:t>Omschrijf in 1 zin wat jullie visie op ontwikkelen zou moeten zijn</a:t>
            </a:r>
          </a:p>
        </p:txBody>
      </p:sp>
    </p:spTree>
    <p:extLst>
      <p:ext uri="{BB962C8B-B14F-4D97-AF65-F5344CB8AC3E}">
        <p14:creationId xmlns:p14="http://schemas.microsoft.com/office/powerpoint/2010/main" val="421032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46C3DC6-3E21-040F-D453-6D96810B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613360"/>
            <a:ext cx="6520220" cy="222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9CB558-0C86-3C0A-BD33-6F12E4D85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066796"/>
            <a:ext cx="6520220" cy="7309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122EF8-E038-D0CD-578F-0A6AA0D9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10677787"/>
            <a:ext cx="1700927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4ED8-231D-4149-B05F-30E101FB67AC}" type="datetimeFigureOut">
              <a:rPr lang="nl-NL" smtClean="0"/>
              <a:t>21-05-2025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6BC3B0-F901-B3FD-E899-2B572AAD5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10677787"/>
            <a:ext cx="2551390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5E41A1-4003-A9CB-FD33-387DD4856C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10677787"/>
            <a:ext cx="1700927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3603-37D1-C248-8F35-1075693214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14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1536101" rtl="0" eaLnBrk="1" latinLnBrk="0" hangingPunct="1">
        <a:lnSpc>
          <a:spcPct val="90000"/>
        </a:lnSpc>
        <a:spcBef>
          <a:spcPct val="0"/>
        </a:spcBef>
        <a:buNone/>
        <a:defRPr sz="7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025" indent="-384025" algn="l" defTabSz="1536101" rtl="0" eaLnBrk="1" latinLnBrk="0" hangingPunct="1">
        <a:lnSpc>
          <a:spcPct val="90000"/>
        </a:lnSpc>
        <a:spcBef>
          <a:spcPts val="16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1pPr>
      <a:lvl2pPr marL="1152075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2pPr>
      <a:lvl3pPr marL="192012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68817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4pPr>
      <a:lvl5pPr marL="3456226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5pPr>
      <a:lvl6pPr marL="422427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6pPr>
      <a:lvl7pPr marL="499232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7pPr>
      <a:lvl8pPr marL="576037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8pPr>
      <a:lvl9pPr marL="6528427" indent="-384025" algn="l" defTabSz="153610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1pPr>
      <a:lvl2pPr marL="768050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536101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3pPr>
      <a:lvl4pPr marL="2304151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4pPr>
      <a:lvl5pPr marL="3072201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5pPr>
      <a:lvl6pPr marL="3840251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6pPr>
      <a:lvl7pPr marL="4608302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7pPr>
      <a:lvl8pPr marL="5376352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8pPr>
      <a:lvl9pPr marL="6144402" algn="l" defTabSz="1536101" rtl="0" eaLnBrk="1" latinLnBrk="0" hangingPunct="1">
        <a:defRPr sz="3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2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>
            <a:extLst>
              <a:ext uri="{FF2B5EF4-FFF2-40B4-BE49-F238E27FC236}">
                <a16:creationId xmlns:a16="http://schemas.microsoft.com/office/drawing/2014/main" id="{E517ACC2-D690-9C98-2868-D124BBFF819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BDF163-589D-AF3A-0609-E5AD797CD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196" y="2433326"/>
            <a:ext cx="6521283" cy="7956396"/>
          </a:xfrm>
        </p:spPr>
        <p:txBody>
          <a:bodyPr/>
          <a:lstStyle/>
          <a:p>
            <a:r>
              <a:rPr lang="nl-NL" dirty="0">
                <a:effectLst/>
                <a:latin typeface="Helvetica" pitchFamily="2" charset="0"/>
              </a:rPr>
              <a:t>1. Visie</a:t>
            </a:r>
          </a:p>
          <a:p>
            <a:r>
              <a:rPr lang="nl-NL" b="0" dirty="0">
                <a:effectLst/>
                <a:latin typeface="Helvetica" pitchFamily="2" charset="0"/>
              </a:rPr>
              <a:t>Omschrijf in 1 zin wat jullie visie op ontwikkelen zou moeten zijn</a:t>
            </a:r>
          </a:p>
          <a:p>
            <a:r>
              <a:rPr lang="nl-NL" b="0" dirty="0"/>
              <a:t>[vul in…]</a:t>
            </a:r>
          </a:p>
          <a:p>
            <a:endParaRPr lang="nl-NL" b="0" dirty="0"/>
          </a:p>
          <a:p>
            <a:r>
              <a:rPr lang="nl-NL" dirty="0">
                <a:effectLst/>
                <a:latin typeface="Helvetica" pitchFamily="2" charset="0"/>
              </a:rPr>
              <a:t>2. Doelen</a:t>
            </a:r>
          </a:p>
          <a:p>
            <a:r>
              <a:rPr lang="nl-NL" b="0" dirty="0">
                <a:effectLst/>
                <a:latin typeface="Helvetica" pitchFamily="2" charset="0"/>
              </a:rPr>
              <a:t>Geef aan welke 2 doelen voor de werknemers je wil bereiken met deze visie</a:t>
            </a:r>
          </a:p>
          <a:p>
            <a:r>
              <a:rPr lang="nl-NL" b="0" dirty="0"/>
              <a:t>[1. vul in…] </a:t>
            </a:r>
          </a:p>
          <a:p>
            <a:endParaRPr lang="nl-NL" b="0" dirty="0"/>
          </a:p>
          <a:p>
            <a:r>
              <a:rPr lang="nl-NL" b="0" dirty="0"/>
              <a:t>[2. vul in…]</a:t>
            </a:r>
          </a:p>
          <a:p>
            <a:endParaRPr lang="nl-NL" b="0" dirty="0"/>
          </a:p>
          <a:p>
            <a:r>
              <a:rPr lang="nl-NL" dirty="0">
                <a:effectLst/>
                <a:latin typeface="Helvetica" pitchFamily="2" charset="0"/>
              </a:rPr>
              <a:t>3. Gouden randvoorwaarden</a:t>
            </a:r>
          </a:p>
          <a:p>
            <a:r>
              <a:rPr lang="nl-NL" b="0" dirty="0">
                <a:effectLst/>
                <a:latin typeface="Helvetica" pitchFamily="2" charset="0"/>
              </a:rPr>
              <a:t>Geef aan welke 2 randvoorwaarden er al zijn en je wil behouden</a:t>
            </a:r>
          </a:p>
          <a:p>
            <a:r>
              <a:rPr lang="nl-NL" b="0" dirty="0"/>
              <a:t>[1. vul in…] </a:t>
            </a:r>
          </a:p>
          <a:p>
            <a:endParaRPr lang="nl-NL" b="0" dirty="0"/>
          </a:p>
          <a:p>
            <a:r>
              <a:rPr lang="nl-NL" b="0" dirty="0"/>
              <a:t>[2. vul in…]</a:t>
            </a:r>
          </a:p>
          <a:p>
            <a:endParaRPr lang="nl-NL" b="0" dirty="0">
              <a:effectLst/>
              <a:latin typeface="Helvetica" pitchFamily="2" charset="0"/>
            </a:endParaRPr>
          </a:p>
          <a:p>
            <a:r>
              <a:rPr lang="nl-NL" dirty="0">
                <a:effectLst/>
                <a:latin typeface="Helvetica" pitchFamily="2" charset="0"/>
              </a:rPr>
              <a:t>4. Zilveren randvoorwaarden</a:t>
            </a:r>
          </a:p>
          <a:p>
            <a:r>
              <a:rPr lang="nl-NL" b="0" dirty="0">
                <a:effectLst/>
                <a:latin typeface="Helvetica" pitchFamily="2" charset="0"/>
              </a:rPr>
              <a:t>Geef aan welke 2 randvoorwaarden er nog niet zijn en je wil verzilveren</a:t>
            </a:r>
          </a:p>
          <a:p>
            <a:r>
              <a:rPr lang="nl-NL" b="0" dirty="0"/>
              <a:t>[1. vul in…] </a:t>
            </a:r>
          </a:p>
          <a:p>
            <a:endParaRPr lang="nl-NL" b="0" dirty="0"/>
          </a:p>
          <a:p>
            <a:r>
              <a:rPr lang="nl-NL" b="0" dirty="0"/>
              <a:t>[2. vul in…]</a:t>
            </a:r>
          </a:p>
          <a:p>
            <a:endParaRPr lang="nl-NL" b="0" dirty="0">
              <a:effectLst/>
              <a:latin typeface="Helvetica" pitchFamily="2" charset="0"/>
            </a:endParaRPr>
          </a:p>
          <a:p>
            <a:r>
              <a:rPr lang="nl-NL" dirty="0">
                <a:effectLst/>
                <a:latin typeface="Helvetica" pitchFamily="2" charset="0"/>
              </a:rPr>
              <a:t>5. Inhoud</a:t>
            </a:r>
          </a:p>
          <a:p>
            <a:r>
              <a:rPr lang="nl-NL" b="0" dirty="0">
                <a:effectLst/>
                <a:latin typeface="Helvetica" pitchFamily="2" charset="0"/>
              </a:rPr>
              <a:t>Geef aan welke inhoud je als eerste oppakt en welke partner je daarbij betrekt</a:t>
            </a:r>
          </a:p>
          <a:p>
            <a:r>
              <a:rPr lang="nl-NL" b="0" dirty="0"/>
              <a:t>[1. vul in…] </a:t>
            </a:r>
          </a:p>
          <a:p>
            <a:endParaRPr lang="nl-NL" b="0" dirty="0"/>
          </a:p>
          <a:p>
            <a:r>
              <a:rPr lang="nl-NL" b="0" dirty="0"/>
              <a:t>[2. vul in…]</a:t>
            </a:r>
          </a:p>
          <a:p>
            <a:endParaRPr lang="nl-NL" b="0" dirty="0">
              <a:latin typeface="Helvetica" pitchFamily="2" charset="0"/>
            </a:endParaRPr>
          </a:p>
          <a:p>
            <a:r>
              <a:rPr lang="nl-NL" dirty="0">
                <a:effectLst/>
                <a:latin typeface="Helvetica" pitchFamily="2" charset="0"/>
              </a:rPr>
              <a:t>6. Ambassadeur (intern)</a:t>
            </a:r>
          </a:p>
          <a:p>
            <a:r>
              <a:rPr lang="nl-NL" b="0" dirty="0">
                <a:effectLst/>
                <a:latin typeface="Helvetica" pitchFamily="2" charset="0"/>
              </a:rPr>
              <a:t>Geef aan wie je interne ambassadeur voor succes wordt</a:t>
            </a:r>
          </a:p>
          <a:p>
            <a:r>
              <a:rPr lang="nl-NL" b="0" dirty="0"/>
              <a:t>[vul in…]</a:t>
            </a:r>
          </a:p>
          <a:p>
            <a:endParaRPr lang="nl-NL" b="0" dirty="0">
              <a:effectLst/>
              <a:latin typeface="Helvetica" pitchFamily="2" charset="0"/>
            </a:endParaRPr>
          </a:p>
          <a:p>
            <a:endParaRPr lang="nl-NL" b="0" dirty="0">
              <a:effectLst/>
              <a:latin typeface="Helvetica" pitchFamily="2" charset="0"/>
            </a:endParaRPr>
          </a:p>
          <a:p>
            <a:endParaRPr lang="nl-NL" b="0" dirty="0">
              <a:effectLst/>
              <a:latin typeface="Helvetica" pitchFamily="2" charset="0"/>
            </a:endParaRPr>
          </a:p>
          <a:p>
            <a:endParaRPr lang="nl-NL" b="0" dirty="0"/>
          </a:p>
          <a:p>
            <a:endParaRPr lang="nl-NL" b="0" dirty="0">
              <a:effectLst/>
              <a:latin typeface="Helvetica" pitchFamily="2" charset="0"/>
            </a:endParaRPr>
          </a:p>
          <a:p>
            <a:endParaRPr lang="nl-NL" b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0B64DF6-AA0D-3D77-CB48-3FC028C6EA94}"/>
              </a:ext>
            </a:extLst>
          </p:cNvPr>
          <p:cNvSpPr txBox="1">
            <a:spLocks/>
          </p:cNvSpPr>
          <p:nvPr/>
        </p:nvSpPr>
        <p:spPr>
          <a:xfrm>
            <a:off x="519195" y="760055"/>
            <a:ext cx="6521283" cy="3895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1536101" rtl="0" eaLnBrk="1" latinLnBrk="0" hangingPunct="1">
              <a:lnSpc>
                <a:spcPts val="2020"/>
              </a:lnSpc>
              <a:spcBef>
                <a:spcPct val="0"/>
              </a:spcBef>
              <a:buNone/>
              <a:defRPr sz="1800" b="1" i="0" kern="1200" baseline="0">
                <a:solidFill>
                  <a:srgbClr val="D9117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aseline="0" dirty="0">
                <a:solidFill>
                  <a:schemeClr val="tx1"/>
                </a:solidFill>
                <a:latin typeface="Helvetica" pitchFamily="2" charset="0"/>
              </a:rPr>
              <a:t>Realisatie van Ontwikkeling binnen Ontwikkelbedrijven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CDDFFA67-7167-AF82-12CD-9E45C44921F0}"/>
              </a:ext>
            </a:extLst>
          </p:cNvPr>
          <p:cNvSpPr txBox="1">
            <a:spLocks/>
          </p:cNvSpPr>
          <p:nvPr/>
        </p:nvSpPr>
        <p:spPr>
          <a:xfrm>
            <a:off x="519194" y="1149644"/>
            <a:ext cx="6521283" cy="4511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1536101" rtl="0" eaLnBrk="1" latinLnBrk="0" hangingPunct="1">
              <a:lnSpc>
                <a:spcPts val="2020"/>
              </a:lnSpc>
              <a:spcBef>
                <a:spcPct val="0"/>
              </a:spcBef>
              <a:buNone/>
              <a:defRPr sz="1800" b="1" i="0" kern="1200" baseline="0">
                <a:solidFill>
                  <a:srgbClr val="D9117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aseline="0" dirty="0">
                <a:solidFill>
                  <a:srgbClr val="D9117E"/>
                </a:solidFill>
                <a:latin typeface="Helvetica" pitchFamily="2" charset="0"/>
              </a:rPr>
              <a:t>Eerste opzet van een eigen actieplan!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1A81C96-30D9-5935-2D43-CCA9AB4B2995}"/>
              </a:ext>
            </a:extLst>
          </p:cNvPr>
          <p:cNvSpPr txBox="1">
            <a:spLocks/>
          </p:cNvSpPr>
          <p:nvPr/>
        </p:nvSpPr>
        <p:spPr>
          <a:xfrm>
            <a:off x="519194" y="1529248"/>
            <a:ext cx="6521283" cy="6555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536101" rtl="0" eaLnBrk="1" latinLnBrk="0" hangingPunct="1">
              <a:lnSpc>
                <a:spcPts val="2020"/>
              </a:lnSpc>
              <a:spcBef>
                <a:spcPct val="0"/>
              </a:spcBef>
              <a:buNone/>
              <a:defRPr sz="1800" b="1" i="0" kern="1200" baseline="0">
                <a:solidFill>
                  <a:srgbClr val="D9117E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nl-NL" sz="9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Prof. Dr. Maurice de Greef</a:t>
            </a:r>
          </a:p>
          <a:p>
            <a:pPr>
              <a:lnSpc>
                <a:spcPct val="100000"/>
              </a:lnSpc>
            </a:pPr>
            <a:endParaRPr lang="nl-NL" sz="9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000" b="0" i="0" baseline="0" dirty="0">
                <a:solidFill>
                  <a:schemeClr val="tx1"/>
                </a:solidFill>
                <a:effectLst/>
                <a:latin typeface="Helvetica" pitchFamily="2" charset="0"/>
              </a:rPr>
              <a:t>Visie – Doelen – Gouden randvoorwaarden – Zilveren randvoorwaarden – Inhoud - Ambassadeur</a:t>
            </a:r>
          </a:p>
          <a:p>
            <a:pPr>
              <a:lnSpc>
                <a:spcPct val="100000"/>
              </a:lnSpc>
            </a:pPr>
            <a:r>
              <a:rPr lang="nl-NL" sz="1000" b="0" i="0" baseline="0" dirty="0">
                <a:solidFill>
                  <a:schemeClr val="tx1"/>
                </a:solidFill>
                <a:effectLst/>
                <a:latin typeface="Helvetica" pitchFamily="2" charset="0"/>
              </a:rPr>
              <a:t>Van Duwen (tot het) Gezamenlijk Zetten (van) Interne Actie</a:t>
            </a:r>
          </a:p>
        </p:txBody>
      </p:sp>
    </p:spTree>
    <p:extLst>
      <p:ext uri="{BB962C8B-B14F-4D97-AF65-F5344CB8AC3E}">
        <p14:creationId xmlns:p14="http://schemas.microsoft.com/office/powerpoint/2010/main" val="39935704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198</Words>
  <Application>Microsoft Macintosh PowerPoint</Application>
  <PresentationFormat>Aangepast</PresentationFormat>
  <Paragraphs>41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Stephany Thijssen</dc:creator>
  <cp:lastModifiedBy>Stephany Thijssen</cp:lastModifiedBy>
  <cp:revision>7</cp:revision>
  <dcterms:created xsi:type="dcterms:W3CDTF">2025-05-19T12:27:34Z</dcterms:created>
  <dcterms:modified xsi:type="dcterms:W3CDTF">2025-05-21T08:12:52Z</dcterms:modified>
</cp:coreProperties>
</file>