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355" r:id="rId3"/>
    <p:sldId id="380" r:id="rId4"/>
    <p:sldId id="379" r:id="rId5"/>
    <p:sldId id="308" r:id="rId6"/>
    <p:sldId id="374" r:id="rId7"/>
    <p:sldId id="378" r:id="rId8"/>
    <p:sldId id="383" r:id="rId9"/>
    <p:sldId id="370" r:id="rId10"/>
    <p:sldId id="377" r:id="rId11"/>
    <p:sldId id="373" r:id="rId12"/>
    <p:sldId id="366" r:id="rId13"/>
    <p:sldId id="375" r:id="rId14"/>
    <p:sldId id="371" r:id="rId15"/>
    <p:sldId id="381" r:id="rId16"/>
    <p:sldId id="3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sen, Lotte (HES)" initials="TL(" lastIdx="1" clrIdx="0">
    <p:extLst>
      <p:ext uri="{19B8F6BF-5375-455C-9EA6-DF929625EA0E}">
        <p15:presenceInfo xmlns:p15="http://schemas.microsoft.com/office/powerpoint/2012/main" userId="S-1-5-21-1572361299-1184395705-1606240830-640826" providerId="AD"/>
      </p:ext>
    </p:extLst>
  </p:cmAuthor>
  <p:cmAuthor id="2" name="Meershoek, A (HES)" initials="MA(" lastIdx="4" clrIdx="1">
    <p:extLst>
      <p:ext uri="{19B8F6BF-5375-455C-9EA6-DF929625EA0E}">
        <p15:presenceInfo xmlns:p15="http://schemas.microsoft.com/office/powerpoint/2012/main" userId="S-1-5-21-1572361299-1184395705-1606240830-2565" providerId="AD"/>
      </p:ext>
    </p:extLst>
  </p:cmAuthor>
  <p:cmAuthor id="3" name="Biermann, Dorit (HES)" initials="BD(" lastIdx="1" clrIdx="2">
    <p:extLst>
      <p:ext uri="{19B8F6BF-5375-455C-9EA6-DF929625EA0E}">
        <p15:presenceInfo xmlns:p15="http://schemas.microsoft.com/office/powerpoint/2012/main" userId="S-1-5-21-1572361299-1184395705-1606240830-640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876"/>
    <a:srgbClr val="B4828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921" autoAdjust="0"/>
  </p:normalViewPr>
  <p:slideViewPr>
    <p:cSldViewPr snapToGrid="0">
      <p:cViewPr varScale="1">
        <p:scale>
          <a:sx n="85" d="100"/>
          <a:sy n="85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9A5D-BC5B-4644-9ACD-6CB468717C9E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4254-1D60-4461-876F-4A88E50EF5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74254-1D60-4461-876F-4A88E50EF5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2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9275-702C-483C-BE16-86E357BBD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9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1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opsommingen +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1" y="6245995"/>
            <a:ext cx="1172388" cy="3702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2" y="6164647"/>
            <a:ext cx="1543396" cy="486230"/>
          </a:xfrm>
          <a:prstGeom prst="rect">
            <a:avLst/>
          </a:prstGeom>
        </p:spPr>
      </p:pic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970812" y="216461"/>
            <a:ext cx="7744820" cy="1068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rgbClr val="B4828A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623602" y="6164647"/>
            <a:ext cx="3785278" cy="3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nl-NL" sz="2000" b="1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9833956" y="0"/>
            <a:ext cx="2358044" cy="5852160"/>
          </a:xfrm>
          <a:prstGeom prst="rect">
            <a:avLst/>
          </a:prstGeom>
          <a:solidFill>
            <a:srgbClr val="FF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7756969" cy="4247496"/>
          </a:xfrm>
          <a:prstGeom prst="rect">
            <a:avLst/>
          </a:prstGeom>
        </p:spPr>
        <p:txBody>
          <a:bodyPr/>
          <a:lstStyle>
            <a:lvl1pPr marL="342000" indent="-342000">
              <a:buClr>
                <a:srgbClr val="B4828A"/>
              </a:buClr>
              <a:buFont typeface="Wingdings" panose="05000000000000000000" pitchFamily="2" charset="2"/>
              <a:buChar char="§"/>
              <a:defRPr sz="2400">
                <a:solidFill>
                  <a:srgbClr val="101010"/>
                </a:solidFill>
                <a:latin typeface="+mj-lt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78018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A07-205C-47DE-B918-55A249614D2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42F9-682C-4AE6-8130-DCF7576718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saQoMRD8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3165" y="2621864"/>
            <a:ext cx="9027620" cy="1443789"/>
          </a:xfrm>
        </p:spPr>
        <p:txBody>
          <a:bodyPr>
            <a:normAutofit fontScale="90000"/>
          </a:bodyPr>
          <a:lstStyle/>
          <a:p>
            <a:r>
              <a:rPr lang="nl-NL" sz="6100" b="1" dirty="0" smtClean="0">
                <a:solidFill>
                  <a:schemeClr val="bg1"/>
                </a:solidFill>
                <a:latin typeface="+mn-lt"/>
              </a:rPr>
              <a:t>Borging</a:t>
            </a:r>
            <a:r>
              <a:rPr lang="nl-NL" sz="4400" b="1" dirty="0" smtClean="0">
                <a:solidFill>
                  <a:schemeClr val="bg1"/>
                </a:solidFill>
                <a:latin typeface="Nunito" panose="02000303000000000000" pitchFamily="2" charset="0"/>
              </a:rPr>
              <a:t/>
            </a:r>
            <a:br>
              <a:rPr lang="nl-NL" sz="4400" b="1" dirty="0" smtClean="0">
                <a:solidFill>
                  <a:schemeClr val="bg1"/>
                </a:solidFill>
                <a:latin typeface="Nunito" panose="02000303000000000000" pitchFamily="2" charset="0"/>
              </a:rPr>
            </a:br>
            <a:endParaRPr lang="nl-NL" sz="4400" b="1" dirty="0">
              <a:solidFill>
                <a:schemeClr val="bg1"/>
              </a:solidFill>
              <a:latin typeface="Nunito" panose="02000303000000000000" pitchFamily="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5" y="460869"/>
            <a:ext cx="3175460" cy="100039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582189" y="5637060"/>
            <a:ext cx="9027620" cy="528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2000" dirty="0" smtClean="0">
                <a:solidFill>
                  <a:srgbClr val="E84410"/>
                </a:solidFill>
                <a:latin typeface="+mn-lt"/>
              </a:rPr>
              <a:t>gezondheidmetdewerkvloer.nl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021" y="4271420"/>
            <a:ext cx="1114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Duurzaam blijven veranderen </a:t>
            </a:r>
          </a:p>
          <a:p>
            <a:endParaRPr lang="en-US" sz="2800" b="1" dirty="0">
              <a:solidFill>
                <a:schemeClr val="bg1"/>
              </a:solidFill>
              <a:latin typeface="Nunito" panose="020003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Continue proces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8554188" cy="4525704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+mn-lt"/>
              </a:rPr>
              <a:t>Etnografie – Participatie - Borging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 smtClean="0">
                <a:latin typeface="+mn-lt"/>
              </a:rPr>
              <a:t>Het blijft een continue proces, omdat </a:t>
            </a:r>
            <a:r>
              <a:rPr lang="nl-NL" sz="2800" dirty="0">
                <a:latin typeface="+mn-lt"/>
              </a:rPr>
              <a:t>als alles </a:t>
            </a:r>
            <a:r>
              <a:rPr lang="nl-NL" sz="2800" dirty="0" smtClean="0">
                <a:latin typeface="+mn-lt"/>
              </a:rPr>
              <a:t>om ons heen verandert</a:t>
            </a:r>
            <a:endParaRPr lang="nl-NL" sz="2800" dirty="0">
              <a:latin typeface="+mn-lt"/>
            </a:endParaRPr>
          </a:p>
          <a:p>
            <a:pPr marL="686700" lvl="1" indent="-342900">
              <a:buFont typeface="Wingdings" panose="05000000000000000000" pitchFamily="2" charset="2"/>
              <a:buChar char="Ø"/>
            </a:pPr>
            <a:r>
              <a:rPr lang="nl-NL" sz="2600" dirty="0" smtClean="0">
                <a:latin typeface="+mn-lt"/>
                <a:ea typeface="Verdana" panose="020B0604030504040204" pitchFamily="34" charset="0"/>
              </a:rPr>
              <a:t>Blijf </a:t>
            </a:r>
            <a:r>
              <a:rPr lang="nl-NL" sz="2600" dirty="0">
                <a:latin typeface="+mn-lt"/>
                <a:ea typeface="Verdana" panose="020B0604030504040204" pitchFamily="34" charset="0"/>
              </a:rPr>
              <a:t>observeren </a:t>
            </a:r>
            <a:r>
              <a:rPr lang="nl-NL" sz="2600" dirty="0" smtClean="0">
                <a:latin typeface="+mn-lt"/>
                <a:ea typeface="Verdana" panose="020B0604030504040204" pitchFamily="34" charset="0"/>
              </a:rPr>
              <a:t>…</a:t>
            </a:r>
            <a:r>
              <a:rPr lang="nl-NL" sz="2600" dirty="0">
                <a:latin typeface="+mn-lt"/>
                <a:ea typeface="Verdana" panose="020B0604030504040204" pitchFamily="34" charset="0"/>
              </a:rPr>
              <a:t> </a:t>
            </a:r>
            <a:endParaRPr lang="nl-NL" sz="2600" dirty="0" smtClean="0">
              <a:latin typeface="+mn-lt"/>
              <a:ea typeface="Verdana" panose="020B0604030504040204" pitchFamily="34" charset="0"/>
            </a:endParaRPr>
          </a:p>
          <a:p>
            <a:pPr marL="686700" lvl="1" indent="-342900">
              <a:buFont typeface="Wingdings" panose="05000000000000000000" pitchFamily="2" charset="2"/>
              <a:buChar char="Ø"/>
            </a:pPr>
            <a:endParaRPr lang="nl-NL" sz="2600" u="sng" dirty="0">
              <a:latin typeface="+mn-lt"/>
              <a:ea typeface="Verdana" panose="020B0604030504040204" pitchFamily="34" charset="0"/>
              <a:hlinkClick r:id="rId3"/>
            </a:endParaRPr>
          </a:p>
          <a:p>
            <a:pPr marL="343800" lvl="1" indent="0">
              <a:buNone/>
            </a:pPr>
            <a:r>
              <a:rPr lang="en-US" sz="2000" u="sng" dirty="0" smtClean="0">
                <a:latin typeface="+mn-lt"/>
                <a:hlinkClick r:id="rId3"/>
              </a:rPr>
              <a:t>https</a:t>
            </a:r>
            <a:r>
              <a:rPr lang="en-US" sz="2000" u="sng" dirty="0">
                <a:latin typeface="+mn-lt"/>
                <a:hlinkClick r:id="rId3"/>
              </a:rPr>
              <a:t>://www.youtube.com/watch?v=U1saQoMRD8A</a:t>
            </a:r>
            <a:endParaRPr lang="en-US" sz="2000" dirty="0">
              <a:latin typeface="+mn-lt"/>
            </a:endParaRPr>
          </a:p>
          <a:p>
            <a:endParaRPr lang="nl-NL" dirty="0"/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12085"/>
            <a:ext cx="10805160" cy="3322955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B4828A"/>
                </a:solidFill>
                <a:latin typeface="Calibri" panose="020F0502020204030204"/>
              </a:rPr>
              <a:t>Borging op verschillende niveaus </a:t>
            </a: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08" y="6058322"/>
            <a:ext cx="904724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l-NL" sz="2800" dirty="0" smtClean="0">
                <a:latin typeface="+mn-lt"/>
              </a:rPr>
              <a:t>Niveau activiteiten:</a:t>
            </a:r>
          </a:p>
          <a:p>
            <a:pPr marL="800100" lvl="1" indent="-342900">
              <a:lnSpc>
                <a:spcPct val="110000"/>
              </a:lnSpc>
            </a:pPr>
            <a:r>
              <a:rPr lang="nl-NL" sz="2600" dirty="0">
                <a:latin typeface="+mn-lt"/>
              </a:rPr>
              <a:t>inbedden in bestaande routines en structuren</a:t>
            </a:r>
          </a:p>
          <a:p>
            <a:pPr marL="457200" lvl="1" indent="0">
              <a:buNone/>
            </a:pPr>
            <a:endParaRPr lang="en-US" sz="2600" dirty="0">
              <a:latin typeface="+mn-lt"/>
              <a:ea typeface="Verdana" panose="020B0604030504040204" pitchFamily="34" charset="0"/>
            </a:endParaRPr>
          </a:p>
          <a:p>
            <a:pPr marL="342900" indent="-342900"/>
            <a:r>
              <a:rPr lang="nl-NL" sz="2800" dirty="0" smtClean="0">
                <a:latin typeface="+mn-lt"/>
              </a:rPr>
              <a:t>Voorbeelden:</a:t>
            </a:r>
            <a:endParaRPr lang="nl-NL" sz="2400" dirty="0">
              <a:latin typeface="+mn-lt"/>
            </a:endParaRPr>
          </a:p>
          <a:p>
            <a:pPr marL="914400" lvl="1" indent="-457200"/>
            <a:r>
              <a:rPr lang="nl-NL" sz="2600" dirty="0">
                <a:latin typeface="+mn-lt"/>
              </a:rPr>
              <a:t>Ochtendgymnastiek op de werkplek</a:t>
            </a:r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914400" lvl="1" indent="-457200"/>
            <a:r>
              <a:rPr lang="nl-NL" sz="2600" dirty="0">
                <a:latin typeface="+mn-lt"/>
                <a:ea typeface="Verdana" panose="020B0604030504040204" pitchFamily="34" charset="0"/>
              </a:rPr>
              <a:t>Gezonde </a:t>
            </a:r>
            <a:r>
              <a:rPr lang="nl-NL" sz="2600" dirty="0" smtClean="0">
                <a:latin typeface="+mn-lt"/>
                <a:ea typeface="Verdana" panose="020B0604030504040204" pitchFamily="34" charset="0"/>
              </a:rPr>
              <a:t>kantine</a:t>
            </a:r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914400" lvl="1" indent="-457200"/>
            <a:r>
              <a:rPr lang="nl-NL" sz="2600" dirty="0">
                <a:latin typeface="+mn-lt"/>
                <a:ea typeface="Verdana" panose="020B0604030504040204" pitchFamily="34" charset="0"/>
              </a:rPr>
              <a:t>Chat voor medewerkers inrichten</a:t>
            </a:r>
          </a:p>
          <a:p>
            <a:pPr marL="914400" lvl="1" indent="-457200"/>
            <a:r>
              <a:rPr lang="nl-NL" sz="2600" dirty="0">
                <a:latin typeface="+mn-lt"/>
                <a:ea typeface="Verdana" panose="020B0604030504040204" pitchFamily="34" charset="0"/>
              </a:rPr>
              <a:t>‘Vitaal met taal</a:t>
            </a:r>
            <a:r>
              <a:rPr lang="nl-NL" sz="2600" dirty="0" smtClean="0">
                <a:latin typeface="+mn-lt"/>
                <a:ea typeface="Verdana" panose="020B0604030504040204" pitchFamily="34" charset="0"/>
              </a:rPr>
              <a:t>’</a:t>
            </a:r>
          </a:p>
          <a:p>
            <a:pPr marL="914400" lvl="1" indent="-457200"/>
            <a:r>
              <a:rPr lang="nl-NL" sz="2600" dirty="0" smtClean="0">
                <a:latin typeface="+mn-lt"/>
                <a:ea typeface="Verdana" panose="020B0604030504040204" pitchFamily="34" charset="0"/>
              </a:rPr>
              <a:t>Bedrijfsblad </a:t>
            </a:r>
          </a:p>
          <a:p>
            <a:pPr marL="457200" lvl="1" indent="0">
              <a:buNone/>
            </a:pPr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05" y="3065996"/>
            <a:ext cx="3823860" cy="28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5"/>
            <a:ext cx="7756969" cy="4721647"/>
          </a:xfrm>
        </p:spPr>
        <p:txBody>
          <a:bodyPr>
            <a:normAutofit/>
          </a:bodyPr>
          <a:lstStyle/>
          <a:p>
            <a:pPr marL="342900" indent="-342900"/>
            <a:r>
              <a:rPr lang="nl-NL" sz="2800" dirty="0" smtClean="0">
                <a:latin typeface="+mn-lt"/>
              </a:rPr>
              <a:t>Niveau reguliere bedrijfsvoering:</a:t>
            </a:r>
          </a:p>
          <a:p>
            <a:pPr marL="800100" lvl="1" indent="-342900"/>
            <a:r>
              <a:rPr lang="nl-NL" sz="2600" dirty="0">
                <a:latin typeface="+mn-lt"/>
              </a:rPr>
              <a:t>V</a:t>
            </a:r>
            <a:r>
              <a:rPr lang="nl-NL" sz="2600" dirty="0" smtClean="0">
                <a:latin typeface="+mn-lt"/>
              </a:rPr>
              <a:t>erbinding zoeken met reguliere bedrijfsvoering </a:t>
            </a:r>
          </a:p>
          <a:p>
            <a:pPr marL="800100" lvl="1" indent="-342900"/>
            <a:r>
              <a:rPr lang="nl-NL" sz="2600" dirty="0" smtClean="0">
                <a:latin typeface="+mn-lt"/>
              </a:rPr>
              <a:t>Aanknopingspunten zoeken met organisatie van het werk</a:t>
            </a:r>
          </a:p>
          <a:p>
            <a:pPr marL="800100" lvl="1" indent="-342900"/>
            <a:endParaRPr lang="en-US" sz="2600" dirty="0" smtClean="0">
              <a:latin typeface="+mn-lt"/>
              <a:ea typeface="Verdana" panose="020B0604030504040204" pitchFamily="34" charset="0"/>
            </a:endParaRPr>
          </a:p>
          <a:p>
            <a:pPr marL="342900" indent="-342900"/>
            <a:r>
              <a:rPr lang="nl-NL" sz="2800" dirty="0" smtClean="0">
                <a:latin typeface="+mn-lt"/>
              </a:rPr>
              <a:t>Voorbeelden:</a:t>
            </a:r>
            <a:endParaRPr lang="nl-NL" sz="2400" dirty="0">
              <a:latin typeface="+mn-lt"/>
            </a:endParaRPr>
          </a:p>
          <a:p>
            <a:pPr marL="800100" lvl="1" indent="-342900"/>
            <a:r>
              <a:rPr lang="nl-NL" sz="2600" dirty="0">
                <a:latin typeface="+mn-lt"/>
              </a:rPr>
              <a:t>Vraag over vitaliteit wordt opgenomen in jaarlijkse </a:t>
            </a:r>
            <a:r>
              <a:rPr lang="nl-NL" sz="2600" dirty="0" smtClean="0">
                <a:latin typeface="+mn-lt"/>
              </a:rPr>
              <a:t>medewerkersgesprek</a:t>
            </a:r>
            <a:endParaRPr lang="nl-NL" sz="2600" dirty="0">
              <a:latin typeface="+mn-lt"/>
            </a:endParaRPr>
          </a:p>
          <a:p>
            <a:pPr marL="800100" lvl="1" indent="-342900"/>
            <a:r>
              <a:rPr lang="nl-NL" sz="2600" dirty="0">
                <a:latin typeface="+mn-lt"/>
                <a:ea typeface="Verdana" panose="020B0604030504040204" pitchFamily="34" charset="0"/>
              </a:rPr>
              <a:t>Interne </a:t>
            </a:r>
            <a:r>
              <a:rPr lang="nl-NL" sz="2600" dirty="0" smtClean="0">
                <a:latin typeface="+mn-lt"/>
                <a:ea typeface="Verdana" panose="020B0604030504040204" pitchFamily="34" charset="0"/>
              </a:rPr>
              <a:t>stages (een dag) op andere afdelingen</a:t>
            </a:r>
          </a:p>
          <a:p>
            <a:pPr marL="800100" lvl="1" indent="-342900"/>
            <a:r>
              <a:rPr lang="nl-NL" sz="2600" dirty="0" smtClean="0">
                <a:latin typeface="+mn-lt"/>
              </a:rPr>
              <a:t>Pauzeregime</a:t>
            </a:r>
          </a:p>
          <a:p>
            <a:pPr marL="800100" lvl="1" indent="-342900"/>
            <a:r>
              <a:rPr lang="nl-NL" sz="2600" dirty="0">
                <a:latin typeface="+mn-lt"/>
              </a:rPr>
              <a:t>Jaarlijkse bespreking RI&amp;E met medewerkers</a:t>
            </a:r>
          </a:p>
          <a:p>
            <a:pPr marL="800100" lvl="1" indent="-342900"/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8245377" cy="4247496"/>
          </a:xfrm>
        </p:spPr>
        <p:txBody>
          <a:bodyPr>
            <a:normAutofit/>
          </a:bodyPr>
          <a:lstStyle/>
          <a:p>
            <a:pPr marL="342900" indent="-342900"/>
            <a:r>
              <a:rPr lang="nl-NL" sz="2800" dirty="0" smtClean="0">
                <a:latin typeface="+mn-lt"/>
              </a:rPr>
              <a:t>Niveau bedrijfsfilosofie</a:t>
            </a:r>
            <a:r>
              <a:rPr lang="nl-NL" sz="2800" b="1" dirty="0" smtClean="0">
                <a:latin typeface="+mn-lt"/>
              </a:rPr>
              <a:t>:</a:t>
            </a:r>
            <a:endParaRPr lang="nl-NL" sz="2800" dirty="0" smtClean="0">
              <a:latin typeface="+mn-lt"/>
            </a:endParaRPr>
          </a:p>
          <a:p>
            <a:pPr marL="800100" lvl="1" indent="-342900"/>
            <a:r>
              <a:rPr lang="nl-NL" sz="2600" dirty="0" smtClean="0">
                <a:latin typeface="+mn-lt"/>
              </a:rPr>
              <a:t>Draagvlak, commitment en ruimte van management is randvoorwaarde om activiteiten op dit niveau goed in te bedden</a:t>
            </a:r>
          </a:p>
          <a:p>
            <a:pPr marL="800100" lvl="1" indent="-342900"/>
            <a:r>
              <a:rPr lang="nl-NL" sz="2600" dirty="0" smtClean="0">
                <a:latin typeface="+mn-lt"/>
              </a:rPr>
              <a:t>Beleidscyclus / jaarverslag </a:t>
            </a:r>
          </a:p>
          <a:p>
            <a:pPr marL="800100" lvl="1" indent="-342900"/>
            <a:r>
              <a:rPr lang="nl-NL" sz="2600" dirty="0" smtClean="0">
                <a:latin typeface="+mn-lt"/>
              </a:rPr>
              <a:t>Zichtbaarheid</a:t>
            </a:r>
          </a:p>
          <a:p>
            <a:pPr marL="0" indent="0">
              <a:buNone/>
            </a:pPr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8245377" cy="4247496"/>
          </a:xfrm>
        </p:spPr>
        <p:txBody>
          <a:bodyPr>
            <a:normAutofit/>
          </a:bodyPr>
          <a:lstStyle/>
          <a:p>
            <a:pPr marL="342900" indent="-342900"/>
            <a:r>
              <a:rPr lang="nl-NL" sz="2800" dirty="0" smtClean="0">
                <a:latin typeface="+mn-lt"/>
              </a:rPr>
              <a:t>Voorbeeld:</a:t>
            </a:r>
            <a:endParaRPr lang="nl-NL" dirty="0">
              <a:latin typeface="+mn-lt"/>
            </a:endParaRPr>
          </a:p>
          <a:p>
            <a:pPr marL="914400" lvl="1" indent="-457200"/>
            <a:r>
              <a:rPr lang="nl-NL" sz="2600" dirty="0">
                <a:latin typeface="+mn-lt"/>
              </a:rPr>
              <a:t>Inbouwen in bedrijfsfilosofie</a:t>
            </a: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89" y="2291378"/>
            <a:ext cx="6748043" cy="3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</a:t>
            </a:r>
            <a:endParaRPr lang="nl-NL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03" y="374912"/>
            <a:ext cx="4130844" cy="5802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12" y="1065989"/>
            <a:ext cx="3048264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8329599" cy="4247496"/>
          </a:xfrm>
        </p:spPr>
        <p:txBody>
          <a:bodyPr>
            <a:normAutofit/>
          </a:bodyPr>
          <a:lstStyle/>
          <a:p>
            <a:pPr marL="571500" indent="-571500"/>
            <a:r>
              <a:rPr lang="nl-NL" sz="2800" dirty="0" smtClean="0">
                <a:solidFill>
                  <a:schemeClr val="tx1"/>
                </a:solidFill>
                <a:latin typeface="+mn-lt"/>
              </a:rPr>
              <a:t>Waarom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is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borging belangrijk</a:t>
            </a:r>
            <a:r>
              <a:rPr lang="nl-NL" sz="2800" dirty="0">
                <a:latin typeface="+mn-lt"/>
              </a:rPr>
              <a:t>?</a:t>
            </a:r>
          </a:p>
          <a:p>
            <a:pPr marL="0" indent="0">
              <a:buNone/>
            </a:pPr>
            <a:endParaRPr lang="en-US" sz="2800" dirty="0">
              <a:latin typeface="+mn-lt"/>
              <a:ea typeface="Verdana" panose="020B0604030504040204" pitchFamily="34" charset="0"/>
            </a:endParaRPr>
          </a:p>
          <a:p>
            <a:pPr marL="571500" indent="-571500"/>
            <a:r>
              <a:rPr lang="nl-NL" sz="2800" dirty="0">
                <a:latin typeface="+mn-lt"/>
              </a:rPr>
              <a:t>Hoe </a:t>
            </a:r>
            <a:r>
              <a:rPr lang="nl-NL" sz="2800" dirty="0" smtClean="0">
                <a:latin typeface="+mn-lt"/>
              </a:rPr>
              <a:t>kun </a:t>
            </a:r>
            <a:r>
              <a:rPr lang="nl-NL" sz="2800" dirty="0">
                <a:latin typeface="+mn-lt"/>
              </a:rPr>
              <a:t>je </a:t>
            </a:r>
            <a:r>
              <a:rPr lang="nl-NL" sz="2800" dirty="0" smtClean="0">
                <a:latin typeface="+mn-lt"/>
              </a:rPr>
              <a:t>Gezondheid met de Werkvloer borgen binnen de organisatie? </a:t>
            </a:r>
          </a:p>
          <a:p>
            <a:pPr marL="915300" lvl="1" indent="-571500"/>
            <a:endParaRPr lang="nl-NL" sz="2800" dirty="0" smtClean="0">
              <a:solidFill>
                <a:srgbClr val="FF0000"/>
              </a:solidFill>
              <a:latin typeface="+mn-lt"/>
              <a:ea typeface="Verdana" panose="020B0604030504040204" pitchFamily="34" charset="0"/>
            </a:endParaRPr>
          </a:p>
          <a:p>
            <a:pPr marL="571500" indent="-571500"/>
            <a:r>
              <a:rPr lang="nl-NL" sz="28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Borging op </a:t>
            </a:r>
            <a:r>
              <a:rPr lang="nl-NL" sz="2800" dirty="0" smtClean="0">
                <a:latin typeface="+mn-lt"/>
                <a:ea typeface="Verdana" panose="020B0604030504040204" pitchFamily="34" charset="0"/>
              </a:rPr>
              <a:t>verschillende niveaus </a:t>
            </a:r>
            <a:endParaRPr lang="nl-NL" sz="2800" dirty="0">
              <a:latin typeface="+mn-lt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Borging – duurzaam veranderen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631256"/>
            <a:ext cx="8329599" cy="4247496"/>
          </a:xfrm>
        </p:spPr>
        <p:txBody>
          <a:bodyPr>
            <a:normAutofit/>
          </a:bodyPr>
          <a:lstStyle/>
          <a:p>
            <a:pPr marL="571500" indent="-571500"/>
            <a:r>
              <a:rPr lang="nl-NL" sz="2800" dirty="0">
                <a:latin typeface="+mn-lt"/>
              </a:rPr>
              <a:t>P</a:t>
            </a:r>
            <a:r>
              <a:rPr lang="nl-NL" sz="2800" dirty="0" smtClean="0">
                <a:latin typeface="+mn-lt"/>
              </a:rPr>
              <a:t>ersoonlijke voornemens voor dit jaar?</a:t>
            </a:r>
          </a:p>
          <a:p>
            <a:pPr marL="571500" indent="-571500"/>
            <a:endParaRPr lang="nl-NL" sz="2800" dirty="0" smtClean="0">
              <a:latin typeface="+mn-lt"/>
            </a:endParaRPr>
          </a:p>
          <a:p>
            <a:pPr marL="571500" indent="-571500"/>
            <a:r>
              <a:rPr lang="nl-NL" sz="2800" dirty="0" smtClean="0">
                <a:latin typeface="+mn-lt"/>
              </a:rPr>
              <a:t>Hoe lang heb je deze volgehouden?</a:t>
            </a:r>
          </a:p>
          <a:p>
            <a:pPr marL="0" indent="0">
              <a:buNone/>
            </a:pPr>
            <a:endParaRPr lang="nl-NL" sz="2800" dirty="0">
              <a:latin typeface="+mn-lt"/>
            </a:endParaRPr>
          </a:p>
          <a:p>
            <a:pPr marL="571500" indent="-571500"/>
            <a:r>
              <a:rPr lang="nl-NL" sz="2800" dirty="0" smtClean="0">
                <a:latin typeface="+mn-lt"/>
              </a:rPr>
              <a:t>Wat hielp om het vol te houden? Of waarom is het niet gelukt?</a:t>
            </a:r>
            <a:endParaRPr lang="nl-NL" sz="2800" dirty="0">
              <a:latin typeface="+mn-lt"/>
            </a:endParaRPr>
          </a:p>
          <a:p>
            <a:pPr marL="0" indent="0">
              <a:buNone/>
            </a:pPr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1" y="1647015"/>
            <a:ext cx="4202767" cy="463398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>
              <a:latin typeface="+mn-lt"/>
            </a:endParaRPr>
          </a:p>
          <a:p>
            <a:r>
              <a:rPr lang="nl-NL" sz="2800" dirty="0" smtClean="0">
                <a:latin typeface="+mn-lt"/>
              </a:rPr>
              <a:t>Duurzaam </a:t>
            </a:r>
          </a:p>
          <a:p>
            <a:r>
              <a:rPr lang="nl-NL" sz="2800" dirty="0" smtClean="0">
                <a:latin typeface="+mn-lt"/>
              </a:rPr>
              <a:t>Maatwerk</a:t>
            </a:r>
          </a:p>
          <a:p>
            <a:r>
              <a:rPr lang="nl-NL" sz="2800" dirty="0">
                <a:latin typeface="+mn-lt"/>
              </a:rPr>
              <a:t>Dynamische setting </a:t>
            </a:r>
            <a:r>
              <a:rPr lang="nl-NL" sz="2800" dirty="0" smtClean="0">
                <a:latin typeface="+mn-lt"/>
              </a:rPr>
              <a:t>–context </a:t>
            </a:r>
            <a:r>
              <a:rPr lang="nl-NL" sz="2800" dirty="0">
                <a:latin typeface="+mn-lt"/>
              </a:rPr>
              <a:t>verandert </a:t>
            </a:r>
            <a:r>
              <a:rPr lang="nl-NL" sz="2800" dirty="0" smtClean="0">
                <a:latin typeface="+mn-lt"/>
              </a:rPr>
              <a:t>voortdurend</a:t>
            </a:r>
            <a:endParaRPr lang="nl-NL" sz="2800" dirty="0">
              <a:latin typeface="+mn-lt"/>
            </a:endParaRPr>
          </a:p>
          <a:p>
            <a:r>
              <a:rPr lang="nl-NL" sz="2800" dirty="0" smtClean="0">
                <a:latin typeface="+mn-lt"/>
              </a:rPr>
              <a:t>Vergt </a:t>
            </a:r>
            <a:r>
              <a:rPr lang="nl-NL" sz="2800" dirty="0">
                <a:latin typeface="+mn-lt"/>
              </a:rPr>
              <a:t>continue aandacht en aanpassingen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3201" y="1731209"/>
            <a:ext cx="3781662" cy="463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828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0101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/>
          </a:p>
          <a:p>
            <a:r>
              <a:rPr lang="nl-NL" sz="2800" dirty="0" smtClean="0">
                <a:latin typeface="+mn-lt"/>
              </a:rPr>
              <a:t>Project basis</a:t>
            </a:r>
          </a:p>
          <a:p>
            <a:r>
              <a:rPr lang="nl-NL" sz="2800" dirty="0" err="1">
                <a:latin typeface="+mn-lt"/>
              </a:rPr>
              <a:t>One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size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smtClean="0">
                <a:latin typeface="+mn-lt"/>
              </a:rPr>
              <a:t>fits </a:t>
            </a:r>
            <a:r>
              <a:rPr lang="nl-NL" sz="2800" dirty="0" err="1">
                <a:latin typeface="+mn-lt"/>
              </a:rPr>
              <a:t>all</a:t>
            </a:r>
            <a:endParaRPr lang="nl-NL" sz="2800" dirty="0">
              <a:latin typeface="+mn-lt"/>
            </a:endParaRPr>
          </a:p>
          <a:p>
            <a:r>
              <a:rPr lang="nl-NL" sz="2800" dirty="0" smtClean="0">
                <a:latin typeface="+mn-lt"/>
              </a:rPr>
              <a:t>Standaardisatie</a:t>
            </a:r>
          </a:p>
          <a:p>
            <a:r>
              <a:rPr lang="nl-NL" sz="2800" dirty="0">
                <a:latin typeface="+mn-lt"/>
              </a:rPr>
              <a:t>M</a:t>
            </a:r>
            <a:r>
              <a:rPr lang="nl-NL" sz="2800" dirty="0" smtClean="0">
                <a:latin typeface="+mn-lt"/>
              </a:rPr>
              <a:t>agic </a:t>
            </a:r>
            <a:r>
              <a:rPr lang="nl-NL" sz="2800" dirty="0" err="1" smtClean="0">
                <a:latin typeface="+mn-lt"/>
              </a:rPr>
              <a:t>bullets</a:t>
            </a:r>
            <a:endParaRPr lang="nl-NL" sz="2800" dirty="0" smtClean="0">
              <a:latin typeface="+mn-lt"/>
            </a:endParaRPr>
          </a:p>
          <a:p>
            <a:endParaRPr lang="nl-NL" dirty="0" smtClean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nl-NL" dirty="0" smtClean="0">
              <a:latin typeface="+mn-lt"/>
            </a:endParaRPr>
          </a:p>
          <a:p>
            <a:pPr marL="0" indent="0">
              <a:buNone/>
            </a:pPr>
            <a:endParaRPr lang="nl-NL" dirty="0" smtClean="0"/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3" y="1221899"/>
            <a:ext cx="1443288" cy="997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82" y="1102674"/>
            <a:ext cx="1342135" cy="11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12085"/>
            <a:ext cx="10805160" cy="332295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B4828A"/>
                </a:solidFill>
                <a:latin typeface="Calibri" panose="020F0502020204030204"/>
              </a:rPr>
              <a:t>Hoe kun je Gezondheid met de </a:t>
            </a:r>
            <a:r>
              <a:rPr lang="nl-NL" b="1" dirty="0" smtClean="0">
                <a:solidFill>
                  <a:srgbClr val="B4828A"/>
                </a:solidFill>
                <a:latin typeface="Calibri" panose="020F0502020204030204"/>
              </a:rPr>
              <a:t>Werkvloer </a:t>
            </a:r>
            <a:r>
              <a:rPr lang="nl-NL" b="1" dirty="0">
                <a:solidFill>
                  <a:srgbClr val="B4828A"/>
                </a:solidFill>
                <a:latin typeface="Calibri" panose="020F0502020204030204"/>
              </a:rPr>
              <a:t>borgen binnen </a:t>
            </a:r>
            <a:r>
              <a:rPr lang="nl-NL" b="1" dirty="0" smtClean="0">
                <a:solidFill>
                  <a:srgbClr val="B4828A"/>
                </a:solidFill>
                <a:latin typeface="Calibri" panose="020F0502020204030204"/>
              </a:rPr>
              <a:t>je </a:t>
            </a:r>
            <a:r>
              <a:rPr lang="nl-NL" b="1" dirty="0">
                <a:solidFill>
                  <a:srgbClr val="B4828A"/>
                </a:solidFill>
                <a:latin typeface="Calibri" panose="020F0502020204030204"/>
              </a:rPr>
              <a:t>organisatie? </a:t>
            </a:r>
            <a:br>
              <a:rPr lang="nl-NL" b="1" dirty="0">
                <a:solidFill>
                  <a:srgbClr val="B4828A"/>
                </a:solidFill>
                <a:latin typeface="Calibri" panose="020F0502020204030204"/>
              </a:rPr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08" y="6058322"/>
            <a:ext cx="904724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11" y="216461"/>
            <a:ext cx="9376347" cy="1068257"/>
          </a:xfrm>
        </p:spPr>
        <p:txBody>
          <a:bodyPr>
            <a:normAutofit/>
          </a:bodyPr>
          <a:lstStyle/>
          <a:p>
            <a:r>
              <a:rPr lang="nl-NL" dirty="0"/>
              <a:t>Etnografie als </a:t>
            </a:r>
            <a:r>
              <a:rPr lang="nl-NL" dirty="0" smtClean="0"/>
              <a:t>basis</a:t>
            </a:r>
            <a:endParaRPr lang="nl-NL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7944588" cy="4525704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endParaRPr lang="nl-NL" dirty="0"/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23" y="1417638"/>
            <a:ext cx="4175179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Borging</a:t>
            </a:r>
            <a:endParaRPr lang="nl-NL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7944588" cy="4525704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solidFill>
                  <a:schemeClr val="tx1"/>
                </a:solidFill>
                <a:latin typeface="+mn-lt"/>
              </a:rPr>
              <a:t>De activiteiten zelf zijn niet alleen de sleutel tot succes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maar vooral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de manier waarop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deze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tot stand gekomen zijn en </a:t>
            </a:r>
            <a:r>
              <a:rPr lang="nl-NL" sz="2800" b="1" dirty="0">
                <a:solidFill>
                  <a:schemeClr val="tx1"/>
                </a:solidFill>
                <a:latin typeface="+mn-lt"/>
              </a:rPr>
              <a:t>(door-)ontwikkeld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worden</a:t>
            </a:r>
          </a:p>
          <a:p>
            <a:endParaRPr lang="nl-NL" sz="2800" dirty="0">
              <a:solidFill>
                <a:schemeClr val="tx1"/>
              </a:solidFill>
              <a:latin typeface="+mn-lt"/>
            </a:endParaRPr>
          </a:p>
          <a:p>
            <a:r>
              <a:rPr lang="nl-NL" sz="2800" dirty="0">
                <a:solidFill>
                  <a:schemeClr val="tx1"/>
                </a:solidFill>
                <a:latin typeface="+mn-lt"/>
              </a:rPr>
              <a:t>Gebruik de expertise en het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inzicht                         van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werknemers om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activiteiten aan                               te passen of werkprocessen en taken                         door te ontwikkelen</a:t>
            </a:r>
            <a:endParaRPr lang="nl-NL" sz="2800" dirty="0">
              <a:solidFill>
                <a:schemeClr val="tx1"/>
              </a:solidFill>
              <a:latin typeface="+mn-lt"/>
            </a:endParaRP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  <a:ea typeface="Verdana" panose="020B0604030504040204" pitchFamily="34" charset="0"/>
              </a:rPr>
              <a:t>Betrokkenheid </a:t>
            </a:r>
            <a:r>
              <a:rPr lang="nl-NL" sz="2800" dirty="0" smtClean="0">
                <a:latin typeface="+mn-lt"/>
                <a:ea typeface="Verdana" panose="020B0604030504040204" pitchFamily="34" charset="0"/>
              </a:rPr>
              <a:t>van medewerkers                                  creëert draagvlak en commitment</a:t>
            </a:r>
            <a:endParaRPr lang="nl-NL" sz="2800" dirty="0"/>
          </a:p>
          <a:p>
            <a:endParaRPr lang="nl-NL" dirty="0"/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4" y="2746476"/>
            <a:ext cx="4995453" cy="33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Betrokkenheid 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125061"/>
            <a:ext cx="8623131" cy="470968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11200" dirty="0">
                <a:latin typeface="+mn-lt"/>
              </a:rPr>
              <a:t>Hoe blijven medewerkers betrokken</a:t>
            </a:r>
            <a:r>
              <a:rPr lang="en-US" sz="11200" dirty="0">
                <a:latin typeface="+mn-lt"/>
              </a:rPr>
              <a:t>?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 smtClean="0">
                <a:latin typeface="+mn-lt"/>
              </a:rPr>
              <a:t>Stuurgroep 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 smtClean="0">
                <a:latin typeface="+mn-lt"/>
              </a:rPr>
              <a:t>Groepsbijeenkomsten/Meedenkgroepen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 smtClean="0">
                <a:latin typeface="+mn-lt"/>
              </a:rPr>
              <a:t>Ambassadeurs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 smtClean="0">
                <a:latin typeface="+mn-lt"/>
              </a:rPr>
              <a:t>Regelmatig </a:t>
            </a:r>
            <a:r>
              <a:rPr lang="nl-NL" sz="9600" dirty="0">
                <a:latin typeface="+mn-lt"/>
              </a:rPr>
              <a:t>de werkvloer bezoeken en in gesprek blijven met </a:t>
            </a:r>
            <a:r>
              <a:rPr lang="nl-NL" sz="9600" dirty="0" smtClean="0">
                <a:latin typeface="+mn-lt"/>
              </a:rPr>
              <a:t>medewerkers</a:t>
            </a:r>
            <a:endParaRPr lang="en-US" sz="9600" dirty="0" smtClean="0">
              <a:latin typeface="+mn-lt"/>
              <a:ea typeface="Verdana" panose="020B060403050404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nl-NL" sz="11200" dirty="0" smtClean="0">
                <a:latin typeface="+mn-lt"/>
                <a:ea typeface="Verdana" panose="020B0604030504040204" pitchFamily="34" charset="0"/>
              </a:rPr>
              <a:t>Welke </a:t>
            </a:r>
            <a:r>
              <a:rPr lang="nl-NL" sz="11200" dirty="0">
                <a:latin typeface="+mn-lt"/>
                <a:ea typeface="Verdana" panose="020B0604030504040204" pitchFamily="34" charset="0"/>
              </a:rPr>
              <a:t>rol speelt de organisatie hierin</a:t>
            </a:r>
            <a:r>
              <a:rPr lang="nl-NL" sz="11200" dirty="0" smtClean="0">
                <a:latin typeface="+mn-lt"/>
                <a:ea typeface="Verdana" panose="020B0604030504040204" pitchFamily="34" charset="0"/>
              </a:rPr>
              <a:t>?</a:t>
            </a:r>
            <a:endParaRPr lang="nl-NL" sz="11200" dirty="0" smtClean="0">
              <a:latin typeface="+mn-lt"/>
            </a:endParaRPr>
          </a:p>
          <a:p>
            <a:pPr marL="800100" lvl="1" indent="-342900">
              <a:lnSpc>
                <a:spcPct val="120000"/>
              </a:lnSpc>
            </a:pPr>
            <a:r>
              <a:rPr lang="nl-NL" sz="9600" dirty="0" smtClean="0">
                <a:latin typeface="+mn-lt"/>
                <a:ea typeface="Verdana" panose="020B0604030504040204" pitchFamily="34" charset="0"/>
              </a:rPr>
              <a:t>Ruimte </a:t>
            </a:r>
            <a:r>
              <a:rPr lang="nl-NL" sz="9600" dirty="0">
                <a:latin typeface="+mn-lt"/>
                <a:ea typeface="Verdana" panose="020B0604030504040204" pitchFamily="34" charset="0"/>
              </a:rPr>
              <a:t>en structuur bieden voor continue </a:t>
            </a:r>
            <a:r>
              <a:rPr lang="nl-NL" sz="9600" dirty="0" smtClean="0">
                <a:latin typeface="+mn-lt"/>
                <a:ea typeface="Verdana" panose="020B0604030504040204" pitchFamily="34" charset="0"/>
              </a:rPr>
              <a:t>bedrijfsdialoog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>
                <a:latin typeface="+mn-lt"/>
                <a:ea typeface="Verdana" panose="020B0604030504040204" pitchFamily="34" charset="0"/>
              </a:rPr>
              <a:t>Medewerkers structureel betrekken en taken </a:t>
            </a:r>
            <a:r>
              <a:rPr lang="nl-NL" sz="9600" dirty="0" smtClean="0">
                <a:latin typeface="+mn-lt"/>
                <a:ea typeface="Verdana" panose="020B0604030504040204" pitchFamily="34" charset="0"/>
              </a:rPr>
              <a:t>delegeren</a:t>
            </a:r>
            <a:endParaRPr lang="nl-NL" sz="9600" dirty="0">
              <a:latin typeface="+mn-lt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20000"/>
              </a:lnSpc>
            </a:pPr>
            <a:r>
              <a:rPr lang="nl-NL" sz="9600" dirty="0">
                <a:latin typeface="+mn-lt"/>
                <a:ea typeface="Verdana" panose="020B0604030504040204" pitchFamily="34" charset="0"/>
              </a:rPr>
              <a:t>Medewerkers vertrouwen en beslissingsbevoegdheid geven</a:t>
            </a:r>
          </a:p>
          <a:p>
            <a:pPr marL="800100" lvl="1" indent="-342900">
              <a:lnSpc>
                <a:spcPct val="120000"/>
              </a:lnSpc>
            </a:pPr>
            <a:r>
              <a:rPr lang="nl-NL" sz="9600" dirty="0">
                <a:latin typeface="+mn-lt"/>
                <a:ea typeface="Verdana" panose="020B0604030504040204" pitchFamily="34" charset="0"/>
              </a:rPr>
              <a:t>Middelen ter beschikking stellen voor initiatieven</a:t>
            </a:r>
          </a:p>
          <a:p>
            <a:pPr marL="800100" lvl="1" indent="-342900">
              <a:lnSpc>
                <a:spcPct val="120000"/>
              </a:lnSpc>
            </a:pPr>
            <a:endParaRPr lang="nl-NL" sz="2600" dirty="0">
              <a:latin typeface="+mn-lt"/>
              <a:ea typeface="Verdana" panose="020B0604030504040204" pitchFamily="34" charset="0"/>
            </a:endParaRPr>
          </a:p>
          <a:p>
            <a:pPr marL="571500" indent="-571500">
              <a:lnSpc>
                <a:spcPct val="120000"/>
              </a:lnSpc>
            </a:pPr>
            <a:endParaRPr lang="en-US" dirty="0" smtClean="0">
              <a:ea typeface="Verdana" panose="020B0604030504040204" pitchFamily="34" charset="0"/>
            </a:endParaRPr>
          </a:p>
          <a:p>
            <a:pPr marL="571500" indent="-571500">
              <a:lnSpc>
                <a:spcPct val="120000"/>
              </a:lnSpc>
            </a:pPr>
            <a:endParaRPr lang="en-US" dirty="0"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Inbedden en verbinden</a:t>
            </a:r>
            <a:endParaRPr lang="nl-NL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70812" y="1417896"/>
            <a:ext cx="6618708" cy="4525704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+mn-lt"/>
              </a:rPr>
              <a:t>Verschillende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activiteiten zullen op verschillende manieren aansluiten op bestaande routines, procedures of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structuren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+mn-lt"/>
            </a:endParaRPr>
          </a:p>
          <a:p>
            <a:r>
              <a:rPr lang="nl-NL" sz="2800" dirty="0" smtClean="0">
                <a:solidFill>
                  <a:schemeClr val="tx1"/>
                </a:solidFill>
                <a:latin typeface="+mn-lt"/>
              </a:rPr>
              <a:t>Steeds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opnieuw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kijken hoe activiteiten kunnen 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worden </a:t>
            </a:r>
            <a:r>
              <a:rPr lang="nl-NL" sz="2800" dirty="0" smtClean="0">
                <a:solidFill>
                  <a:schemeClr val="tx1"/>
                </a:solidFill>
                <a:latin typeface="+mn-lt"/>
              </a:rPr>
              <a:t>ingebed</a:t>
            </a:r>
            <a:endParaRPr lang="en-US" sz="28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571500" indent="-571500"/>
            <a:endParaRPr lang="en-US" dirty="0" smtClean="0">
              <a:ea typeface="Verdana" panose="020B0604030504040204" pitchFamily="34" charset="0"/>
            </a:endParaRPr>
          </a:p>
          <a:p>
            <a:pPr marL="571500" indent="-571500"/>
            <a:endParaRPr lang="en-US" dirty="0">
              <a:solidFill>
                <a:schemeClr val="bg1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73" y="1284718"/>
            <a:ext cx="4162198" cy="31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377</Words>
  <Application>Microsoft Office PowerPoint</Application>
  <PresentationFormat>Breedbeeld</PresentationFormat>
  <Paragraphs>134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Nunito</vt:lpstr>
      <vt:lpstr>Verdana</vt:lpstr>
      <vt:lpstr>Wingdings</vt:lpstr>
      <vt:lpstr>Office Theme</vt:lpstr>
      <vt:lpstr>Borging </vt:lpstr>
      <vt:lpstr>Inhoud</vt:lpstr>
      <vt:lpstr>Borging – duurzaam veranderen</vt:lpstr>
      <vt:lpstr>Rationale</vt:lpstr>
      <vt:lpstr>Hoe kun je Gezondheid met de Werkvloer borgen binnen je organisatie?   </vt:lpstr>
      <vt:lpstr>Etnografie als basis</vt:lpstr>
      <vt:lpstr>Borging</vt:lpstr>
      <vt:lpstr>Betrokkenheid </vt:lpstr>
      <vt:lpstr>Inbedden en verbinden</vt:lpstr>
      <vt:lpstr>Continue proces</vt:lpstr>
      <vt:lpstr>Borging op verschillende niveaus  </vt:lpstr>
      <vt:lpstr>Borging</vt:lpstr>
      <vt:lpstr>Borging</vt:lpstr>
      <vt:lpstr>Borging</vt:lpstr>
      <vt:lpstr>Borging</vt:lpstr>
      <vt:lpstr>Borging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Thissen, Lotte (HES)</dc:creator>
  <cp:lastModifiedBy>Petra Oldenhage</cp:lastModifiedBy>
  <cp:revision>178</cp:revision>
  <dcterms:created xsi:type="dcterms:W3CDTF">2020-09-14T07:34:40Z</dcterms:created>
  <dcterms:modified xsi:type="dcterms:W3CDTF">2025-12-15T07:01:11Z</dcterms:modified>
</cp:coreProperties>
</file>