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68" r:id="rId3"/>
    <p:sldId id="278" r:id="rId4"/>
    <p:sldId id="281" r:id="rId5"/>
    <p:sldId id="282" r:id="rId6"/>
    <p:sldId id="285" r:id="rId7"/>
    <p:sldId id="280" r:id="rId8"/>
    <p:sldId id="270" r:id="rId9"/>
    <p:sldId id="288" r:id="rId10"/>
    <p:sldId id="301" r:id="rId11"/>
    <p:sldId id="279" r:id="rId12"/>
    <p:sldId id="271" r:id="rId13"/>
    <p:sldId id="289" r:id="rId14"/>
    <p:sldId id="290" r:id="rId15"/>
    <p:sldId id="296" r:id="rId16"/>
    <p:sldId id="291" r:id="rId17"/>
    <p:sldId id="276" r:id="rId18"/>
    <p:sldId id="277" r:id="rId19"/>
    <p:sldId id="295" r:id="rId20"/>
    <p:sldId id="294" r:id="rId21"/>
    <p:sldId id="293" r:id="rId22"/>
    <p:sldId id="292" r:id="rId23"/>
    <p:sldId id="298" r:id="rId24"/>
    <p:sldId id="297" r:id="rId25"/>
    <p:sldId id="300" r:id="rId26"/>
    <p:sldId id="299" r:id="rId27"/>
    <p:sldId id="26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147" autoAdjust="0"/>
  </p:normalViewPr>
  <p:slideViewPr>
    <p:cSldViewPr snapToGrid="0">
      <p:cViewPr varScale="1">
        <p:scale>
          <a:sx n="46" d="100"/>
          <a:sy n="46" d="100"/>
        </p:scale>
        <p:origin x="144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14864-D12D-48FA-8B81-50DF01CAE371}" type="datetimeFigureOut">
              <a:rPr lang="en-US" smtClean="0"/>
              <a:t>5/7/2021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19275-702C-483C-BE16-86E357BBD0BB}" type="slidenum">
              <a:rPr lang="en-US" smtClean="0"/>
              <a:t>‹#›</a:t>
            </a:fld>
            <a:endParaRPr lang="en-US"/>
          </a:p>
        </p:txBody>
      </p:sp>
    </p:spTree>
    <p:extLst>
      <p:ext uri="{BB962C8B-B14F-4D97-AF65-F5344CB8AC3E}">
        <p14:creationId xmlns:p14="http://schemas.microsoft.com/office/powerpoint/2010/main" val="2911073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74254-1D60-4461-876F-4A88E50EF5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437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nl-NL" sz="1200" dirty="0" smtClean="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5F419275-702C-483C-BE16-86E357BBD0BB}" type="slidenum">
              <a:rPr lang="en-US" smtClean="0"/>
              <a:t>13</a:t>
            </a:fld>
            <a:endParaRPr lang="en-US"/>
          </a:p>
        </p:txBody>
      </p:sp>
    </p:spTree>
    <p:extLst>
      <p:ext uri="{BB962C8B-B14F-4D97-AF65-F5344CB8AC3E}">
        <p14:creationId xmlns:p14="http://schemas.microsoft.com/office/powerpoint/2010/main" val="4293630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nl-NL" sz="1200" dirty="0" smtClean="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5F419275-702C-483C-BE16-86E357BBD0BB}" type="slidenum">
              <a:rPr lang="en-US" smtClean="0"/>
              <a:t>14</a:t>
            </a:fld>
            <a:endParaRPr lang="en-US"/>
          </a:p>
        </p:txBody>
      </p:sp>
    </p:spTree>
    <p:extLst>
      <p:ext uri="{BB962C8B-B14F-4D97-AF65-F5344CB8AC3E}">
        <p14:creationId xmlns:p14="http://schemas.microsoft.com/office/powerpoint/2010/main" val="402813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Een organisatie is meer dan een organogram,</a:t>
            </a:r>
            <a:r>
              <a:rPr lang="nl-NL" baseline="0" dirty="0" smtClean="0"/>
              <a:t> het is een verzameling van relaties tussen mensen die over tijd ontstaan, veranderd, verbroken, gesloten en die zijn voortdurend van invloed op hoe mensen zich voelen binnen een organisatie maar ook voor het beleid in die organisatie in het algemeen. Om hier inzicht in te krijgen is etnografie een geschikte methode.</a:t>
            </a:r>
            <a:endParaRPr lang="nl-NL" sz="1200" dirty="0" smtClean="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5F419275-702C-483C-BE16-86E357BBD0BB}" type="slidenum">
              <a:rPr lang="en-US" smtClean="0"/>
              <a:t>15</a:t>
            </a:fld>
            <a:endParaRPr lang="en-US"/>
          </a:p>
        </p:txBody>
      </p:sp>
    </p:spTree>
    <p:extLst>
      <p:ext uri="{BB962C8B-B14F-4D97-AF65-F5344CB8AC3E}">
        <p14:creationId xmlns:p14="http://schemas.microsoft.com/office/powerpoint/2010/main" val="1510253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nl-NL" sz="1200" dirty="0" smtClean="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5F419275-702C-483C-BE16-86E357BBD0BB}" type="slidenum">
              <a:rPr lang="en-US" smtClean="0"/>
              <a:t>16</a:t>
            </a:fld>
            <a:endParaRPr lang="en-US"/>
          </a:p>
        </p:txBody>
      </p:sp>
    </p:spTree>
    <p:extLst>
      <p:ext uri="{BB962C8B-B14F-4D97-AF65-F5344CB8AC3E}">
        <p14:creationId xmlns:p14="http://schemas.microsoft.com/office/powerpoint/2010/main" val="2441439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101600" lvl="0" indent="-342900">
              <a:lnSpc>
                <a:spcPct val="135000"/>
              </a:lnSpc>
              <a:spcAft>
                <a:spcPts val="0"/>
              </a:spcAft>
              <a:buFont typeface="Arial" panose="020B0604020202020204" pitchFamily="34" charset="0"/>
              <a:buChar char="•"/>
              <a:tabLst>
                <a:tab pos="190500" algn="l"/>
              </a:tabLst>
            </a:pPr>
            <a:r>
              <a:rPr lang="nl-NL" sz="1200" dirty="0" smtClean="0">
                <a:solidFill>
                  <a:srgbClr val="101010"/>
                </a:solidFill>
                <a:effectLst/>
                <a:latin typeface="Arial" panose="020B0604020202020204" pitchFamily="34" charset="0"/>
                <a:ea typeface="Arial" panose="020B0604020202020204" pitchFamily="34" charset="0"/>
                <a:cs typeface="Arial" panose="020B0604020202020204" pitchFamily="34" charset="0"/>
              </a:rPr>
              <a:t>Waar zijn medewerkers trots op wanneer ze vertellen over hun werk?</a:t>
            </a:r>
            <a:endParaRPr lang="nl-NL"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38100" lvl="0" indent="-342900">
              <a:lnSpc>
                <a:spcPct val="135000"/>
              </a:lnSpc>
              <a:spcAft>
                <a:spcPts val="0"/>
              </a:spcAft>
              <a:buFont typeface="Arial" panose="020B0604020202020204" pitchFamily="34" charset="0"/>
              <a:buChar char="•"/>
              <a:tabLst>
                <a:tab pos="190500" algn="l"/>
              </a:tabLst>
            </a:pPr>
            <a:r>
              <a:rPr lang="nl-NL" sz="1200" dirty="0" smtClean="0">
                <a:solidFill>
                  <a:srgbClr val="101010"/>
                </a:solidFill>
                <a:effectLst/>
                <a:latin typeface="Arial" panose="020B0604020202020204" pitchFamily="34" charset="0"/>
                <a:ea typeface="Arial" panose="020B0604020202020204" pitchFamily="34" charset="0"/>
                <a:cs typeface="Arial" panose="020B0604020202020204" pitchFamily="34" charset="0"/>
              </a:rPr>
              <a:t>Hoe ziet de fysieke werkomgeving eruit? Zijn er belastende omstandigheden?</a:t>
            </a:r>
            <a:endParaRPr lang="nl-NL"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101600" lvl="0" indent="-342900">
              <a:lnSpc>
                <a:spcPct val="135000"/>
              </a:lnSpc>
              <a:spcAft>
                <a:spcPts val="0"/>
              </a:spcAft>
              <a:buFont typeface="Arial" panose="020B0604020202020204" pitchFamily="34" charset="0"/>
              <a:buChar char="•"/>
              <a:tabLst>
                <a:tab pos="190500" algn="l"/>
              </a:tabLst>
            </a:pPr>
            <a:r>
              <a:rPr lang="nl-NL" sz="1200" dirty="0" smtClean="0">
                <a:solidFill>
                  <a:srgbClr val="101010"/>
                </a:solidFill>
                <a:effectLst/>
                <a:latin typeface="Arial" panose="020B0604020202020204" pitchFamily="34" charset="0"/>
                <a:ea typeface="Arial" panose="020B0604020202020204" pitchFamily="34" charset="0"/>
                <a:cs typeface="Arial" panose="020B0604020202020204" pitchFamily="34" charset="0"/>
              </a:rPr>
              <a:t>Hoe gaan medewerkers met elkaar om? Wat weten ze van elkaar? Waar maken ze grappen over? Helpen ze elkaar? Vormen zich subgroepen? </a:t>
            </a:r>
            <a:endParaRPr lang="nl-NL"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101600" lvl="0" indent="-342900">
              <a:lnSpc>
                <a:spcPct val="135000"/>
              </a:lnSpc>
              <a:spcAft>
                <a:spcPts val="0"/>
              </a:spcAft>
              <a:buFont typeface="Arial" panose="020B0604020202020204" pitchFamily="34" charset="0"/>
              <a:buChar char="•"/>
              <a:tabLst>
                <a:tab pos="190500" algn="l"/>
              </a:tabLst>
            </a:pPr>
            <a:r>
              <a:rPr lang="nl-NL" sz="1200" dirty="0" smtClean="0">
                <a:solidFill>
                  <a:srgbClr val="101010"/>
                </a:solidFill>
                <a:effectLst/>
                <a:latin typeface="Arial" panose="020B0604020202020204" pitchFamily="34" charset="0"/>
                <a:ea typeface="Arial" panose="020B0604020202020204" pitchFamily="34" charset="0"/>
                <a:cs typeface="Arial" panose="020B0604020202020204" pitchFamily="34" charset="0"/>
              </a:rPr>
              <a:t>Wordt er aandacht besteed aan sfeer op de afdeling en/ of overkoepelend binnen de organisatie? Hoe worden werkplekken aangekleed? Welke persoonlijke spullen zie je? Wat hangt er aan de muur (foto’s, posters)? Hoe wordt er stilgestaan bij speciale momenten (verjaardag, jaren in dienst, feestdagen, pensioen, promotie)?</a:t>
            </a:r>
            <a:endParaRPr lang="nl-NL"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0"/>
              </a:spcAft>
              <a:buFont typeface="Arial" panose="020B0604020202020204" pitchFamily="34" charset="0"/>
              <a:buChar char="•"/>
              <a:tabLst>
                <a:tab pos="190500" algn="l"/>
              </a:tabLst>
            </a:pPr>
            <a:r>
              <a:rPr lang="nl-NL" sz="1200" dirty="0" smtClean="0">
                <a:solidFill>
                  <a:srgbClr val="101010"/>
                </a:solidFill>
                <a:effectLst/>
                <a:latin typeface="Arial" panose="020B0604020202020204" pitchFamily="34" charset="0"/>
                <a:ea typeface="Arial" panose="020B0604020202020204" pitchFamily="34" charset="0"/>
                <a:cs typeface="Arial" panose="020B0604020202020204" pitchFamily="34" charset="0"/>
              </a:rPr>
              <a:t>Welke activiteiten zijn er in het verleden georganiseerd?</a:t>
            </a:r>
            <a:endParaRPr lang="nl-NL"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38100" lvl="0" indent="-342900">
              <a:lnSpc>
                <a:spcPct val="142000"/>
              </a:lnSpc>
              <a:spcAft>
                <a:spcPts val="0"/>
              </a:spcAft>
              <a:buFont typeface="Arial" panose="020B0604020202020204" pitchFamily="34" charset="0"/>
              <a:buChar char="•"/>
              <a:tabLst>
                <a:tab pos="190500" algn="l"/>
              </a:tabLst>
            </a:pPr>
            <a:r>
              <a:rPr lang="nl-NL" sz="1200" dirty="0" smtClean="0">
                <a:solidFill>
                  <a:srgbClr val="101010"/>
                </a:solidFill>
                <a:effectLst/>
                <a:latin typeface="Arial" panose="020B0604020202020204" pitchFamily="34" charset="0"/>
                <a:ea typeface="Arial" panose="020B0604020202020204" pitchFamily="34" charset="0"/>
                <a:cs typeface="Arial" panose="020B0604020202020204" pitchFamily="34" charset="0"/>
              </a:rPr>
              <a:t>Welke formele en informele overlegstructuren bestaan er in de organisatie?</a:t>
            </a:r>
            <a:endParaRPr lang="nl-NL" sz="14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nl-NL" sz="1200" dirty="0" smtClean="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5F419275-702C-483C-BE16-86E357BBD0BB}" type="slidenum">
              <a:rPr lang="en-US" smtClean="0"/>
              <a:t>20</a:t>
            </a:fld>
            <a:endParaRPr lang="en-US"/>
          </a:p>
        </p:txBody>
      </p:sp>
    </p:spTree>
    <p:extLst>
      <p:ext uri="{BB962C8B-B14F-4D97-AF65-F5344CB8AC3E}">
        <p14:creationId xmlns:p14="http://schemas.microsoft.com/office/powerpoint/2010/main" val="345362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t>
            </a:r>
            <a:r>
              <a:rPr lang="en-US" dirty="0" err="1" smtClean="0"/>
              <a:t>proberen</a:t>
            </a:r>
            <a:r>
              <a:rPr lang="en-US" dirty="0" smtClean="0"/>
              <a:t> </a:t>
            </a:r>
            <a:r>
              <a:rPr lang="en-US" dirty="0" err="1" smtClean="0"/>
              <a:t>deze</a:t>
            </a:r>
            <a:r>
              <a:rPr lang="en-US" dirty="0" smtClean="0"/>
              <a:t> </a:t>
            </a:r>
            <a:r>
              <a:rPr lang="en-US" dirty="0" err="1" smtClean="0"/>
              <a:t>afbeeldingen</a:t>
            </a:r>
            <a:r>
              <a:rPr lang="en-US" baseline="0" dirty="0" smtClean="0"/>
              <a:t> </a:t>
            </a:r>
            <a:r>
              <a:rPr lang="en-US" baseline="0" dirty="0" err="1" smtClean="0"/>
              <a:t>te</a:t>
            </a:r>
            <a:r>
              <a:rPr lang="en-US" baseline="0" dirty="0" smtClean="0"/>
              <a:t> </a:t>
            </a:r>
            <a:r>
              <a:rPr lang="en-US" baseline="0" dirty="0" err="1" smtClean="0"/>
              <a:t>laten</a:t>
            </a:r>
            <a:r>
              <a:rPr lang="en-US" baseline="0" dirty="0" smtClean="0"/>
              <a:t> </a:t>
            </a:r>
            <a:r>
              <a:rPr lang="en-US" baseline="0" dirty="0" err="1" smtClean="0"/>
              <a:t>zien</a:t>
            </a:r>
            <a:r>
              <a:rPr lang="en-US" baseline="0" dirty="0" smtClean="0"/>
              <a:t>? </a:t>
            </a:r>
            <a:endParaRPr lang="nl-NL" dirty="0"/>
          </a:p>
        </p:txBody>
      </p:sp>
      <p:sp>
        <p:nvSpPr>
          <p:cNvPr id="4" name="Slide Number Placeholder 3"/>
          <p:cNvSpPr>
            <a:spLocks noGrp="1"/>
          </p:cNvSpPr>
          <p:nvPr>
            <p:ph type="sldNum" sz="quarter" idx="10"/>
          </p:nvPr>
        </p:nvSpPr>
        <p:spPr/>
        <p:txBody>
          <a:bodyPr/>
          <a:lstStyle/>
          <a:p>
            <a:fld id="{5F419275-702C-483C-BE16-86E357BBD0BB}" type="slidenum">
              <a:rPr lang="en-US" smtClean="0"/>
              <a:t>21</a:t>
            </a:fld>
            <a:endParaRPr lang="en-US"/>
          </a:p>
        </p:txBody>
      </p:sp>
    </p:spTree>
    <p:extLst>
      <p:ext uri="{BB962C8B-B14F-4D97-AF65-F5344CB8AC3E}">
        <p14:creationId xmlns:p14="http://schemas.microsoft.com/office/powerpoint/2010/main" val="1520898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nl-NL" sz="1200" dirty="0" smtClean="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5F419275-702C-483C-BE16-86E357BBD0BB}" type="slidenum">
              <a:rPr lang="en-US" smtClean="0"/>
              <a:t>22</a:t>
            </a:fld>
            <a:endParaRPr lang="en-US"/>
          </a:p>
        </p:txBody>
      </p:sp>
    </p:spTree>
    <p:extLst>
      <p:ext uri="{BB962C8B-B14F-4D97-AF65-F5344CB8AC3E}">
        <p14:creationId xmlns:p14="http://schemas.microsoft.com/office/powerpoint/2010/main" val="467542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smtClean="0"/>
              <a:t>Wat </a:t>
            </a:r>
            <a:r>
              <a:rPr lang="en-US" dirty="0" err="1" smtClean="0"/>
              <a:t>zie</a:t>
            </a:r>
            <a:r>
              <a:rPr lang="en-US" dirty="0" smtClean="0"/>
              <a:t> je? Wat </a:t>
            </a:r>
            <a:r>
              <a:rPr lang="en-US" dirty="0" err="1" smtClean="0"/>
              <a:t>doen</a:t>
            </a:r>
            <a:r>
              <a:rPr lang="en-US" dirty="0" smtClean="0"/>
              <a:t> </a:t>
            </a:r>
            <a:r>
              <a:rPr lang="en-US" dirty="0" err="1" smtClean="0"/>
              <a:t>mensen</a:t>
            </a:r>
            <a:r>
              <a:rPr lang="en-US" dirty="0" smtClean="0"/>
              <a:t>?</a:t>
            </a:r>
          </a:p>
          <a:p>
            <a:pPr marL="914400" lvl="1" indent="-457200">
              <a:buFont typeface="+mj-lt"/>
              <a:buAutoNum type="arabicPeriod"/>
            </a:pPr>
            <a:r>
              <a:rPr lang="en-US" dirty="0" err="1" smtClean="0"/>
              <a:t>Waarom</a:t>
            </a:r>
            <a:r>
              <a:rPr lang="en-US" dirty="0" smtClean="0"/>
              <a:t> </a:t>
            </a:r>
            <a:r>
              <a:rPr lang="en-US" dirty="0" err="1" smtClean="0"/>
              <a:t>doen</a:t>
            </a:r>
            <a:r>
              <a:rPr lang="en-US" dirty="0" smtClean="0"/>
              <a:t> </a:t>
            </a:r>
            <a:r>
              <a:rPr lang="en-US" dirty="0" err="1" smtClean="0"/>
              <a:t>mensen</a:t>
            </a:r>
            <a:r>
              <a:rPr lang="en-US" dirty="0" smtClean="0"/>
              <a:t> </a:t>
            </a:r>
            <a:r>
              <a:rPr lang="en-US" dirty="0" err="1" smtClean="0"/>
              <a:t>dit</a:t>
            </a:r>
            <a:r>
              <a:rPr lang="en-US" dirty="0" smtClean="0"/>
              <a:t>? </a:t>
            </a:r>
          </a:p>
          <a:p>
            <a:pPr marL="914400" lvl="1" indent="-457200">
              <a:buFont typeface="+mj-lt"/>
              <a:buAutoNum type="arabicPeriod"/>
            </a:pPr>
            <a:r>
              <a:rPr lang="en-US" dirty="0" err="1" smtClean="0"/>
              <a:t>Zijn</a:t>
            </a:r>
            <a:r>
              <a:rPr lang="en-US" dirty="0" smtClean="0"/>
              <a:t> </a:t>
            </a:r>
            <a:r>
              <a:rPr lang="en-US" dirty="0" err="1" smtClean="0"/>
              <a:t>er</a:t>
            </a:r>
            <a:r>
              <a:rPr lang="en-US" dirty="0" smtClean="0"/>
              <a:t> </a:t>
            </a:r>
            <a:r>
              <a:rPr lang="en-US" dirty="0" err="1" smtClean="0"/>
              <a:t>ook</a:t>
            </a:r>
            <a:r>
              <a:rPr lang="en-US" dirty="0" smtClean="0"/>
              <a:t> </a:t>
            </a:r>
            <a:r>
              <a:rPr lang="en-US" dirty="0" err="1" smtClean="0"/>
              <a:t>andere</a:t>
            </a:r>
            <a:r>
              <a:rPr lang="en-US" dirty="0" smtClean="0"/>
              <a:t> </a:t>
            </a:r>
            <a:r>
              <a:rPr lang="en-US" dirty="0" err="1" smtClean="0"/>
              <a:t>interpretaties</a:t>
            </a:r>
            <a:r>
              <a:rPr lang="en-US" dirty="0" smtClean="0"/>
              <a:t> </a:t>
            </a:r>
            <a:r>
              <a:rPr lang="en-US" dirty="0" err="1" smtClean="0"/>
              <a:t>mogelijk</a:t>
            </a:r>
            <a:r>
              <a:rPr lang="en-US" dirty="0" smtClean="0"/>
              <a:t>?</a:t>
            </a:r>
            <a:endParaRPr lang="nl-NL" dirty="0" smtClean="0">
              <a:solidFill>
                <a:srgbClr val="FF0000"/>
              </a:solidFill>
            </a:endParaRPr>
          </a:p>
          <a:p>
            <a:pPr marL="0" indent="0">
              <a:buFont typeface="Arial" panose="020B0604020202020204" pitchFamily="34" charset="0"/>
              <a:buNone/>
            </a:pPr>
            <a:endParaRPr lang="nl-NL" sz="1200" dirty="0" smtClean="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5F419275-702C-483C-BE16-86E357BBD0BB}" type="slidenum">
              <a:rPr lang="en-US" smtClean="0"/>
              <a:t>23</a:t>
            </a:fld>
            <a:endParaRPr lang="en-US"/>
          </a:p>
        </p:txBody>
      </p:sp>
    </p:spTree>
    <p:extLst>
      <p:ext uri="{BB962C8B-B14F-4D97-AF65-F5344CB8AC3E}">
        <p14:creationId xmlns:p14="http://schemas.microsoft.com/office/powerpoint/2010/main" val="2477349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smtClean="0"/>
              <a:t>Door tijdelijk onderdeel</a:t>
            </a:r>
            <a:r>
              <a:rPr lang="nl-NL" baseline="0" dirty="0" smtClean="0"/>
              <a:t> te z</a:t>
            </a:r>
            <a:r>
              <a:rPr lang="nl-NL" dirty="0" smtClean="0"/>
              <a:t>ijn van een organisatie of afdeling </a:t>
            </a:r>
          </a:p>
          <a:p>
            <a:pPr marL="0" indent="0">
              <a:buFont typeface="Arial" panose="020B0604020202020204" pitchFamily="34" charset="0"/>
              <a:buNone/>
            </a:pPr>
            <a:endParaRPr lang="nl-NL" sz="1200" dirty="0" smtClean="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5F419275-702C-483C-BE16-86E357BBD0BB}" type="slidenum">
              <a:rPr lang="en-US" smtClean="0"/>
              <a:t>24</a:t>
            </a:fld>
            <a:endParaRPr lang="en-US"/>
          </a:p>
        </p:txBody>
      </p:sp>
    </p:spTree>
    <p:extLst>
      <p:ext uri="{BB962C8B-B14F-4D97-AF65-F5344CB8AC3E}">
        <p14:creationId xmlns:p14="http://schemas.microsoft.com/office/powerpoint/2010/main" val="3923930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Door tijdelijk onderdeel</a:t>
            </a:r>
            <a:r>
              <a:rPr lang="nl-NL" baseline="0" dirty="0" smtClean="0"/>
              <a:t> te z</a:t>
            </a:r>
            <a:r>
              <a:rPr lang="nl-NL" dirty="0" smtClean="0"/>
              <a:t>ijn van een organisatie of afdeling verzamel</a:t>
            </a:r>
            <a:r>
              <a:rPr lang="nl-NL" baseline="0" dirty="0" smtClean="0"/>
              <a:t> je veel verschillende inzichten waardoor het wellicht even zal lijken alsof je met een berg puzzelstukjes zit en niet weet wat je ermee moet en hoe je tot een geheel kunt komen. </a:t>
            </a:r>
          </a:p>
          <a:p>
            <a:r>
              <a:rPr lang="nl-NL" baseline="0" dirty="0" smtClean="0"/>
              <a:t/>
            </a:r>
            <a:br>
              <a:rPr lang="nl-NL" baseline="0" dirty="0" smtClean="0"/>
            </a:br>
            <a:r>
              <a:rPr lang="nl-NL" baseline="0" dirty="0" smtClean="0"/>
              <a:t>- </a:t>
            </a:r>
            <a:r>
              <a:rPr lang="nl-NL" dirty="0" smtClean="0"/>
              <a:t>Analyseren van belangrijke thema’s m.b.t. werk en gezondheid</a:t>
            </a:r>
          </a:p>
          <a:p>
            <a:r>
              <a:rPr lang="nl-NL" dirty="0" smtClean="0"/>
              <a:t>- Gemene delers en verschillen in kaart brengen in de organisatie en tussen groepen en afdelingen</a:t>
            </a:r>
          </a:p>
          <a:p>
            <a:r>
              <a:rPr lang="en-US" dirty="0" smtClean="0"/>
              <a:t>- Het is </a:t>
            </a:r>
            <a:r>
              <a:rPr lang="en-US" dirty="0" err="1" smtClean="0"/>
              <a:t>dan</a:t>
            </a:r>
            <a:r>
              <a:rPr lang="en-US" baseline="0" dirty="0" smtClean="0"/>
              <a:t> </a:t>
            </a:r>
            <a:r>
              <a:rPr lang="en-US" baseline="0" dirty="0" err="1" smtClean="0"/>
              <a:t>belangrijk</a:t>
            </a:r>
            <a:r>
              <a:rPr lang="en-US" baseline="0" dirty="0" smtClean="0"/>
              <a:t> om </a:t>
            </a:r>
            <a:r>
              <a:rPr lang="en-US" baseline="0" dirty="0" err="1" smtClean="0"/>
              <a:t>deze</a:t>
            </a:r>
            <a:r>
              <a:rPr lang="en-US" baseline="0" dirty="0" smtClean="0"/>
              <a:t> </a:t>
            </a:r>
            <a:r>
              <a:rPr lang="en-US" baseline="0" dirty="0" err="1" smtClean="0"/>
              <a:t>bevindingen</a:t>
            </a:r>
            <a:r>
              <a:rPr lang="en-US" baseline="0" dirty="0" smtClean="0"/>
              <a:t> </a:t>
            </a:r>
            <a:r>
              <a:rPr lang="en-US" baseline="0" dirty="0" err="1" smtClean="0"/>
              <a:t>terug</a:t>
            </a:r>
            <a:r>
              <a:rPr lang="en-US" baseline="0" dirty="0" smtClean="0"/>
              <a:t> </a:t>
            </a:r>
            <a:r>
              <a:rPr lang="en-US" baseline="0" dirty="0" err="1" smtClean="0"/>
              <a:t>te</a:t>
            </a:r>
            <a:r>
              <a:rPr lang="en-US" baseline="0" dirty="0" smtClean="0"/>
              <a:t> </a:t>
            </a:r>
            <a:r>
              <a:rPr lang="en-US" baseline="0" dirty="0" err="1" smtClean="0"/>
              <a:t>koppelen</a:t>
            </a:r>
            <a:r>
              <a:rPr lang="en-US" baseline="0" dirty="0" smtClean="0"/>
              <a:t> </a:t>
            </a:r>
            <a:r>
              <a:rPr lang="en-US" baseline="0" dirty="0" err="1" smtClean="0"/>
              <a:t>binnen</a:t>
            </a:r>
            <a:r>
              <a:rPr lang="en-US" baseline="0" dirty="0" smtClean="0"/>
              <a:t> de </a:t>
            </a:r>
            <a:r>
              <a:rPr lang="en-US" baseline="0" dirty="0" err="1" smtClean="0"/>
              <a:t>organisatie</a:t>
            </a:r>
            <a:r>
              <a:rPr lang="en-US" baseline="0" dirty="0" smtClean="0"/>
              <a:t> en </a:t>
            </a:r>
            <a:r>
              <a:rPr lang="en-US" baseline="0" dirty="0" err="1" smtClean="0"/>
              <a:t>wederhoor</a:t>
            </a:r>
            <a:r>
              <a:rPr lang="en-US" baseline="0" dirty="0" smtClean="0"/>
              <a:t> </a:t>
            </a:r>
            <a:r>
              <a:rPr lang="en-US" baseline="0" dirty="0" err="1" smtClean="0"/>
              <a:t>te</a:t>
            </a:r>
            <a:r>
              <a:rPr lang="en-US" baseline="0" dirty="0" smtClean="0"/>
              <a:t> </a:t>
            </a:r>
            <a:r>
              <a:rPr lang="en-US" baseline="0" dirty="0" err="1" smtClean="0"/>
              <a:t>doen</a:t>
            </a:r>
            <a:r>
              <a:rPr lang="en-US" baseline="0" dirty="0" smtClean="0"/>
              <a:t> </a:t>
            </a:r>
            <a:r>
              <a:rPr lang="en-US" baseline="0" dirty="0" err="1" smtClean="0"/>
              <a:t>zodat</a:t>
            </a:r>
            <a:r>
              <a:rPr lang="en-US" baseline="0" dirty="0" smtClean="0"/>
              <a:t> de </a:t>
            </a:r>
            <a:r>
              <a:rPr lang="en-US" baseline="0" dirty="0" err="1" smtClean="0"/>
              <a:t>bevindingen</a:t>
            </a:r>
            <a:r>
              <a:rPr lang="en-US" baseline="0" dirty="0" smtClean="0"/>
              <a:t> </a:t>
            </a:r>
            <a:r>
              <a:rPr lang="en-US" baseline="0" dirty="0" err="1" smtClean="0"/>
              <a:t>aangescherpt</a:t>
            </a:r>
            <a:r>
              <a:rPr lang="en-US" baseline="0" dirty="0" smtClean="0"/>
              <a:t> </a:t>
            </a:r>
            <a:r>
              <a:rPr lang="en-US" baseline="0" dirty="0" err="1" smtClean="0"/>
              <a:t>kunnen</a:t>
            </a:r>
            <a:r>
              <a:rPr lang="en-US" baseline="0" dirty="0" smtClean="0"/>
              <a:t> </a:t>
            </a:r>
            <a:r>
              <a:rPr lang="en-US" baseline="0" dirty="0" err="1" smtClean="0"/>
              <a:t>worden</a:t>
            </a:r>
            <a:r>
              <a:rPr lang="en-US" baseline="0" dirty="0" smtClean="0"/>
              <a:t> en </a:t>
            </a:r>
            <a:r>
              <a:rPr lang="en-US" baseline="0" dirty="0" err="1" smtClean="0"/>
              <a:t>duidelijk</a:t>
            </a:r>
            <a:r>
              <a:rPr lang="en-US" baseline="0" dirty="0" smtClean="0"/>
              <a:t> </a:t>
            </a:r>
            <a:r>
              <a:rPr lang="en-US" baseline="0" dirty="0" err="1" smtClean="0"/>
              <a:t>wordt</a:t>
            </a:r>
            <a:r>
              <a:rPr lang="en-US" baseline="0" dirty="0" smtClean="0"/>
              <a:t> of je </a:t>
            </a:r>
            <a:r>
              <a:rPr lang="en-US" baseline="0" dirty="0" err="1" smtClean="0"/>
              <a:t>bepaalde</a:t>
            </a:r>
            <a:r>
              <a:rPr lang="en-US" baseline="0" dirty="0" smtClean="0"/>
              <a:t> </a:t>
            </a:r>
            <a:r>
              <a:rPr lang="en-US" baseline="0" dirty="0" err="1" smtClean="0"/>
              <a:t>stemmen</a:t>
            </a:r>
            <a:r>
              <a:rPr lang="en-US" baseline="0" dirty="0" smtClean="0"/>
              <a:t> bent </a:t>
            </a:r>
            <a:r>
              <a:rPr lang="en-US" baseline="0" dirty="0" err="1" smtClean="0"/>
              <a:t>vergeten</a:t>
            </a:r>
            <a:r>
              <a:rPr lang="en-US" baseline="0" dirty="0" smtClean="0"/>
              <a:t> </a:t>
            </a:r>
            <a:r>
              <a:rPr lang="en-US" baseline="0" dirty="0" err="1" smtClean="0"/>
              <a:t>mee</a:t>
            </a:r>
            <a:r>
              <a:rPr lang="en-US" baseline="0" dirty="0" smtClean="0"/>
              <a:t> </a:t>
            </a:r>
            <a:r>
              <a:rPr lang="en-US" baseline="0" dirty="0" err="1" smtClean="0"/>
              <a:t>te</a:t>
            </a:r>
            <a:r>
              <a:rPr lang="en-US" baseline="0" dirty="0" smtClean="0"/>
              <a:t> </a:t>
            </a:r>
            <a:r>
              <a:rPr lang="en-US" baseline="0" dirty="0" err="1" smtClean="0"/>
              <a:t>nemen</a:t>
            </a:r>
            <a:endParaRPr lang="nl-NL" dirty="0" smtClean="0"/>
          </a:p>
          <a:p>
            <a:r>
              <a:rPr lang="nl-NL" dirty="0" smtClean="0"/>
              <a:t>- Door de etnografische</a:t>
            </a:r>
            <a:r>
              <a:rPr lang="nl-NL" baseline="0" dirty="0" smtClean="0"/>
              <a:t> verkenning weet je wie mogelijke rolmodellen of ambassadeurs </a:t>
            </a:r>
            <a:r>
              <a:rPr lang="nl-NL" baseline="0" dirty="0" err="1" smtClean="0"/>
              <a:t>kunenn</a:t>
            </a:r>
            <a:r>
              <a:rPr lang="nl-NL" baseline="0" dirty="0" smtClean="0"/>
              <a:t> zijn in de </a:t>
            </a:r>
            <a:r>
              <a:rPr lang="nl-NL" baseline="0" dirty="0" err="1" smtClean="0"/>
              <a:t>orgasnisatie</a:t>
            </a:r>
            <a:r>
              <a:rPr lang="nl-NL" baseline="0" dirty="0" smtClean="0"/>
              <a:t> en heb je als het goed is bruggen geslagen met verschillende groepen in de organisatie. Daarnaast laat je met etnografie zien dat je de</a:t>
            </a:r>
            <a:r>
              <a:rPr lang="nl-NL" dirty="0" smtClean="0"/>
              <a:t> geleefde ervaringen van alle</a:t>
            </a:r>
            <a:r>
              <a:rPr lang="nl-NL" baseline="0" dirty="0" smtClean="0"/>
              <a:t> medewerkers meeneemt en</a:t>
            </a:r>
            <a:r>
              <a:rPr lang="nl-NL" dirty="0" smtClean="0"/>
              <a:t> serieus neemt.</a:t>
            </a:r>
            <a:r>
              <a:rPr lang="nl-NL" baseline="0" dirty="0" smtClean="0"/>
              <a:t> Dit is z</a:t>
            </a:r>
            <a:r>
              <a:rPr lang="nl-NL" dirty="0" smtClean="0"/>
              <a:t>eer belangrijk voor </a:t>
            </a:r>
            <a:r>
              <a:rPr lang="nl-NL" b="1" dirty="0" smtClean="0"/>
              <a:t>participatie</a:t>
            </a:r>
            <a:r>
              <a:rPr lang="nl-NL" dirty="0" smtClean="0"/>
              <a:t> in gezondheidsprogramma</a:t>
            </a:r>
          </a:p>
          <a:p>
            <a:r>
              <a:rPr lang="nl-NL" dirty="0" smtClean="0"/>
              <a:t>- Infrastructuur en routines die duidelijk</a:t>
            </a:r>
            <a:r>
              <a:rPr lang="nl-NL" baseline="0" dirty="0" smtClean="0"/>
              <a:t> zijn geworden door de etnografische verkenning moet je </a:t>
            </a:r>
            <a:r>
              <a:rPr lang="nl-NL" dirty="0" smtClean="0"/>
              <a:t>niet willen veranderen maar eerder als kans zien:</a:t>
            </a:r>
          </a:p>
          <a:p>
            <a:pPr lvl="1"/>
            <a:r>
              <a:rPr lang="nl-NL" dirty="0" smtClean="0"/>
              <a:t>Barrières voor het slagen van activiteiten niet proberen weg te nemen maar te zien en te begrijpen </a:t>
            </a:r>
            <a:r>
              <a:rPr lang="nl-NL" dirty="0" smtClean="0">
                <a:sym typeface="Wingdings" panose="05000000000000000000" pitchFamily="2" charset="2"/>
              </a:rPr>
              <a:t> </a:t>
            </a:r>
            <a:r>
              <a:rPr lang="nl-NL" dirty="0" smtClean="0"/>
              <a:t>hoe deze barrières mee te nemen als onderdeel van het bedrijf of de afdeling?</a:t>
            </a:r>
          </a:p>
          <a:p>
            <a:pPr lvl="1"/>
            <a:r>
              <a:rPr lang="nl-NL" dirty="0" smtClean="0"/>
              <a:t>Zeer belangrijk voor </a:t>
            </a:r>
            <a:r>
              <a:rPr lang="nl-NL" b="1" dirty="0" smtClean="0"/>
              <a:t>borging</a:t>
            </a:r>
            <a:r>
              <a:rPr lang="nl-NL" dirty="0" smtClean="0"/>
              <a:t> van gezondheidsprogramma’s</a:t>
            </a:r>
          </a:p>
          <a:p>
            <a:endParaRPr lang="nl-NL" dirty="0" smtClean="0"/>
          </a:p>
          <a:p>
            <a:endParaRPr lang="nl-NL" dirty="0" smtClean="0"/>
          </a:p>
          <a:p>
            <a:endParaRPr lang="nl-NL"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dirty="0" smtClean="0"/>
          </a:p>
          <a:p>
            <a:pPr marL="0" indent="0">
              <a:buFont typeface="Arial" panose="020B0604020202020204" pitchFamily="34" charset="0"/>
              <a:buNone/>
            </a:pPr>
            <a:endParaRPr lang="nl-NL" sz="1200" dirty="0" smtClean="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5F419275-702C-483C-BE16-86E357BBD0BB}" type="slidenum">
              <a:rPr lang="en-US" smtClean="0"/>
              <a:t>25</a:t>
            </a:fld>
            <a:endParaRPr lang="en-US"/>
          </a:p>
        </p:txBody>
      </p:sp>
    </p:spTree>
    <p:extLst>
      <p:ext uri="{BB962C8B-B14F-4D97-AF65-F5344CB8AC3E}">
        <p14:creationId xmlns:p14="http://schemas.microsoft.com/office/powerpoint/2010/main" val="73530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t>In onze aanpak zien wij etnografie</a:t>
            </a:r>
            <a:r>
              <a:rPr lang="nl-NL" baseline="0" noProof="0" dirty="0" smtClean="0"/>
              <a:t> als de uitgelezen </a:t>
            </a:r>
            <a:r>
              <a:rPr lang="nl-NL" baseline="0" noProof="0" dirty="0" err="1" smtClean="0"/>
              <a:t>method</a:t>
            </a:r>
            <a:r>
              <a:rPr lang="nl-NL" baseline="0" noProof="0" dirty="0" smtClean="0"/>
              <a:t> om te onderzoeken en inzicht te krijgen in wat er speelt en leeft op de werkvloer. In deze presentatie introduceer ik de methode: wat is het? En waarom doen we etnografie? En hoe doe je etnografie dan in organisaties?  </a:t>
            </a:r>
            <a:endParaRPr lang="nl-NL" noProof="0" dirty="0"/>
          </a:p>
        </p:txBody>
      </p:sp>
      <p:sp>
        <p:nvSpPr>
          <p:cNvPr id="4" name="Slide Number Placeholder 3"/>
          <p:cNvSpPr>
            <a:spLocks noGrp="1"/>
          </p:cNvSpPr>
          <p:nvPr>
            <p:ph type="sldNum" sz="quarter" idx="10"/>
          </p:nvPr>
        </p:nvSpPr>
        <p:spPr/>
        <p:txBody>
          <a:bodyPr/>
          <a:lstStyle/>
          <a:p>
            <a:fld id="{5F419275-702C-483C-BE16-86E357BBD0BB}" type="slidenum">
              <a:rPr lang="en-US" smtClean="0"/>
              <a:t>2</a:t>
            </a:fld>
            <a:endParaRPr lang="en-US"/>
          </a:p>
        </p:txBody>
      </p:sp>
    </p:spTree>
    <p:extLst>
      <p:ext uri="{BB962C8B-B14F-4D97-AF65-F5344CB8AC3E}">
        <p14:creationId xmlns:p14="http://schemas.microsoft.com/office/powerpoint/2010/main" val="2541995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nl-NL" sz="1200" dirty="0" smtClean="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5F419275-702C-483C-BE16-86E357BBD0BB}" type="slidenum">
              <a:rPr lang="en-US" smtClean="0"/>
              <a:t>26</a:t>
            </a:fld>
            <a:endParaRPr lang="en-US"/>
          </a:p>
        </p:txBody>
      </p:sp>
    </p:spTree>
    <p:extLst>
      <p:ext uri="{BB962C8B-B14F-4D97-AF65-F5344CB8AC3E}">
        <p14:creationId xmlns:p14="http://schemas.microsoft.com/office/powerpoint/2010/main" val="101477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CA: de studie van maatschappijen en culturen die sociale en culturele overeenkomsten en verschillen beschrijft, analyseert, interpreteert en verklaart</a:t>
            </a:r>
          </a:p>
          <a:p>
            <a:r>
              <a:rPr lang="nl-NL" dirty="0" smtClean="0"/>
              <a:t>Van oudsher in verre en ‘exotische’ oorden. Tegenwoordig wordt etnografie</a:t>
            </a:r>
            <a:r>
              <a:rPr lang="nl-NL" baseline="0" dirty="0" smtClean="0"/>
              <a:t> ook steeds vaker dichter bij huis gebruikt en door andere disciplines en sectoren</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solidFill>
                  <a:srgbClr val="101010"/>
                </a:solidFill>
              </a:rPr>
              <a:t>Door middel van veldwerk probeert de etnograaf </a:t>
            </a:r>
            <a:r>
              <a:rPr lang="nl-NL" b="1" dirty="0" smtClean="0">
                <a:solidFill>
                  <a:srgbClr val="101010"/>
                </a:solidFill>
              </a:rPr>
              <a:t>van binnenuit </a:t>
            </a:r>
            <a:r>
              <a:rPr lang="nl-NL" dirty="0" smtClean="0">
                <a:solidFill>
                  <a:srgbClr val="101010"/>
                </a:solidFill>
              </a:rPr>
              <a:t>te begrijpen wat er leeft en ‘normaal’ is binnen een bepaalde gemeenschap of groep: </a:t>
            </a:r>
            <a:r>
              <a:rPr lang="nl-NL" b="1" dirty="0" smtClean="0">
                <a:solidFill>
                  <a:srgbClr val="101010"/>
                </a:solidFill>
              </a:rPr>
              <a:t>“</a:t>
            </a:r>
            <a:r>
              <a:rPr lang="nl-NL" b="1" dirty="0" err="1" smtClean="0">
                <a:solidFill>
                  <a:srgbClr val="101010"/>
                </a:solidFill>
              </a:rPr>
              <a:t>how</a:t>
            </a:r>
            <a:r>
              <a:rPr lang="nl-NL" b="1" dirty="0" smtClean="0">
                <a:solidFill>
                  <a:srgbClr val="101010"/>
                </a:solidFill>
              </a:rPr>
              <a:t> we do </a:t>
            </a:r>
            <a:r>
              <a:rPr lang="nl-NL" b="1" dirty="0" err="1" smtClean="0">
                <a:solidFill>
                  <a:srgbClr val="101010"/>
                </a:solidFill>
              </a:rPr>
              <a:t>things</a:t>
            </a:r>
            <a:r>
              <a:rPr lang="nl-NL" b="1" dirty="0" smtClean="0">
                <a:solidFill>
                  <a:srgbClr val="101010"/>
                </a:solidFill>
              </a:rPr>
              <a:t> </a:t>
            </a:r>
            <a:r>
              <a:rPr lang="nl-NL" b="1" dirty="0" err="1" smtClean="0">
                <a:solidFill>
                  <a:srgbClr val="101010"/>
                </a:solidFill>
              </a:rPr>
              <a:t>around</a:t>
            </a:r>
            <a:r>
              <a:rPr lang="nl-NL" b="1" dirty="0" smtClean="0">
                <a:solidFill>
                  <a:srgbClr val="101010"/>
                </a:solidFill>
              </a:rPr>
              <a:t> here”. </a:t>
            </a:r>
            <a:r>
              <a:rPr lang="nl-NL" b="0" dirty="0" smtClean="0">
                <a:solidFill>
                  <a:srgbClr val="101010"/>
                </a:solidFill>
              </a:rPr>
              <a:t>Je krijgt dus inzicht in de betekenissen</a:t>
            </a:r>
            <a:r>
              <a:rPr lang="nl-NL" b="0" baseline="0" dirty="0" smtClean="0">
                <a:solidFill>
                  <a:srgbClr val="101010"/>
                </a:solidFill>
              </a:rPr>
              <a:t> die mensen geven aan sociaal gedeelde oftewel culturele praktijken</a:t>
            </a:r>
            <a:endParaRPr lang="nl-NL" b="1" dirty="0" smtClean="0">
              <a:solidFill>
                <a:srgbClr val="101010"/>
              </a:solidFill>
            </a:endParaRPr>
          </a:p>
          <a:p>
            <a:endParaRPr lang="nl-NL" dirty="0" smtClean="0"/>
          </a:p>
          <a:p>
            <a:endParaRPr lang="nl-NL" dirty="0" smtClean="0"/>
          </a:p>
          <a:p>
            <a:endParaRPr lang="nl-NL" dirty="0"/>
          </a:p>
        </p:txBody>
      </p:sp>
      <p:sp>
        <p:nvSpPr>
          <p:cNvPr id="4" name="Slide Number Placeholder 3"/>
          <p:cNvSpPr>
            <a:spLocks noGrp="1"/>
          </p:cNvSpPr>
          <p:nvPr>
            <p:ph type="sldNum" sz="quarter" idx="10"/>
          </p:nvPr>
        </p:nvSpPr>
        <p:spPr/>
        <p:txBody>
          <a:bodyPr/>
          <a:lstStyle/>
          <a:p>
            <a:fld id="{5F419275-702C-483C-BE16-86E357BBD0BB}" type="slidenum">
              <a:rPr lang="en-US" smtClean="0"/>
              <a:t>4</a:t>
            </a:fld>
            <a:endParaRPr lang="en-US"/>
          </a:p>
        </p:txBody>
      </p:sp>
    </p:spTree>
    <p:extLst>
      <p:ext uri="{BB962C8B-B14F-4D97-AF65-F5344CB8AC3E}">
        <p14:creationId xmlns:p14="http://schemas.microsoft.com/office/powerpoint/2010/main" val="3543390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Van Dale definitie: het geheel van normen, waarden, tradities, regels, kunstuitingen enz. van een land, volk of groep.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Cultuur</a:t>
            </a:r>
            <a:r>
              <a:rPr lang="en-US" dirty="0" smtClean="0"/>
              <a:t> </a:t>
            </a:r>
            <a:r>
              <a:rPr lang="en-US" dirty="0" err="1" smtClean="0"/>
              <a:t>wordt</a:t>
            </a:r>
            <a:r>
              <a:rPr lang="en-US" dirty="0" smtClean="0"/>
              <a:t> </a:t>
            </a:r>
            <a:r>
              <a:rPr lang="en-US" dirty="0" err="1" smtClean="0"/>
              <a:t>vaak</a:t>
            </a:r>
            <a:r>
              <a:rPr lang="en-US" dirty="0" smtClean="0"/>
              <a:t> </a:t>
            </a:r>
            <a:r>
              <a:rPr lang="en-US" dirty="0" err="1" smtClean="0"/>
              <a:t>als</a:t>
            </a:r>
            <a:r>
              <a:rPr lang="en-US" dirty="0" smtClean="0"/>
              <a:t> </a:t>
            </a:r>
            <a:r>
              <a:rPr lang="en-US" dirty="0" err="1" smtClean="0"/>
              <a:t>vage</a:t>
            </a:r>
            <a:r>
              <a:rPr lang="en-US" dirty="0" smtClean="0"/>
              <a:t> </a:t>
            </a:r>
            <a:r>
              <a:rPr lang="en-US" dirty="0" err="1" smtClean="0"/>
              <a:t>verklaring</a:t>
            </a:r>
            <a:r>
              <a:rPr lang="en-US" dirty="0" smtClean="0"/>
              <a:t> </a:t>
            </a:r>
            <a:r>
              <a:rPr lang="en-US" dirty="0" err="1" smtClean="0"/>
              <a:t>gegeven</a:t>
            </a:r>
            <a:r>
              <a:rPr lang="en-US" dirty="0" smtClean="0"/>
              <a:t> </a:t>
            </a:r>
            <a:r>
              <a:rPr lang="en-US" dirty="0" err="1" smtClean="0"/>
              <a:t>voor</a:t>
            </a:r>
            <a:r>
              <a:rPr lang="en-US" dirty="0" smtClean="0"/>
              <a:t> </a:t>
            </a:r>
            <a:r>
              <a:rPr lang="en-US" dirty="0" err="1" smtClean="0"/>
              <a:t>waarom</a:t>
            </a:r>
            <a:r>
              <a:rPr lang="en-US" dirty="0" smtClean="0"/>
              <a:t> </a:t>
            </a:r>
            <a:r>
              <a:rPr lang="en-US" dirty="0" err="1" smtClean="0"/>
              <a:t>dingen</a:t>
            </a:r>
            <a:r>
              <a:rPr lang="en-US" dirty="0" smtClean="0"/>
              <a:t> </a:t>
            </a:r>
            <a:r>
              <a:rPr lang="en-US" dirty="0" err="1" smtClean="0"/>
              <a:t>gaan</a:t>
            </a:r>
            <a:r>
              <a:rPr lang="en-US" dirty="0" smtClean="0"/>
              <a:t> </a:t>
            </a:r>
            <a:r>
              <a:rPr lang="en-US" dirty="0" err="1" smtClean="0"/>
              <a:t>zoals</a:t>
            </a:r>
            <a:r>
              <a:rPr lang="en-US" dirty="0" smtClean="0"/>
              <a:t> </a:t>
            </a:r>
            <a:r>
              <a:rPr lang="en-US" dirty="0" err="1" smtClean="0"/>
              <a:t>ze</a:t>
            </a:r>
            <a:r>
              <a:rPr lang="en-US" dirty="0" smtClean="0"/>
              <a:t> </a:t>
            </a:r>
            <a:r>
              <a:rPr lang="en-US" dirty="0" err="1" smtClean="0"/>
              <a:t>gaan</a:t>
            </a:r>
            <a:r>
              <a:rPr lang="en-US" dirty="0" smtClean="0"/>
              <a:t>. </a:t>
            </a:r>
            <a:r>
              <a:rPr lang="en-US" dirty="0" err="1" smtClean="0"/>
              <a:t>Dat</a:t>
            </a:r>
            <a:r>
              <a:rPr lang="en-US" dirty="0" smtClean="0"/>
              <a:t> is </a:t>
            </a:r>
            <a:r>
              <a:rPr lang="en-US" dirty="0" err="1" smtClean="0"/>
              <a:t>een</a:t>
            </a:r>
            <a:r>
              <a:rPr lang="en-US" dirty="0" smtClean="0"/>
              <a:t> </a:t>
            </a:r>
            <a:r>
              <a:rPr lang="en-US" dirty="0" err="1" smtClean="0"/>
              <a:t>dooddoener</a:t>
            </a:r>
            <a:r>
              <a:rPr lang="en-US" dirty="0" smtClean="0"/>
              <a:t> en</a:t>
            </a:r>
            <a:r>
              <a:rPr lang="en-US" baseline="0" dirty="0" smtClean="0"/>
              <a:t> op </a:t>
            </a:r>
            <a:r>
              <a:rPr lang="en-US" baseline="0" dirty="0" err="1" smtClean="0"/>
              <a:t>deze</a:t>
            </a:r>
            <a:r>
              <a:rPr lang="en-US" baseline="0" dirty="0" smtClean="0"/>
              <a:t> </a:t>
            </a:r>
            <a:r>
              <a:rPr lang="en-US" baseline="0" dirty="0" err="1" smtClean="0"/>
              <a:t>manier</a:t>
            </a:r>
            <a:r>
              <a:rPr lang="en-US" baseline="0" dirty="0" smtClean="0"/>
              <a:t> </a:t>
            </a:r>
            <a:r>
              <a:rPr lang="en-US" baseline="0" dirty="0" err="1" smtClean="0"/>
              <a:t>heeft</a:t>
            </a:r>
            <a:r>
              <a:rPr lang="en-US" baseline="0" dirty="0" smtClean="0"/>
              <a:t> </a:t>
            </a:r>
            <a:r>
              <a:rPr lang="en-US" baseline="0" dirty="0" err="1" smtClean="0"/>
              <a:t>cultuur</a:t>
            </a:r>
            <a:r>
              <a:rPr lang="en-US" baseline="0" dirty="0" smtClean="0"/>
              <a:t> </a:t>
            </a:r>
            <a:r>
              <a:rPr lang="en-US" baseline="0" dirty="0" err="1" smtClean="0"/>
              <a:t>geen</a:t>
            </a:r>
            <a:r>
              <a:rPr lang="en-US" baseline="0" dirty="0" smtClean="0"/>
              <a:t> </a:t>
            </a:r>
            <a:r>
              <a:rPr lang="en-US" baseline="0" dirty="0" err="1" smtClean="0"/>
              <a:t>verklarende</a:t>
            </a:r>
            <a:r>
              <a:rPr lang="en-US" baseline="0" dirty="0" smtClean="0"/>
              <a:t> </a:t>
            </a:r>
            <a:r>
              <a:rPr lang="en-US" baseline="0" dirty="0" err="1" smtClean="0"/>
              <a:t>kracht</a:t>
            </a:r>
            <a:r>
              <a:rPr lang="en-US" baseline="0" dirty="0" smtClean="0"/>
              <a:t>. Je </a:t>
            </a:r>
            <a:r>
              <a:rPr lang="en-US" baseline="0" dirty="0" err="1" smtClean="0"/>
              <a:t>moet</a:t>
            </a:r>
            <a:r>
              <a:rPr lang="en-US" baseline="0" dirty="0" smtClean="0"/>
              <a:t> </a:t>
            </a:r>
            <a:r>
              <a:rPr lang="en-US" baseline="0" dirty="0" err="1" smtClean="0"/>
              <a:t>eerder</a:t>
            </a:r>
            <a:r>
              <a:rPr lang="en-US" baseline="0" dirty="0" smtClean="0"/>
              <a:t> </a:t>
            </a:r>
            <a:r>
              <a:rPr lang="en-US" baseline="0" dirty="0" err="1" smtClean="0"/>
              <a:t>kijken</a:t>
            </a:r>
            <a:r>
              <a:rPr lang="en-US" baseline="0" dirty="0" smtClean="0"/>
              <a:t> </a:t>
            </a:r>
            <a:r>
              <a:rPr lang="en-US" baseline="0" dirty="0" err="1" smtClean="0"/>
              <a:t>naar</a:t>
            </a:r>
            <a:r>
              <a:rPr lang="en-US" baseline="0" dirty="0" smtClean="0"/>
              <a:t> de </a:t>
            </a:r>
            <a:r>
              <a:rPr lang="en-US" baseline="0" dirty="0" err="1" smtClean="0"/>
              <a:t>praktijken</a:t>
            </a:r>
            <a:r>
              <a:rPr lang="en-US" baseline="0" dirty="0" smtClean="0"/>
              <a:t> </a:t>
            </a:r>
            <a:r>
              <a:rPr lang="en-US" baseline="0" dirty="0" err="1" smtClean="0"/>
              <a:t>tussen</a:t>
            </a:r>
            <a:r>
              <a:rPr lang="en-US" baseline="0" dirty="0" smtClean="0"/>
              <a:t> </a:t>
            </a:r>
            <a:r>
              <a:rPr lang="en-US" baseline="0" dirty="0" err="1" smtClean="0"/>
              <a:t>mensen</a:t>
            </a:r>
            <a:r>
              <a:rPr lang="en-US" baseline="0" dirty="0" smtClean="0"/>
              <a:t> en hoe die </a:t>
            </a:r>
            <a:r>
              <a:rPr lang="en-US" baseline="0" dirty="0" err="1" smtClean="0"/>
              <a:t>voortdurend</a:t>
            </a:r>
            <a:r>
              <a:rPr lang="en-US" baseline="0" dirty="0" smtClean="0"/>
              <a:t> </a:t>
            </a:r>
            <a:r>
              <a:rPr lang="en-US" baseline="0" dirty="0" err="1" smtClean="0"/>
              <a:t>gemaakt</a:t>
            </a:r>
            <a:r>
              <a:rPr lang="en-US" baseline="0" dirty="0" smtClean="0"/>
              <a:t> en </a:t>
            </a:r>
            <a:r>
              <a:rPr lang="en-US" baseline="0" dirty="0" err="1" smtClean="0"/>
              <a:t>aangepast</a:t>
            </a:r>
            <a:r>
              <a:rPr lang="en-US" baseline="0" dirty="0" smtClean="0"/>
              <a:t> </a:t>
            </a:r>
            <a:r>
              <a:rPr lang="en-US" baseline="0" dirty="0" err="1" smtClean="0"/>
              <a:t>wordt</a:t>
            </a:r>
            <a:r>
              <a:rPr lang="en-US" baseline="0" dirty="0" smtClean="0"/>
              <a:t>. </a:t>
            </a:r>
            <a:r>
              <a:rPr lang="en-US" baseline="0" dirty="0" err="1" smtClean="0"/>
              <a:t>Zoals</a:t>
            </a:r>
            <a:r>
              <a:rPr lang="en-US" baseline="0" dirty="0" smtClean="0"/>
              <a:t> het </a:t>
            </a:r>
            <a:r>
              <a:rPr lang="en-US" baseline="0" dirty="0" err="1" smtClean="0"/>
              <a:t>gebaar</a:t>
            </a:r>
            <a:r>
              <a:rPr lang="en-US" baseline="0" dirty="0" smtClean="0"/>
              <a:t> </a:t>
            </a:r>
            <a:r>
              <a:rPr lang="en-US" baseline="0" dirty="0" err="1" smtClean="0"/>
              <a:t>voor</a:t>
            </a:r>
            <a:r>
              <a:rPr lang="en-US" baseline="0" dirty="0" smtClean="0"/>
              <a:t> </a:t>
            </a:r>
            <a:r>
              <a:rPr lang="en-US" baseline="0" dirty="0" err="1" smtClean="0"/>
              <a:t>lekker</a:t>
            </a:r>
            <a:r>
              <a:rPr lang="en-US" baseline="0" dirty="0" smtClean="0"/>
              <a:t> of </a:t>
            </a:r>
            <a:r>
              <a:rPr lang="en-US" baseline="0" dirty="0" err="1" smtClean="0"/>
              <a:t>gek</a:t>
            </a:r>
            <a:r>
              <a:rPr lang="en-US" baseline="0" dirty="0" smtClean="0"/>
              <a:t> </a:t>
            </a:r>
            <a:r>
              <a:rPr lang="en-US" baseline="0" dirty="0" err="1" smtClean="0"/>
              <a:t>dat</a:t>
            </a:r>
            <a:r>
              <a:rPr lang="en-US" baseline="0" dirty="0" smtClean="0"/>
              <a:t> </a:t>
            </a:r>
            <a:r>
              <a:rPr lang="en-US" baseline="0" dirty="0" err="1" smtClean="0"/>
              <a:t>verschilt</a:t>
            </a:r>
            <a:r>
              <a:rPr lang="en-US" baseline="0" dirty="0" smtClean="0"/>
              <a:t> per land en het </a:t>
            </a:r>
            <a:r>
              <a:rPr lang="en-US" baseline="0" dirty="0" err="1" smtClean="0"/>
              <a:t>gebaar</a:t>
            </a:r>
            <a:r>
              <a:rPr lang="en-US" baseline="0" dirty="0" smtClean="0"/>
              <a:t> van </a:t>
            </a:r>
            <a:r>
              <a:rPr lang="en-US" baseline="0" dirty="0" err="1" smtClean="0"/>
              <a:t>bellen</a:t>
            </a:r>
            <a:r>
              <a:rPr lang="en-US" baseline="0" dirty="0" smtClean="0"/>
              <a:t> </a:t>
            </a:r>
            <a:r>
              <a:rPr lang="en-US" baseline="0" dirty="0" err="1" smtClean="0"/>
              <a:t>dat</a:t>
            </a:r>
            <a:r>
              <a:rPr lang="en-US" baseline="0" dirty="0" smtClean="0"/>
              <a:t> door de </a:t>
            </a:r>
            <a:r>
              <a:rPr lang="en-US" baseline="0" dirty="0" err="1" smtClean="0"/>
              <a:t>techniek</a:t>
            </a:r>
            <a:r>
              <a:rPr lang="en-US" baseline="0" dirty="0" smtClean="0"/>
              <a:t> van </a:t>
            </a:r>
            <a:r>
              <a:rPr lang="en-US" baseline="0" dirty="0" err="1" smtClean="0"/>
              <a:t>telefoon</a:t>
            </a:r>
            <a:r>
              <a:rPr lang="en-US" baseline="0" dirty="0" smtClean="0"/>
              <a:t> </a:t>
            </a:r>
            <a:r>
              <a:rPr lang="en-US" baseline="0" dirty="0" err="1" smtClean="0"/>
              <a:t>hoorn</a:t>
            </a:r>
            <a:r>
              <a:rPr lang="en-US" baseline="0" dirty="0" smtClean="0"/>
              <a:t> </a:t>
            </a:r>
            <a:r>
              <a:rPr lang="en-US" baseline="0" dirty="0" err="1" smtClean="0"/>
              <a:t>naar</a:t>
            </a:r>
            <a:r>
              <a:rPr lang="en-US" baseline="0" dirty="0" smtClean="0"/>
              <a:t> smartphones </a:t>
            </a:r>
            <a:r>
              <a:rPr lang="en-US" baseline="0" dirty="0" err="1" smtClean="0"/>
              <a:t>ook</a:t>
            </a:r>
            <a:r>
              <a:rPr lang="en-US" baseline="0" dirty="0" smtClean="0"/>
              <a:t> </a:t>
            </a:r>
            <a:r>
              <a:rPr lang="en-US" baseline="0" dirty="0" err="1" smtClean="0"/>
              <a:t>verandert</a:t>
            </a:r>
            <a:r>
              <a:rPr lang="en-US" baseline="0" dirty="0" smtClean="0"/>
              <a:t>. </a:t>
            </a:r>
            <a:endParaRPr lang="nl-NL" dirty="0" smtClean="0"/>
          </a:p>
          <a:p>
            <a:endParaRPr lang="nl-NL" dirty="0"/>
          </a:p>
        </p:txBody>
      </p:sp>
      <p:sp>
        <p:nvSpPr>
          <p:cNvPr id="4" name="Slide Number Placeholder 3"/>
          <p:cNvSpPr>
            <a:spLocks noGrp="1"/>
          </p:cNvSpPr>
          <p:nvPr>
            <p:ph type="sldNum" sz="quarter" idx="10"/>
          </p:nvPr>
        </p:nvSpPr>
        <p:spPr/>
        <p:txBody>
          <a:bodyPr/>
          <a:lstStyle/>
          <a:p>
            <a:fld id="{5F419275-702C-483C-BE16-86E357BBD0BB}" type="slidenum">
              <a:rPr lang="en-US" smtClean="0"/>
              <a:t>5</a:t>
            </a:fld>
            <a:endParaRPr lang="en-US"/>
          </a:p>
        </p:txBody>
      </p:sp>
    </p:spTree>
    <p:extLst>
      <p:ext uri="{BB962C8B-B14F-4D97-AF65-F5344CB8AC3E}">
        <p14:creationId xmlns:p14="http://schemas.microsoft.com/office/powerpoint/2010/main" val="48820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err="1" smtClean="0">
                <a:ea typeface="Verdana" panose="020B0604030504040204" pitchFamily="34" charset="0"/>
                <a:sym typeface="Wingdings" panose="05000000000000000000" pitchFamily="2" charset="2"/>
              </a:rPr>
              <a:t>Bij</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etnografische</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methoden</a:t>
            </a:r>
            <a:r>
              <a:rPr lang="en-US" sz="1200" baseline="0" dirty="0" smtClean="0">
                <a:ea typeface="Verdana" panose="020B0604030504040204" pitchFamily="34" charset="0"/>
                <a:sym typeface="Wingdings" panose="05000000000000000000" pitchFamily="2" charset="2"/>
              </a:rPr>
              <a:t> is het e</a:t>
            </a:r>
            <a:r>
              <a:rPr lang="nl-NL" sz="1200" dirty="0" err="1" smtClean="0">
                <a:ea typeface="Verdana" panose="020B0604030504040204" pitchFamily="34" charset="0"/>
              </a:rPr>
              <a:t>ssentieel</a:t>
            </a:r>
            <a:r>
              <a:rPr lang="nl-NL" sz="1200" dirty="0" smtClean="0">
                <a:ea typeface="Verdana" panose="020B0604030504040204" pitchFamily="34" charset="0"/>
              </a:rPr>
              <a:t> dat degene</a:t>
            </a:r>
            <a:r>
              <a:rPr lang="nl-NL" sz="1200" baseline="0" dirty="0" smtClean="0">
                <a:ea typeface="Verdana" panose="020B0604030504040204" pitchFamily="34" charset="0"/>
              </a:rPr>
              <a:t> die etnografisch te werk gaat, de </a:t>
            </a:r>
            <a:r>
              <a:rPr lang="nl-NL" sz="1200" dirty="0" smtClean="0">
                <a:ea typeface="Verdana" panose="020B0604030504040204" pitchFamily="34" charset="0"/>
              </a:rPr>
              <a:t>eigen normen en waarden zoveel mogelijk tijdelijk opzij zet om zo in de huid te kruipen van de groep die bestudeert wordt. Je</a:t>
            </a:r>
            <a:r>
              <a:rPr lang="nl-NL" sz="1200" baseline="0" dirty="0" smtClean="0">
                <a:ea typeface="Verdana" panose="020B0604030504040204" pitchFamily="34" charset="0"/>
              </a:rPr>
              <a:t> leert als het ware door mee te doen in een bepaalde groep. Dit wordt participerende observatie genoemd. Voorbeelden: medische studenten aan de Universiteit Maastricht volgen om te bestuderen hoe zij hun zintuigen inzetten tijdens hun studie; een tijdlang wonen in een bepaalde wijk in Berlijn om te begrijpen hoe migranten zich een thuis maken in een nieuwe leefomgeving; of naar een afgelegen woestijndorp in Tunesië reizen om daar te onderzoek wat het effect van globalisering is op de ervaren gezondheid en kansen.</a:t>
            </a:r>
            <a:endParaRPr lang="nl-NL" sz="1200" dirty="0" smtClean="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smtClean="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ea typeface="Verdana" panose="020B0604030504040204" pitchFamily="34" charset="0"/>
              </a:rPr>
              <a:t>Door middel van participerende</a:t>
            </a:r>
            <a:r>
              <a:rPr lang="nl-NL" sz="1200" baseline="0" dirty="0" smtClean="0">
                <a:ea typeface="Verdana" panose="020B0604030504040204" pitchFamily="34" charset="0"/>
              </a:rPr>
              <a:t> observatie</a:t>
            </a:r>
            <a:r>
              <a:rPr lang="nl-NL" sz="1200" dirty="0" smtClean="0">
                <a:ea typeface="Verdana" panose="020B0604030504040204" pitchFamily="34" charset="0"/>
              </a:rPr>
              <a:t> probeert de etnograaf van binnenuit te begrijpen en weer te geven wat er leeft en wat als ‘normaal’ wordt</a:t>
            </a:r>
            <a:r>
              <a:rPr lang="nl-NL" sz="1200" baseline="0" dirty="0" smtClean="0">
                <a:ea typeface="Verdana" panose="020B0604030504040204" pitchFamily="34" charset="0"/>
              </a:rPr>
              <a:t> gezien</a:t>
            </a:r>
            <a:r>
              <a:rPr lang="nl-NL" sz="1200" dirty="0" smtClean="0">
                <a:ea typeface="Verdana" panose="020B0604030504040204" pitchFamily="34" charset="0"/>
              </a:rPr>
              <a:t> binnen een bepaalde gemeenschap of groep: “</a:t>
            </a:r>
            <a:r>
              <a:rPr lang="nl-NL" sz="1200" dirty="0" err="1" smtClean="0">
                <a:ea typeface="Verdana" panose="020B0604030504040204" pitchFamily="34" charset="0"/>
              </a:rPr>
              <a:t>how</a:t>
            </a:r>
            <a:r>
              <a:rPr lang="nl-NL" sz="1200" dirty="0" smtClean="0">
                <a:ea typeface="Verdana" panose="020B0604030504040204" pitchFamily="34" charset="0"/>
              </a:rPr>
              <a:t> we do </a:t>
            </a:r>
            <a:r>
              <a:rPr lang="nl-NL" sz="1200" dirty="0" err="1" smtClean="0">
                <a:ea typeface="Verdana" panose="020B0604030504040204" pitchFamily="34" charset="0"/>
              </a:rPr>
              <a:t>things</a:t>
            </a:r>
            <a:r>
              <a:rPr lang="nl-NL" sz="1200" dirty="0" smtClean="0">
                <a:ea typeface="Verdana" panose="020B0604030504040204" pitchFamily="34" charset="0"/>
              </a:rPr>
              <a:t> </a:t>
            </a:r>
            <a:r>
              <a:rPr lang="nl-NL" sz="1200" dirty="0" err="1" smtClean="0">
                <a:ea typeface="Verdana" panose="020B0604030504040204" pitchFamily="34" charset="0"/>
              </a:rPr>
              <a:t>around</a:t>
            </a:r>
            <a:r>
              <a:rPr lang="nl-NL" sz="1200" dirty="0" smtClean="0">
                <a:ea typeface="Verdana" panose="020B0604030504040204" pitchFamily="34" charset="0"/>
              </a:rPr>
              <a:t> here</a:t>
            </a:r>
            <a:r>
              <a:rPr lang="nl-NL" sz="1200" dirty="0" smtClean="0">
                <a:ea typeface="Verdana" panose="020B0604030504040204" pitchFamily="34" charset="0"/>
              </a:rPr>
              <a:t>”</a:t>
            </a:r>
            <a:r>
              <a:rPr lang="nl-NL" sz="1200" dirty="0" smtClean="0">
                <a:ea typeface="Verdana" panose="020B0604030504040204" pitchFamily="34" charset="0"/>
                <a:sym typeface="Wingdings" panose="05000000000000000000" pitchFamily="2" charset="2"/>
              </a:rPr>
              <a:t>.</a:t>
            </a:r>
            <a:r>
              <a:rPr lang="nl-NL" sz="1200" baseline="0" dirty="0" smtClean="0">
                <a:ea typeface="Verdana" panose="020B0604030504040204" pitchFamily="34" charset="0"/>
                <a:sym typeface="Wingdings" panose="05000000000000000000" pitchFamily="2" charset="2"/>
              </a:rPr>
              <a:t> </a:t>
            </a:r>
            <a:r>
              <a:rPr lang="nl-NL" sz="1200" baseline="0" dirty="0" smtClean="0">
                <a:ea typeface="Verdana" panose="020B0604030504040204" pitchFamily="34" charset="0"/>
                <a:sym typeface="Wingdings" panose="05000000000000000000" pitchFamily="2" charset="2"/>
              </a:rPr>
              <a:t>Daarmee krijg je inzicht in </a:t>
            </a:r>
            <a:r>
              <a:rPr lang="nl-NL" sz="1200" baseline="0" dirty="0" smtClean="0">
                <a:ea typeface="Verdana" panose="020B0604030504040204" pitchFamily="34" charset="0"/>
                <a:sym typeface="Wingdings" panose="05000000000000000000" pitchFamily="2" charset="2"/>
              </a:rPr>
              <a:t>daadwerkelijke ervaringen, praktijken </a:t>
            </a:r>
            <a:r>
              <a:rPr lang="nl-NL" sz="1200" baseline="0" dirty="0" smtClean="0">
                <a:ea typeface="Verdana" panose="020B0604030504040204" pitchFamily="34" charset="0"/>
                <a:sym typeface="Wingdings" panose="05000000000000000000" pitchFamily="2" charset="2"/>
              </a:rPr>
              <a:t>en situaties. Hierbij is het belangrijk om de </a:t>
            </a:r>
            <a:r>
              <a:rPr lang="en-US" sz="1200" baseline="0" dirty="0" err="1" smtClean="0">
                <a:ea typeface="Verdana" panose="020B0604030504040204" pitchFamily="34" charset="0"/>
                <a:sym typeface="Wingdings" panose="05000000000000000000" pitchFamily="2" charset="2"/>
              </a:rPr>
              <a:t>meerstemmigheid</a:t>
            </a:r>
            <a:r>
              <a:rPr lang="en-US" sz="1200" baseline="0" dirty="0" smtClean="0">
                <a:ea typeface="Verdana" panose="020B0604030504040204" pitchFamily="34" charset="0"/>
                <a:sym typeface="Wingdings" panose="05000000000000000000" pitchFamily="2" charset="2"/>
              </a:rPr>
              <a:t> </a:t>
            </a:r>
            <a:r>
              <a:rPr lang="en-US" sz="1200" baseline="0" dirty="0" smtClean="0">
                <a:ea typeface="Verdana" panose="020B0604030504040204" pitchFamily="34" charset="0"/>
                <a:sym typeface="Wingdings" panose="05000000000000000000" pitchFamily="2" charset="2"/>
              </a:rPr>
              <a:t>in en </a:t>
            </a:r>
            <a:r>
              <a:rPr lang="en-US" sz="1200" baseline="0" dirty="0" err="1" smtClean="0">
                <a:ea typeface="Verdana" panose="020B0604030504040204" pitchFamily="34" charset="0"/>
                <a:sym typeface="Wingdings" panose="05000000000000000000" pitchFamily="2" charset="2"/>
              </a:rPr>
              <a:t>diversiteit</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aan</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betekenissen</a:t>
            </a:r>
            <a:r>
              <a:rPr lang="en-US" sz="1200" baseline="0" dirty="0" smtClean="0">
                <a:ea typeface="Verdana" panose="020B0604030504040204" pitchFamily="34" charset="0"/>
                <a:sym typeface="Wingdings" panose="05000000000000000000" pitchFamily="2" charset="2"/>
              </a:rPr>
              <a:t> en </a:t>
            </a:r>
            <a:r>
              <a:rPr lang="en-US" sz="1200" baseline="0" dirty="0" err="1" smtClean="0">
                <a:ea typeface="Verdana" panose="020B0604030504040204" pitchFamily="34" charset="0"/>
                <a:sym typeface="Wingdings" panose="05000000000000000000" pitchFamily="2" charset="2"/>
              </a:rPr>
              <a:t>belevingswerelden</a:t>
            </a:r>
            <a:r>
              <a:rPr lang="en-US" sz="1200" baseline="0" dirty="0" smtClean="0">
                <a:ea typeface="Verdana" panose="020B0604030504040204" pitchFamily="34" charset="0"/>
                <a:sym typeface="Wingdings" panose="05000000000000000000" pitchFamily="2" charset="2"/>
              </a:rPr>
              <a:t> </a:t>
            </a:r>
            <a:r>
              <a:rPr lang="en-US" sz="1200" baseline="0" dirty="0" smtClean="0">
                <a:ea typeface="Verdana" panose="020B0604030504040204" pitchFamily="34" charset="0"/>
                <a:sym typeface="Wingdings" panose="05000000000000000000" pitchFamily="2" charset="2"/>
              </a:rPr>
              <a:t>in </a:t>
            </a:r>
            <a:r>
              <a:rPr lang="en-US" sz="1200" baseline="0" dirty="0" err="1" smtClean="0">
                <a:ea typeface="Verdana" panose="020B0604030504040204" pitchFamily="34" charset="0"/>
                <a:sym typeface="Wingdings" panose="05000000000000000000" pitchFamily="2" charset="2"/>
              </a:rPr>
              <a:t>kaart</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te</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brengen</a:t>
            </a:r>
            <a:r>
              <a:rPr lang="en-US" sz="1200" baseline="0" dirty="0" smtClean="0">
                <a:ea typeface="Verdana" panose="020B0604030504040204" pitchFamily="34" charset="0"/>
                <a:sym typeface="Wingdings" panose="05000000000000000000" pitchFamily="2" charset="2"/>
              </a:rPr>
              <a:t> en </a:t>
            </a:r>
            <a:r>
              <a:rPr lang="en-US" sz="1200" baseline="0" dirty="0" err="1" smtClean="0">
                <a:ea typeface="Verdana" panose="020B0604030504040204" pitchFamily="34" charset="0"/>
                <a:sym typeface="Wingdings" panose="05000000000000000000" pitchFamily="2" charset="2"/>
              </a:rPr>
              <a:t>daar</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oog</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voor</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te</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houden</a:t>
            </a:r>
            <a:r>
              <a:rPr lang="en-US" sz="1200" baseline="0" dirty="0" smtClean="0">
                <a:ea typeface="Verdana" panose="020B0604030504040204" pitchFamily="34" charset="0"/>
                <a:sym typeface="Wingdings" panose="05000000000000000000" pitchFamily="2" charset="2"/>
              </a:rPr>
              <a:t>. In het </a:t>
            </a:r>
            <a:r>
              <a:rPr lang="en-US" sz="1200" baseline="0" dirty="0" err="1" smtClean="0">
                <a:ea typeface="Verdana" panose="020B0604030504040204" pitchFamily="34" charset="0"/>
                <a:sym typeface="Wingdings" panose="05000000000000000000" pitchFamily="2" charset="2"/>
              </a:rPr>
              <a:t>afgelegen</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dorp</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zullen</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er</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bijvoorbeeld</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verschillen</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bestaan</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tussen</a:t>
            </a:r>
            <a:r>
              <a:rPr lang="en-US" sz="1200" baseline="0" dirty="0" smtClean="0">
                <a:ea typeface="Verdana" panose="020B0604030504040204" pitchFamily="34" charset="0"/>
                <a:sym typeface="Wingdings" panose="05000000000000000000" pitchFamily="2" charset="2"/>
              </a:rPr>
              <a:t> de </a:t>
            </a:r>
            <a:r>
              <a:rPr lang="en-US" sz="1200" baseline="0" dirty="0" err="1" smtClean="0">
                <a:ea typeface="Verdana" panose="020B0604030504040204" pitchFamily="34" charset="0"/>
                <a:sym typeface="Wingdings" panose="05000000000000000000" pitchFamily="2" charset="2"/>
              </a:rPr>
              <a:t>manier</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waarop</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jonge</a:t>
            </a:r>
            <a:r>
              <a:rPr lang="en-US" sz="1200" baseline="0" dirty="0" smtClean="0">
                <a:ea typeface="Verdana" panose="020B0604030504040204" pitchFamily="34" charset="0"/>
                <a:sym typeface="Wingdings" panose="05000000000000000000" pitchFamily="2" charset="2"/>
              </a:rPr>
              <a:t> en </a:t>
            </a:r>
            <a:r>
              <a:rPr lang="en-US" sz="1200" baseline="0" dirty="0" err="1" smtClean="0">
                <a:ea typeface="Verdana" panose="020B0604030504040204" pitchFamily="34" charset="0"/>
                <a:sym typeface="Wingdings" panose="05000000000000000000" pitchFamily="2" charset="2"/>
              </a:rPr>
              <a:t>oudere</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generaties</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betekenis</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geven</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aan</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globalisering</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terwijl</a:t>
            </a:r>
            <a:r>
              <a:rPr lang="en-US" sz="1200" baseline="0" dirty="0" smtClean="0">
                <a:ea typeface="Verdana" panose="020B0604030504040204" pitchFamily="34" charset="0"/>
                <a:sym typeface="Wingdings" panose="05000000000000000000" pitchFamily="2" charset="2"/>
              </a:rPr>
              <a:t> het </a:t>
            </a:r>
            <a:r>
              <a:rPr lang="en-US" sz="1200" baseline="0" dirty="0" err="1" smtClean="0">
                <a:ea typeface="Verdana" panose="020B0604030504040204" pitchFamily="34" charset="0"/>
                <a:sym typeface="Wingdings" panose="05000000000000000000" pitchFamily="2" charset="2"/>
              </a:rPr>
              <a:t>wel</a:t>
            </a:r>
            <a:r>
              <a:rPr lang="en-US" sz="1200" baseline="0" dirty="0" smtClean="0">
                <a:ea typeface="Verdana" panose="020B0604030504040204" pitchFamily="34" charset="0"/>
                <a:sym typeface="Wingdings" panose="05000000000000000000" pitchFamily="2" charset="2"/>
              </a:rPr>
              <a:t> of </a:t>
            </a:r>
            <a:r>
              <a:rPr lang="en-US" sz="1200" baseline="0" dirty="0" err="1" smtClean="0">
                <a:ea typeface="Verdana" panose="020B0604030504040204" pitchFamily="34" charset="0"/>
                <a:sym typeface="Wingdings" panose="05000000000000000000" pitchFamily="2" charset="2"/>
              </a:rPr>
              <a:t>niet</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hebben</a:t>
            </a:r>
            <a:r>
              <a:rPr lang="en-US" sz="1200" baseline="0" dirty="0" smtClean="0">
                <a:ea typeface="Verdana" panose="020B0604030504040204" pitchFamily="34" charset="0"/>
                <a:sym typeface="Wingdings" panose="05000000000000000000" pitchFamily="2" charset="2"/>
              </a:rPr>
              <a:t> van </a:t>
            </a:r>
            <a:r>
              <a:rPr lang="en-US" sz="1200" baseline="0" dirty="0" err="1" smtClean="0">
                <a:ea typeface="Verdana" panose="020B0604030504040204" pitchFamily="34" charset="0"/>
                <a:sym typeface="Wingdings" panose="05000000000000000000" pitchFamily="2" charset="2"/>
              </a:rPr>
              <a:t>een</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baan</a:t>
            </a:r>
            <a:r>
              <a:rPr lang="en-US" sz="1200" baseline="0" dirty="0" smtClean="0">
                <a:ea typeface="Verdana" panose="020B0604030504040204" pitchFamily="34" charset="0"/>
                <a:sym typeface="Wingdings" panose="05000000000000000000" pitchFamily="2" charset="2"/>
              </a:rPr>
              <a:t> of </a:t>
            </a:r>
            <a:r>
              <a:rPr lang="en-US" sz="1200" baseline="0" dirty="0" err="1" smtClean="0">
                <a:ea typeface="Verdana" panose="020B0604030504040204" pitchFamily="34" charset="0"/>
                <a:sym typeface="Wingdings" panose="05000000000000000000" pitchFamily="2" charset="2"/>
              </a:rPr>
              <a:t>ervaren</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discriminatie</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onder</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migranten</a:t>
            </a:r>
            <a:r>
              <a:rPr lang="en-US" sz="1200" baseline="0" dirty="0" smtClean="0">
                <a:ea typeface="Verdana" panose="020B0604030504040204" pitchFamily="34" charset="0"/>
                <a:sym typeface="Wingdings" panose="05000000000000000000" pitchFamily="2" charset="2"/>
              </a:rPr>
              <a:t> </a:t>
            </a:r>
            <a:r>
              <a:rPr lang="en-US" sz="1200" baseline="0" dirty="0" smtClean="0">
                <a:ea typeface="Verdana" panose="020B0604030504040204" pitchFamily="34" charset="0"/>
                <a:sym typeface="Wingdings" panose="05000000000000000000" pitchFamily="2" charset="2"/>
              </a:rPr>
              <a:t>in de </a:t>
            </a:r>
            <a:r>
              <a:rPr lang="en-US" sz="1200" baseline="0" dirty="0" err="1" smtClean="0">
                <a:ea typeface="Verdana" panose="020B0604030504040204" pitchFamily="34" charset="0"/>
                <a:sym typeface="Wingdings" panose="05000000000000000000" pitchFamily="2" charset="2"/>
              </a:rPr>
              <a:t>Berlijnse</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wijk</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invloed</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zal</a:t>
            </a:r>
            <a:r>
              <a:rPr lang="en-US" sz="1200" baseline="0" dirty="0" smtClean="0">
                <a:ea typeface="Verdana" panose="020B0604030504040204" pitchFamily="34" charset="0"/>
                <a:sym typeface="Wingdings" panose="05000000000000000000" pitchFamily="2" charset="2"/>
              </a:rPr>
              <a:t> </a:t>
            </a:r>
            <a:r>
              <a:rPr lang="en-US" sz="1200" baseline="0" dirty="0" err="1" smtClean="0">
                <a:ea typeface="Verdana" panose="020B0604030504040204" pitchFamily="34" charset="0"/>
                <a:sym typeface="Wingdings" panose="05000000000000000000" pitchFamily="2" charset="2"/>
              </a:rPr>
              <a:t>hebben</a:t>
            </a:r>
            <a:r>
              <a:rPr lang="en-US" sz="1200" baseline="0" dirty="0" smtClean="0">
                <a:ea typeface="Verdana" panose="020B0604030504040204" pitchFamily="34" charset="0"/>
                <a:sym typeface="Wingdings" panose="05000000000000000000" pitchFamily="2" charset="2"/>
              </a:rPr>
              <a:t> op de mate van </a:t>
            </a:r>
            <a:r>
              <a:rPr lang="en-US" sz="1200" baseline="0" dirty="0" err="1" smtClean="0">
                <a:ea typeface="Verdana" panose="020B0604030504040204" pitchFamily="34" charset="0"/>
                <a:sym typeface="Wingdings" panose="05000000000000000000" pitchFamily="2" charset="2"/>
              </a:rPr>
              <a:t>thuisvoelen</a:t>
            </a:r>
            <a:r>
              <a:rPr lang="en-US" sz="1200" baseline="0" dirty="0" smtClean="0">
                <a:ea typeface="Verdana" panose="020B0604030504040204" pitchFamily="34" charset="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ea typeface="Verdana" panose="020B060403050404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Etnografie stelt in staat</a:t>
            </a:r>
            <a:r>
              <a:rPr lang="nl-NL" baseline="0" dirty="0" smtClean="0"/>
              <a:t> bepaalde fenomenen en gebeurtenissen binnen grotere context te bezien. Zo wordt het mogelijk te begrijpen hoe</a:t>
            </a:r>
            <a:r>
              <a:rPr lang="nl-NL" dirty="0" smtClean="0"/>
              <a:t> hedendaagse reacties, gebeurtenissen of conflicten samenhangen met de ontwikkeling van bepaalde gebeurtenissen en relaties in het verleden en hoe deze zich verhouden</a:t>
            </a:r>
            <a:r>
              <a:rPr lang="nl-NL" baseline="0" dirty="0" smtClean="0"/>
              <a:t> tot toekomstvisies. In het Tunesische dorp zullen oudere generaties zich wellicht vooral herinneren hoe globalisatie oude tradities heeft doen verdwijnen, terwijl jongeren gefrustreerd </a:t>
            </a:r>
            <a:r>
              <a:rPr lang="nl-NL" baseline="0" dirty="0" smtClean="0"/>
              <a:t>kunnen zijn dat zij niet mee kunnen doen aan de wereld die zij zien via </a:t>
            </a:r>
            <a:r>
              <a:rPr lang="nl-NL" baseline="0" dirty="0" err="1" smtClean="0"/>
              <a:t>instagram</a:t>
            </a:r>
            <a:r>
              <a:rPr lang="nl-NL" baseline="0" dirty="0" smtClean="0"/>
              <a:t> en snapchat en </a:t>
            </a:r>
            <a:r>
              <a:rPr lang="nl-NL" baseline="0" dirty="0" smtClean="0"/>
              <a:t>zich hopeloos voelen over de toekomst.</a:t>
            </a:r>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ea typeface="Verdana" panose="020B0604030504040204" pitchFamily="34" charset="0"/>
              <a:sym typeface="Wingdings" panose="05000000000000000000" pitchFamily="2" charset="2"/>
            </a:endParaRPr>
          </a:p>
          <a:p>
            <a:endParaRPr lang="nl-NL" dirty="0"/>
          </a:p>
        </p:txBody>
      </p:sp>
      <p:sp>
        <p:nvSpPr>
          <p:cNvPr id="4" name="Slide Number Placeholder 3"/>
          <p:cNvSpPr>
            <a:spLocks noGrp="1"/>
          </p:cNvSpPr>
          <p:nvPr>
            <p:ph type="sldNum" sz="quarter" idx="10"/>
          </p:nvPr>
        </p:nvSpPr>
        <p:spPr/>
        <p:txBody>
          <a:bodyPr/>
          <a:lstStyle/>
          <a:p>
            <a:fld id="{5F419275-702C-483C-BE16-86E357BBD0BB}" type="slidenum">
              <a:rPr lang="en-US" smtClean="0"/>
              <a:t>6</a:t>
            </a:fld>
            <a:endParaRPr lang="en-US"/>
          </a:p>
        </p:txBody>
      </p:sp>
    </p:spTree>
    <p:extLst>
      <p:ext uri="{BB962C8B-B14F-4D97-AF65-F5344CB8AC3E}">
        <p14:creationId xmlns:p14="http://schemas.microsoft.com/office/powerpoint/2010/main" val="467547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Meer </a:t>
            </a:r>
            <a:r>
              <a:rPr lang="en-US" baseline="0" dirty="0" err="1" smtClean="0"/>
              <a:t>aandacht</a:t>
            </a:r>
            <a:r>
              <a:rPr lang="en-US" baseline="0" dirty="0" smtClean="0"/>
              <a:t> </a:t>
            </a:r>
            <a:r>
              <a:rPr lang="en-US" baseline="0" dirty="0" err="1" smtClean="0"/>
              <a:t>aan</a:t>
            </a:r>
            <a:r>
              <a:rPr lang="en-US" baseline="0" dirty="0" smtClean="0"/>
              <a:t> </a:t>
            </a:r>
            <a:r>
              <a:rPr lang="en-US" baseline="0" dirty="0" err="1" smtClean="0"/>
              <a:t>verschillen</a:t>
            </a:r>
            <a:r>
              <a:rPr lang="en-US" baseline="0" dirty="0" smtClean="0"/>
              <a:t> in </a:t>
            </a:r>
            <a:r>
              <a:rPr lang="en-US" baseline="0" dirty="0" err="1" smtClean="0"/>
              <a:t>inzichten</a:t>
            </a:r>
            <a:r>
              <a:rPr lang="en-US" baseline="0" dirty="0" smtClean="0"/>
              <a:t>.</a:t>
            </a:r>
            <a:endParaRPr lang="nl-NL" dirty="0"/>
          </a:p>
        </p:txBody>
      </p:sp>
      <p:sp>
        <p:nvSpPr>
          <p:cNvPr id="4" name="Slide Number Placeholder 3"/>
          <p:cNvSpPr>
            <a:spLocks noGrp="1"/>
          </p:cNvSpPr>
          <p:nvPr>
            <p:ph type="sldNum" sz="quarter" idx="10"/>
          </p:nvPr>
        </p:nvSpPr>
        <p:spPr/>
        <p:txBody>
          <a:bodyPr/>
          <a:lstStyle/>
          <a:p>
            <a:fld id="{5F419275-702C-483C-BE16-86E357BBD0BB}" type="slidenum">
              <a:rPr lang="en-US" smtClean="0"/>
              <a:t>8</a:t>
            </a:fld>
            <a:endParaRPr lang="en-US"/>
          </a:p>
        </p:txBody>
      </p:sp>
    </p:spTree>
    <p:extLst>
      <p:ext uri="{BB962C8B-B14F-4D97-AF65-F5344CB8AC3E}">
        <p14:creationId xmlns:p14="http://schemas.microsoft.com/office/powerpoint/2010/main" val="234790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is nu het </a:t>
            </a:r>
            <a:r>
              <a:rPr lang="en-US" dirty="0" err="1" smtClean="0"/>
              <a:t>verschil</a:t>
            </a:r>
            <a:r>
              <a:rPr lang="en-US" dirty="0" smtClean="0"/>
              <a:t>:</a:t>
            </a:r>
            <a:r>
              <a:rPr lang="en-US" baseline="0" dirty="0" smtClean="0"/>
              <a:t> </a:t>
            </a:r>
            <a:r>
              <a:rPr lang="en-US" baseline="0" dirty="0" err="1" smtClean="0"/>
              <a:t>contextloos</a:t>
            </a:r>
            <a:r>
              <a:rPr lang="en-US" baseline="0" dirty="0" smtClean="0"/>
              <a:t>-context, </a:t>
            </a:r>
            <a:r>
              <a:rPr lang="en-US" baseline="0" dirty="0" err="1" smtClean="0"/>
              <a:t>gemiddelden</a:t>
            </a:r>
            <a:r>
              <a:rPr lang="en-US" baseline="0" dirty="0" smtClean="0"/>
              <a:t> vs </a:t>
            </a:r>
            <a:r>
              <a:rPr lang="en-US" baseline="0" dirty="0" err="1" smtClean="0"/>
              <a:t>variatie</a:t>
            </a:r>
            <a:r>
              <a:rPr lang="en-US" baseline="0" dirty="0" smtClean="0"/>
              <a:t>/</a:t>
            </a:r>
            <a:r>
              <a:rPr lang="en-US" baseline="0" dirty="0" err="1" smtClean="0"/>
              <a:t>diversiteit</a:t>
            </a:r>
            <a:r>
              <a:rPr lang="en-US" baseline="0" dirty="0" smtClean="0"/>
              <a:t>, </a:t>
            </a:r>
            <a:r>
              <a:rPr lang="en-US" baseline="0" dirty="0" err="1" smtClean="0"/>
              <a:t>cijfers</a:t>
            </a:r>
            <a:r>
              <a:rPr lang="en-US" baseline="0" dirty="0" smtClean="0"/>
              <a:t> vs, </a:t>
            </a:r>
            <a:r>
              <a:rPr lang="en-US" baseline="0" dirty="0" err="1" smtClean="0"/>
              <a:t>verhalen</a:t>
            </a:r>
            <a:r>
              <a:rPr lang="en-US" baseline="0" dirty="0" smtClean="0"/>
              <a:t>, </a:t>
            </a:r>
            <a:r>
              <a:rPr lang="en-US" baseline="0" dirty="0" err="1" smtClean="0"/>
              <a:t>momentopnames</a:t>
            </a:r>
            <a:r>
              <a:rPr lang="en-US" baseline="0" dirty="0" smtClean="0"/>
              <a:t> en </a:t>
            </a:r>
            <a:r>
              <a:rPr lang="en-US" baseline="0" dirty="0" err="1" smtClean="0"/>
              <a:t>zwart</a:t>
            </a:r>
            <a:r>
              <a:rPr lang="en-US" baseline="0" dirty="0" smtClean="0"/>
              <a:t>-wit, </a:t>
            </a:r>
            <a:r>
              <a:rPr lang="en-US" baseline="0" dirty="0" err="1" smtClean="0"/>
              <a:t>etnografie</a:t>
            </a:r>
            <a:r>
              <a:rPr lang="en-US" baseline="0" dirty="0" smtClean="0"/>
              <a:t> nuances, </a:t>
            </a:r>
          </a:p>
          <a:p>
            <a:r>
              <a:rPr lang="en-US" baseline="0" dirty="0" err="1" smtClean="0"/>
              <a:t>Welke</a:t>
            </a:r>
            <a:r>
              <a:rPr lang="en-US" baseline="0" dirty="0" smtClean="0"/>
              <a:t> </a:t>
            </a:r>
            <a:r>
              <a:rPr lang="en-US" baseline="0" dirty="0" err="1" smtClean="0"/>
              <a:t>kennis</a:t>
            </a:r>
            <a:r>
              <a:rPr lang="en-US" baseline="0" dirty="0" smtClean="0"/>
              <a:t> </a:t>
            </a:r>
            <a:r>
              <a:rPr lang="en-US" baseline="0" dirty="0" err="1" smtClean="0"/>
              <a:t>haalt</a:t>
            </a:r>
            <a:r>
              <a:rPr lang="en-US" baseline="0" dirty="0" smtClean="0"/>
              <a:t> de </a:t>
            </a:r>
            <a:r>
              <a:rPr lang="en-US" baseline="0" dirty="0" err="1" smtClean="0"/>
              <a:t>vragenlijst</a:t>
            </a:r>
            <a:r>
              <a:rPr lang="en-US" baseline="0" dirty="0" smtClean="0"/>
              <a:t> op en wat </a:t>
            </a:r>
            <a:r>
              <a:rPr lang="en-US" baseline="0" dirty="0" err="1" smtClean="0"/>
              <a:t>doet</a:t>
            </a:r>
            <a:r>
              <a:rPr lang="en-US" baseline="0" dirty="0" smtClean="0"/>
              <a:t> de </a:t>
            </a:r>
            <a:r>
              <a:rPr lang="en-US" baseline="0" dirty="0" err="1" smtClean="0"/>
              <a:t>etnografie</a:t>
            </a:r>
            <a:endParaRPr lang="en-US" baseline="0" dirty="0" smtClean="0"/>
          </a:p>
        </p:txBody>
      </p:sp>
      <p:sp>
        <p:nvSpPr>
          <p:cNvPr id="4" name="Slide Number Placeholder 3"/>
          <p:cNvSpPr>
            <a:spLocks noGrp="1"/>
          </p:cNvSpPr>
          <p:nvPr>
            <p:ph type="sldNum" sz="quarter" idx="10"/>
          </p:nvPr>
        </p:nvSpPr>
        <p:spPr/>
        <p:txBody>
          <a:bodyPr/>
          <a:lstStyle/>
          <a:p>
            <a:fld id="{5F419275-702C-483C-BE16-86E357BBD0BB}" type="slidenum">
              <a:rPr lang="en-US" smtClean="0"/>
              <a:t>9</a:t>
            </a:fld>
            <a:endParaRPr lang="en-US"/>
          </a:p>
        </p:txBody>
      </p:sp>
    </p:spTree>
    <p:extLst>
      <p:ext uri="{BB962C8B-B14F-4D97-AF65-F5344CB8AC3E}">
        <p14:creationId xmlns:p14="http://schemas.microsoft.com/office/powerpoint/2010/main" val="1343976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nl-NL" dirty="0" smtClean="0"/>
              <a:t>Nu </a:t>
            </a:r>
            <a:r>
              <a:rPr lang="nl-NL" dirty="0" err="1" smtClean="0"/>
              <a:t>zul</a:t>
            </a:r>
            <a:r>
              <a:rPr lang="nl-NL" dirty="0" smtClean="0"/>
              <a:t> je denken,</a:t>
            </a:r>
            <a:r>
              <a:rPr lang="nl-NL" baseline="0" dirty="0" smtClean="0"/>
              <a:t> leuk, die etnografie, maar waarom moet ik daarover leren als ik naar een bedrijf kijk. Om die link te maken, nodigen we je uit om 5 minuten te reflecteren op hoe je zelf hebt geleerd wat gangbaar is in het bedrijf waar je nu werkt of waar je als professional vaak komt.</a:t>
            </a:r>
          </a:p>
          <a:p>
            <a:pPr lvl="0"/>
            <a:endParaRPr lang="nl-NL" baseline="0" dirty="0" smtClean="0"/>
          </a:p>
          <a:p>
            <a:pPr lvl="0"/>
            <a:r>
              <a:rPr lang="en-US" dirty="0" err="1" smtClean="0"/>
              <a:t>Onbewust</a:t>
            </a:r>
            <a:r>
              <a:rPr lang="en-US" dirty="0" smtClean="0"/>
              <a:t> </a:t>
            </a:r>
            <a:r>
              <a:rPr lang="en-US" dirty="0" err="1" smtClean="0"/>
              <a:t>proces</a:t>
            </a:r>
            <a:endParaRPr lang="en-US" dirty="0" smtClean="0"/>
          </a:p>
          <a:p>
            <a:pPr lvl="0"/>
            <a:endParaRPr lang="en-US" dirty="0" smtClean="0"/>
          </a:p>
          <a:p>
            <a:pPr lvl="0"/>
            <a:r>
              <a:rPr lang="en-US" dirty="0" smtClean="0"/>
              <a:t>Camera </a:t>
            </a:r>
            <a:r>
              <a:rPr lang="en-US" dirty="0" err="1" smtClean="0"/>
              <a:t>aanzetten</a:t>
            </a:r>
            <a:r>
              <a:rPr lang="en-US" dirty="0" smtClean="0"/>
              <a:t> in Corona </a:t>
            </a:r>
            <a:r>
              <a:rPr lang="en-US" dirty="0" err="1" smtClean="0"/>
              <a:t>tijd</a:t>
            </a:r>
            <a:r>
              <a:rPr lang="en-US" dirty="0" smtClean="0"/>
              <a:t>: ja of nee? Hoe</a:t>
            </a:r>
            <a:r>
              <a:rPr lang="en-US" baseline="0" dirty="0" smtClean="0"/>
              <a:t> </a:t>
            </a:r>
            <a:r>
              <a:rPr lang="en-US" baseline="0" dirty="0" err="1" smtClean="0"/>
              <a:t>ontstaat</a:t>
            </a:r>
            <a:r>
              <a:rPr lang="en-US" baseline="0" dirty="0" smtClean="0"/>
              <a:t> </a:t>
            </a:r>
            <a:r>
              <a:rPr lang="en-US" baseline="0" dirty="0" err="1" smtClean="0"/>
              <a:t>zoiets</a:t>
            </a:r>
            <a:r>
              <a:rPr lang="en-US" baseline="0" dirty="0" smtClean="0"/>
              <a:t>?</a:t>
            </a:r>
            <a:endParaRPr lang="en-US" dirty="0" smtClean="0"/>
          </a:p>
          <a:p>
            <a:endParaRPr lang="nl-NL" dirty="0"/>
          </a:p>
        </p:txBody>
      </p:sp>
      <p:sp>
        <p:nvSpPr>
          <p:cNvPr id="4" name="Slide Number Placeholder 3"/>
          <p:cNvSpPr>
            <a:spLocks noGrp="1"/>
          </p:cNvSpPr>
          <p:nvPr>
            <p:ph type="sldNum" sz="quarter" idx="10"/>
          </p:nvPr>
        </p:nvSpPr>
        <p:spPr/>
        <p:txBody>
          <a:bodyPr/>
          <a:lstStyle/>
          <a:p>
            <a:fld id="{5F419275-702C-483C-BE16-86E357BBD0BB}" type="slidenum">
              <a:rPr lang="en-US" smtClean="0"/>
              <a:t>10</a:t>
            </a:fld>
            <a:endParaRPr lang="en-US"/>
          </a:p>
        </p:txBody>
      </p:sp>
    </p:spTree>
    <p:extLst>
      <p:ext uri="{BB962C8B-B14F-4D97-AF65-F5344CB8AC3E}">
        <p14:creationId xmlns:p14="http://schemas.microsoft.com/office/powerpoint/2010/main" val="1491748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Bedrijven kun je als een verzameling van </a:t>
            </a:r>
            <a:r>
              <a:rPr lang="nl-NL" baseline="0" dirty="0" smtClean="0"/>
              <a:t>culturele praktijken zien</a:t>
            </a:r>
            <a:r>
              <a:rPr lang="nl-NL" baseline="0" dirty="0" smtClean="0"/>
              <a:t>. Een bekende metafoor die vaak gebruikt wordt om </a:t>
            </a:r>
            <a:r>
              <a:rPr lang="nl-NL" baseline="0" dirty="0" smtClean="0"/>
              <a:t>over organisaties </a:t>
            </a:r>
            <a:r>
              <a:rPr lang="nl-NL" baseline="0" dirty="0" smtClean="0"/>
              <a:t>te praten is de ijsberg. Je hebt zichtbare elementen </a:t>
            </a:r>
            <a:r>
              <a:rPr lang="nl-NL" baseline="0" dirty="0" smtClean="0"/>
              <a:t>en praktijken boven </a:t>
            </a:r>
            <a:r>
              <a:rPr lang="nl-NL" baseline="0" dirty="0" smtClean="0"/>
              <a:t>het wateroppervlak van de </a:t>
            </a:r>
            <a:r>
              <a:rPr lang="nl-NL" baseline="0" dirty="0" smtClean="0"/>
              <a:t>organisatie </a:t>
            </a:r>
            <a:r>
              <a:rPr lang="nl-NL" baseline="0" dirty="0" smtClean="0"/>
              <a:t>en onzichtbare elementen onder het wateroppervlak. </a:t>
            </a:r>
            <a:r>
              <a:rPr lang="en-US" dirty="0" smtClean="0"/>
              <a:t>Door met </a:t>
            </a:r>
            <a:r>
              <a:rPr lang="en-US" dirty="0" err="1" smtClean="0"/>
              <a:t>etnografie</a:t>
            </a:r>
            <a:r>
              <a:rPr lang="en-US" dirty="0" smtClean="0"/>
              <a:t> </a:t>
            </a:r>
            <a:r>
              <a:rPr lang="en-US" dirty="0" err="1" smtClean="0"/>
              <a:t>tijdelijk</a:t>
            </a:r>
            <a:r>
              <a:rPr lang="en-US" dirty="0" smtClean="0"/>
              <a:t> </a:t>
            </a:r>
            <a:r>
              <a:rPr lang="en-US" dirty="0" err="1" smtClean="0"/>
              <a:t>onderdeel</a:t>
            </a:r>
            <a:r>
              <a:rPr lang="en-US" baseline="0" dirty="0" smtClean="0"/>
              <a:t> </a:t>
            </a:r>
            <a:r>
              <a:rPr lang="en-US" baseline="0" dirty="0" err="1" smtClean="0"/>
              <a:t>te</a:t>
            </a:r>
            <a:r>
              <a:rPr lang="en-US" baseline="0" dirty="0" smtClean="0"/>
              <a:t> </a:t>
            </a:r>
            <a:r>
              <a:rPr lang="en-US" baseline="0" dirty="0" err="1" smtClean="0"/>
              <a:t>zijn</a:t>
            </a:r>
            <a:r>
              <a:rPr lang="en-US" baseline="0" dirty="0" smtClean="0"/>
              <a:t> van </a:t>
            </a:r>
            <a:r>
              <a:rPr lang="en-US" baseline="0" dirty="0" err="1" smtClean="0"/>
              <a:t>een</a:t>
            </a:r>
            <a:r>
              <a:rPr lang="en-US" baseline="0" dirty="0" smtClean="0"/>
              <a:t> </a:t>
            </a:r>
            <a:r>
              <a:rPr lang="en-US" baseline="0" dirty="0" err="1" smtClean="0"/>
              <a:t>bepaalde</a:t>
            </a:r>
            <a:r>
              <a:rPr lang="en-US" baseline="0" dirty="0" smtClean="0"/>
              <a:t> </a:t>
            </a:r>
            <a:r>
              <a:rPr lang="en-US" baseline="0" dirty="0" err="1" smtClean="0"/>
              <a:t>organisatie</a:t>
            </a:r>
            <a:r>
              <a:rPr lang="en-US" baseline="0" dirty="0" smtClean="0"/>
              <a:t> of </a:t>
            </a:r>
            <a:r>
              <a:rPr lang="en-US" baseline="0" dirty="0" err="1" smtClean="0"/>
              <a:t>een</a:t>
            </a:r>
            <a:r>
              <a:rPr lang="en-US" baseline="0" dirty="0" smtClean="0"/>
              <a:t> </a:t>
            </a:r>
            <a:r>
              <a:rPr lang="en-US" baseline="0" dirty="0" err="1" smtClean="0"/>
              <a:t>afdeling</a:t>
            </a:r>
            <a:r>
              <a:rPr lang="en-US" baseline="0" dirty="0" smtClean="0"/>
              <a:t>, </a:t>
            </a:r>
            <a:r>
              <a:rPr lang="en-US" baseline="0" dirty="0" err="1" smtClean="0"/>
              <a:t>krijg</a:t>
            </a:r>
            <a:r>
              <a:rPr lang="en-US" baseline="0" dirty="0" smtClean="0"/>
              <a:t> je </a:t>
            </a:r>
            <a:r>
              <a:rPr lang="en-US" baseline="0" dirty="0" err="1" smtClean="0"/>
              <a:t>belangrijke</a:t>
            </a:r>
            <a:r>
              <a:rPr lang="en-US" baseline="0" dirty="0" smtClean="0"/>
              <a:t> </a:t>
            </a:r>
            <a:r>
              <a:rPr lang="en-US" baseline="0" dirty="0" err="1" smtClean="0"/>
              <a:t>inzichten</a:t>
            </a:r>
            <a:r>
              <a:rPr lang="en-US" baseline="0" dirty="0" smtClean="0"/>
              <a:t> in de </a:t>
            </a:r>
            <a:r>
              <a:rPr lang="en-US" baseline="0" dirty="0" err="1" smtClean="0"/>
              <a:t>praktijken</a:t>
            </a:r>
            <a:r>
              <a:rPr lang="en-US" baseline="0" dirty="0" smtClean="0"/>
              <a:t> van de </a:t>
            </a:r>
            <a:r>
              <a:rPr lang="en-US" baseline="0" dirty="0" err="1" smtClean="0"/>
              <a:t>ijsberg</a:t>
            </a:r>
            <a:r>
              <a:rPr lang="en-US" baseline="0" dirty="0" smtClean="0"/>
              <a:t>, </a:t>
            </a:r>
            <a:r>
              <a:rPr lang="en-US" baseline="0" dirty="0" err="1" smtClean="0"/>
              <a:t>zowel</a:t>
            </a:r>
            <a:r>
              <a:rPr lang="en-US" baseline="0" dirty="0" smtClean="0"/>
              <a:t> </a:t>
            </a:r>
            <a:r>
              <a:rPr lang="en-US" baseline="0" dirty="0" err="1" smtClean="0"/>
              <a:t>boven</a:t>
            </a:r>
            <a:r>
              <a:rPr lang="en-US" baseline="0" dirty="0" smtClean="0"/>
              <a:t> </a:t>
            </a:r>
            <a:r>
              <a:rPr lang="en-US" baseline="0" dirty="0" err="1" smtClean="0"/>
              <a:t>als</a:t>
            </a:r>
            <a:r>
              <a:rPr lang="en-US" baseline="0" dirty="0" smtClean="0"/>
              <a:t> </a:t>
            </a:r>
            <a:r>
              <a:rPr lang="en-US" baseline="0" dirty="0" err="1" smtClean="0"/>
              <a:t>onder</a:t>
            </a:r>
            <a:r>
              <a:rPr lang="en-US" baseline="0" dirty="0" smtClean="0"/>
              <a:t> water, </a:t>
            </a:r>
            <a:r>
              <a:rPr lang="nl-NL" baseline="0" dirty="0" smtClean="0"/>
              <a:t>al vergt de onderstroom wat meer tijd, vertrouwen en geduld. </a:t>
            </a:r>
            <a:endParaRPr lang="nl-NL" dirty="0" smtClean="0"/>
          </a:p>
          <a:p>
            <a:endParaRPr lang="en-US" dirty="0"/>
          </a:p>
        </p:txBody>
      </p:sp>
      <p:sp>
        <p:nvSpPr>
          <p:cNvPr id="4" name="Slide Number Placeholder 3"/>
          <p:cNvSpPr>
            <a:spLocks noGrp="1"/>
          </p:cNvSpPr>
          <p:nvPr>
            <p:ph type="sldNum" sz="quarter" idx="10"/>
          </p:nvPr>
        </p:nvSpPr>
        <p:spPr/>
        <p:txBody>
          <a:bodyPr/>
          <a:lstStyle/>
          <a:p>
            <a:fld id="{BFD74254-1D60-4461-876F-4A88E50EF52A}" type="slidenum">
              <a:rPr lang="en-US" smtClean="0"/>
              <a:t>12</a:t>
            </a:fld>
            <a:endParaRPr lang="en-US"/>
          </a:p>
        </p:txBody>
      </p:sp>
    </p:spTree>
    <p:extLst>
      <p:ext uri="{BB962C8B-B14F-4D97-AF65-F5344CB8AC3E}">
        <p14:creationId xmlns:p14="http://schemas.microsoft.com/office/powerpoint/2010/main" val="44927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1A5C09-F41A-4E3D-8E24-85DA3A8DB180}"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A6DB1-670C-450B-8DD0-D33F798589D1}" type="slidenum">
              <a:rPr lang="en-US" smtClean="0"/>
              <a:t>‹#›</a:t>
            </a:fld>
            <a:endParaRPr lang="en-US"/>
          </a:p>
        </p:txBody>
      </p:sp>
    </p:spTree>
    <p:extLst>
      <p:ext uri="{BB962C8B-B14F-4D97-AF65-F5344CB8AC3E}">
        <p14:creationId xmlns:p14="http://schemas.microsoft.com/office/powerpoint/2010/main" val="268211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1A5C09-F41A-4E3D-8E24-85DA3A8DB180}"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A6DB1-670C-450B-8DD0-D33F798589D1}" type="slidenum">
              <a:rPr lang="en-US" smtClean="0"/>
              <a:t>‹#›</a:t>
            </a:fld>
            <a:endParaRPr lang="en-US"/>
          </a:p>
        </p:txBody>
      </p:sp>
    </p:spTree>
    <p:extLst>
      <p:ext uri="{BB962C8B-B14F-4D97-AF65-F5344CB8AC3E}">
        <p14:creationId xmlns:p14="http://schemas.microsoft.com/office/powerpoint/2010/main" val="3241948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1A5C09-F41A-4E3D-8E24-85DA3A8DB180}"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A6DB1-670C-450B-8DD0-D33F798589D1}" type="slidenum">
              <a:rPr lang="en-US" smtClean="0"/>
              <a:t>‹#›</a:t>
            </a:fld>
            <a:endParaRPr lang="en-US"/>
          </a:p>
        </p:txBody>
      </p:sp>
    </p:spTree>
    <p:extLst>
      <p:ext uri="{BB962C8B-B14F-4D97-AF65-F5344CB8AC3E}">
        <p14:creationId xmlns:p14="http://schemas.microsoft.com/office/powerpoint/2010/main" val="1403257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 opsommingen + blok">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3581" y="6245995"/>
            <a:ext cx="1172388" cy="370280"/>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812" y="6164647"/>
            <a:ext cx="1543396" cy="486230"/>
          </a:xfrm>
          <a:prstGeom prst="rect">
            <a:avLst/>
          </a:prstGeom>
        </p:spPr>
      </p:pic>
      <p:sp>
        <p:nvSpPr>
          <p:cNvPr id="15" name="Tijdelijke aanduiding voor titel 1"/>
          <p:cNvSpPr>
            <a:spLocks noGrp="1"/>
          </p:cNvSpPr>
          <p:nvPr>
            <p:ph type="title"/>
          </p:nvPr>
        </p:nvSpPr>
        <p:spPr>
          <a:xfrm>
            <a:off x="970812" y="216461"/>
            <a:ext cx="7744820" cy="1068257"/>
          </a:xfrm>
          <a:prstGeom prst="rect">
            <a:avLst/>
          </a:prstGeom>
        </p:spPr>
        <p:txBody>
          <a:bodyPr vert="horz" lIns="91440" tIns="45720" rIns="91440" bIns="45720" rtlCol="0" anchor="ctr">
            <a:normAutofit/>
          </a:bodyPr>
          <a:lstStyle>
            <a:lvl1pPr algn="l">
              <a:lnSpc>
                <a:spcPct val="150000"/>
              </a:lnSpc>
              <a:defRPr sz="3600" b="1">
                <a:solidFill>
                  <a:srgbClr val="B4828A"/>
                </a:solidFill>
                <a:latin typeface="+mn-lt"/>
              </a:defRPr>
            </a:lvl1pPr>
          </a:lstStyle>
          <a:p>
            <a:endParaRPr lang="nl-NL" dirty="0"/>
          </a:p>
        </p:txBody>
      </p:sp>
      <p:sp>
        <p:nvSpPr>
          <p:cNvPr id="20" name="Titel 1"/>
          <p:cNvSpPr txBox="1">
            <a:spLocks/>
          </p:cNvSpPr>
          <p:nvPr userDrawn="1"/>
        </p:nvSpPr>
        <p:spPr>
          <a:xfrm>
            <a:off x="7623602" y="6164647"/>
            <a:ext cx="3785278" cy="389572"/>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50000"/>
              </a:lnSpc>
            </a:pPr>
            <a:r>
              <a:rPr lang="nl-NL" sz="2000" b="1" dirty="0" smtClean="0">
                <a:solidFill>
                  <a:srgbClr val="E84410"/>
                </a:solidFill>
                <a:latin typeface="+mn-lt"/>
              </a:rPr>
              <a:t>gezondheidmetdewerkvloer.nl</a:t>
            </a:r>
          </a:p>
        </p:txBody>
      </p:sp>
      <p:sp>
        <p:nvSpPr>
          <p:cNvPr id="9" name="Rechthoek 8"/>
          <p:cNvSpPr/>
          <p:nvPr userDrawn="1"/>
        </p:nvSpPr>
        <p:spPr>
          <a:xfrm>
            <a:off x="9833956" y="0"/>
            <a:ext cx="2358044" cy="5852160"/>
          </a:xfrm>
          <a:prstGeom prst="rect">
            <a:avLst/>
          </a:prstGeom>
          <a:solidFill>
            <a:srgbClr val="FFB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inhoud 10"/>
          <p:cNvSpPr>
            <a:spLocks noGrp="1"/>
          </p:cNvSpPr>
          <p:nvPr>
            <p:ph sz="quarter" idx="10"/>
          </p:nvPr>
        </p:nvSpPr>
        <p:spPr>
          <a:xfrm>
            <a:off x="970812" y="1417896"/>
            <a:ext cx="7756969" cy="4247496"/>
          </a:xfrm>
          <a:prstGeom prst="rect">
            <a:avLst/>
          </a:prstGeom>
        </p:spPr>
        <p:txBody>
          <a:bodyPr/>
          <a:lstStyle>
            <a:lvl1pPr marL="342000" indent="-342000">
              <a:buClr>
                <a:srgbClr val="B4828A"/>
              </a:buClr>
              <a:buFont typeface="Wingdings" panose="05000000000000000000" pitchFamily="2" charset="2"/>
              <a:buChar char="§"/>
              <a:defRPr sz="2400">
                <a:solidFill>
                  <a:srgbClr val="101010"/>
                </a:solidFill>
                <a:latin typeface="+mj-lt"/>
              </a:defRPr>
            </a:lvl1pPr>
            <a:lvl2pPr>
              <a:defRPr sz="2000">
                <a:solidFill>
                  <a:schemeClr val="bg1">
                    <a:lumMod val="50000"/>
                  </a:schemeClr>
                </a:solidFill>
                <a:latin typeface="+mj-lt"/>
              </a:defRPr>
            </a:lvl2pPr>
          </a:lstStyle>
          <a:p>
            <a:pPr lvl="0"/>
            <a:r>
              <a:rPr lang="nl-NL" dirty="0" smtClean="0"/>
              <a:t>Tekststijl van het model bewerken</a:t>
            </a:r>
          </a:p>
          <a:p>
            <a:pPr lvl="1"/>
            <a:r>
              <a:rPr lang="nl-NL" dirty="0" smtClean="0"/>
              <a:t>Tweede niveau</a:t>
            </a:r>
          </a:p>
        </p:txBody>
      </p:sp>
    </p:spTree>
    <p:extLst>
      <p:ext uri="{BB962C8B-B14F-4D97-AF65-F5344CB8AC3E}">
        <p14:creationId xmlns:p14="http://schemas.microsoft.com/office/powerpoint/2010/main" val="3663382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ot">
    <p:spTree>
      <p:nvGrpSpPr>
        <p:cNvPr id="1" name=""/>
        <p:cNvGrpSpPr/>
        <p:nvPr/>
      </p:nvGrpSpPr>
      <p:grpSpPr>
        <a:xfrm>
          <a:off x="0" y="0"/>
          <a:ext cx="0" cy="0"/>
          <a:chOff x="0" y="0"/>
          <a:chExt cx="0" cy="0"/>
        </a:xfrm>
      </p:grpSpPr>
      <p:sp>
        <p:nvSpPr>
          <p:cNvPr id="6" name="Rechthoek 5"/>
          <p:cNvSpPr/>
          <p:nvPr userDrawn="1"/>
        </p:nvSpPr>
        <p:spPr>
          <a:xfrm>
            <a:off x="0" y="3591098"/>
            <a:ext cx="12192000" cy="3266902"/>
          </a:xfrm>
          <a:prstGeom prst="rect">
            <a:avLst/>
          </a:prstGeom>
          <a:solidFill>
            <a:srgbClr val="1010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7443" y="1003033"/>
            <a:ext cx="5115443" cy="3218079"/>
          </a:xfrm>
          <a:prstGeom prst="rect">
            <a:avLst/>
          </a:prstGeom>
        </p:spPr>
      </p:pic>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928" y="2093342"/>
            <a:ext cx="1477588" cy="466672"/>
          </a:xfrm>
          <a:prstGeom prst="rect">
            <a:avLst/>
          </a:prstGeom>
        </p:spPr>
      </p:pic>
      <p:pic>
        <p:nvPicPr>
          <p:cNvPr id="12" name="Afbeelding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6102" y="890687"/>
            <a:ext cx="1945178" cy="612807"/>
          </a:xfrm>
          <a:prstGeom prst="rect">
            <a:avLst/>
          </a:prstGeom>
        </p:spPr>
      </p:pic>
      <p:pic>
        <p:nvPicPr>
          <p:cNvPr id="13" name="Afbeelding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92052" y="1629294"/>
            <a:ext cx="950781" cy="254540"/>
          </a:xfrm>
          <a:prstGeom prst="rect">
            <a:avLst/>
          </a:prstGeom>
        </p:spPr>
      </p:pic>
      <p:pic>
        <p:nvPicPr>
          <p:cNvPr id="14" name="Afbeelding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58833" y="447492"/>
            <a:ext cx="1829668" cy="629406"/>
          </a:xfrm>
          <a:prstGeom prst="rect">
            <a:avLst/>
          </a:prstGeom>
        </p:spPr>
      </p:pic>
      <p:pic>
        <p:nvPicPr>
          <p:cNvPr id="15" name="Afbeelding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70524" y="2437699"/>
            <a:ext cx="1777025" cy="611296"/>
          </a:xfrm>
          <a:prstGeom prst="rect">
            <a:avLst/>
          </a:prstGeom>
        </p:spPr>
      </p:pic>
      <p:sp>
        <p:nvSpPr>
          <p:cNvPr id="16" name="Titel 1"/>
          <p:cNvSpPr txBox="1">
            <a:spLocks/>
          </p:cNvSpPr>
          <p:nvPr userDrawn="1"/>
        </p:nvSpPr>
        <p:spPr>
          <a:xfrm>
            <a:off x="1582189" y="5637060"/>
            <a:ext cx="9027620" cy="52808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nl-NL" sz="2000" b="1" dirty="0" smtClean="0">
                <a:solidFill>
                  <a:srgbClr val="E84410"/>
                </a:solidFill>
                <a:latin typeface="+mn-lt"/>
              </a:rPr>
              <a:t>gezondheidmetdewerkvloer.nl</a:t>
            </a:r>
          </a:p>
        </p:txBody>
      </p:sp>
      <p:sp>
        <p:nvSpPr>
          <p:cNvPr id="19" name="Titel 1"/>
          <p:cNvSpPr txBox="1">
            <a:spLocks/>
          </p:cNvSpPr>
          <p:nvPr userDrawn="1"/>
        </p:nvSpPr>
        <p:spPr>
          <a:xfrm>
            <a:off x="1582189" y="4605976"/>
            <a:ext cx="9027620" cy="11028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nl-NL" sz="3600" b="1" dirty="0" smtClean="0">
                <a:solidFill>
                  <a:schemeClr val="bg1"/>
                </a:solidFill>
                <a:latin typeface="+mn-lt"/>
              </a:rPr>
              <a:t>Vragen?</a:t>
            </a:r>
          </a:p>
        </p:txBody>
      </p:sp>
    </p:spTree>
    <p:extLst>
      <p:ext uri="{BB962C8B-B14F-4D97-AF65-F5344CB8AC3E}">
        <p14:creationId xmlns:p14="http://schemas.microsoft.com/office/powerpoint/2010/main" val="373023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1A5C09-F41A-4E3D-8E24-85DA3A8DB180}"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A6DB1-670C-450B-8DD0-D33F798589D1}" type="slidenum">
              <a:rPr lang="en-US" smtClean="0"/>
              <a:t>‹#›</a:t>
            </a:fld>
            <a:endParaRPr lang="en-US"/>
          </a:p>
        </p:txBody>
      </p:sp>
    </p:spTree>
    <p:extLst>
      <p:ext uri="{BB962C8B-B14F-4D97-AF65-F5344CB8AC3E}">
        <p14:creationId xmlns:p14="http://schemas.microsoft.com/office/powerpoint/2010/main" val="3464054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1A5C09-F41A-4E3D-8E24-85DA3A8DB180}"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A6DB1-670C-450B-8DD0-D33F798589D1}" type="slidenum">
              <a:rPr lang="en-US" smtClean="0"/>
              <a:t>‹#›</a:t>
            </a:fld>
            <a:endParaRPr lang="en-US"/>
          </a:p>
        </p:txBody>
      </p:sp>
    </p:spTree>
    <p:extLst>
      <p:ext uri="{BB962C8B-B14F-4D97-AF65-F5344CB8AC3E}">
        <p14:creationId xmlns:p14="http://schemas.microsoft.com/office/powerpoint/2010/main" val="154711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1A5C09-F41A-4E3D-8E24-85DA3A8DB180}"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A6DB1-670C-450B-8DD0-D33F798589D1}" type="slidenum">
              <a:rPr lang="en-US" smtClean="0"/>
              <a:t>‹#›</a:t>
            </a:fld>
            <a:endParaRPr lang="en-US"/>
          </a:p>
        </p:txBody>
      </p:sp>
    </p:spTree>
    <p:extLst>
      <p:ext uri="{BB962C8B-B14F-4D97-AF65-F5344CB8AC3E}">
        <p14:creationId xmlns:p14="http://schemas.microsoft.com/office/powerpoint/2010/main" val="259216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1A5C09-F41A-4E3D-8E24-85DA3A8DB180}" type="datetimeFigureOut">
              <a:rPr lang="en-US" smtClean="0"/>
              <a:t>5/7/2021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DA6DB1-670C-450B-8DD0-D33F798589D1}" type="slidenum">
              <a:rPr lang="en-US" smtClean="0"/>
              <a:t>‹#›</a:t>
            </a:fld>
            <a:endParaRPr lang="en-US"/>
          </a:p>
        </p:txBody>
      </p:sp>
    </p:spTree>
    <p:extLst>
      <p:ext uri="{BB962C8B-B14F-4D97-AF65-F5344CB8AC3E}">
        <p14:creationId xmlns:p14="http://schemas.microsoft.com/office/powerpoint/2010/main" val="386467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1A5C09-F41A-4E3D-8E24-85DA3A8DB180}" type="datetimeFigureOut">
              <a:rPr lang="en-US" smtClean="0"/>
              <a:t>5/7/2021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DA6DB1-670C-450B-8DD0-D33F798589D1}" type="slidenum">
              <a:rPr lang="en-US" smtClean="0"/>
              <a:t>‹#›</a:t>
            </a:fld>
            <a:endParaRPr lang="en-US"/>
          </a:p>
        </p:txBody>
      </p:sp>
    </p:spTree>
    <p:extLst>
      <p:ext uri="{BB962C8B-B14F-4D97-AF65-F5344CB8AC3E}">
        <p14:creationId xmlns:p14="http://schemas.microsoft.com/office/powerpoint/2010/main" val="226900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A5C09-F41A-4E3D-8E24-85DA3A8DB180}" type="datetimeFigureOut">
              <a:rPr lang="en-US" smtClean="0"/>
              <a:t>5/7/2021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DA6DB1-670C-450B-8DD0-D33F798589D1}" type="slidenum">
              <a:rPr lang="en-US" smtClean="0"/>
              <a:t>‹#›</a:t>
            </a:fld>
            <a:endParaRPr lang="en-US"/>
          </a:p>
        </p:txBody>
      </p:sp>
    </p:spTree>
    <p:extLst>
      <p:ext uri="{BB962C8B-B14F-4D97-AF65-F5344CB8AC3E}">
        <p14:creationId xmlns:p14="http://schemas.microsoft.com/office/powerpoint/2010/main" val="40745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1A5C09-F41A-4E3D-8E24-85DA3A8DB180}"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A6DB1-670C-450B-8DD0-D33F798589D1}" type="slidenum">
              <a:rPr lang="en-US" smtClean="0"/>
              <a:t>‹#›</a:t>
            </a:fld>
            <a:endParaRPr lang="en-US"/>
          </a:p>
        </p:txBody>
      </p:sp>
    </p:spTree>
    <p:extLst>
      <p:ext uri="{BB962C8B-B14F-4D97-AF65-F5344CB8AC3E}">
        <p14:creationId xmlns:p14="http://schemas.microsoft.com/office/powerpoint/2010/main" val="416486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1A5C09-F41A-4E3D-8E24-85DA3A8DB180}"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A6DB1-670C-450B-8DD0-D33F798589D1}" type="slidenum">
              <a:rPr lang="en-US" smtClean="0"/>
              <a:t>‹#›</a:t>
            </a:fld>
            <a:endParaRPr lang="en-US"/>
          </a:p>
        </p:txBody>
      </p:sp>
    </p:spTree>
    <p:extLst>
      <p:ext uri="{BB962C8B-B14F-4D97-AF65-F5344CB8AC3E}">
        <p14:creationId xmlns:p14="http://schemas.microsoft.com/office/powerpoint/2010/main" val="414063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A5C09-F41A-4E3D-8E24-85DA3A8DB180}" type="datetimeFigureOut">
              <a:rPr lang="en-US" smtClean="0"/>
              <a:t>5/7/2021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A6DB1-670C-450B-8DD0-D33F798589D1}" type="slidenum">
              <a:rPr lang="en-US" smtClean="0"/>
              <a:t>‹#›</a:t>
            </a:fld>
            <a:endParaRPr lang="en-US"/>
          </a:p>
        </p:txBody>
      </p:sp>
    </p:spTree>
    <p:extLst>
      <p:ext uri="{BB962C8B-B14F-4D97-AF65-F5344CB8AC3E}">
        <p14:creationId xmlns:p14="http://schemas.microsoft.com/office/powerpoint/2010/main" val="2284708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7" r:id="rId12"/>
    <p:sldLayoutId id="214748366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t9Ju0Gaczx4"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9245" y="460869"/>
            <a:ext cx="3175460" cy="1000393"/>
          </a:xfrm>
          <a:prstGeom prst="rect">
            <a:avLst/>
          </a:prstGeom>
        </p:spPr>
      </p:pic>
      <p:sp>
        <p:nvSpPr>
          <p:cNvPr id="7" name="Titel 1"/>
          <p:cNvSpPr txBox="1">
            <a:spLocks/>
          </p:cNvSpPr>
          <p:nvPr/>
        </p:nvSpPr>
        <p:spPr>
          <a:xfrm>
            <a:off x="1582189" y="5637060"/>
            <a:ext cx="9027620" cy="52808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nl-NL" sz="2000" b="0" i="0" u="none" strike="noStrike" kern="1200" cap="none" spc="0" normalizeH="0" baseline="0" noProof="0" dirty="0" smtClean="0">
                <a:ln>
                  <a:noFill/>
                </a:ln>
                <a:solidFill>
                  <a:srgbClr val="E84410"/>
                </a:solidFill>
                <a:effectLst/>
                <a:uLnTx/>
                <a:uFillTx/>
                <a:latin typeface="Calibri" panose="020F0502020204030204"/>
                <a:ea typeface="+mj-ea"/>
                <a:cs typeface="+mj-cs"/>
              </a:rPr>
              <a:t>gezondheidmetdewerkvloer.nl</a:t>
            </a:r>
          </a:p>
        </p:txBody>
      </p:sp>
      <p:sp>
        <p:nvSpPr>
          <p:cNvPr id="3" name="TextBox 2"/>
          <p:cNvSpPr txBox="1"/>
          <p:nvPr/>
        </p:nvSpPr>
        <p:spPr>
          <a:xfrm>
            <a:off x="1413165" y="1813173"/>
            <a:ext cx="902762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800" b="1" i="0" u="none" strike="noStrike" kern="1200" cap="none" spc="0" normalizeH="0" baseline="0" noProof="0" dirty="0" smtClean="0">
                <a:ln>
                  <a:noFill/>
                </a:ln>
                <a:solidFill>
                  <a:prstClr val="white"/>
                </a:solidFill>
                <a:effectLst/>
                <a:uLnTx/>
                <a:uFillTx/>
                <a:latin typeface="Calibri" panose="020F0502020204030204"/>
                <a:ea typeface="+mn-ea"/>
                <a:cs typeface="+mn-cs"/>
              </a:rPr>
              <a:t>Gezondheid met de werkvloer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prstClr val="white"/>
                </a:solidFill>
                <a:latin typeface="Calibri" panose="020F0502020204030204"/>
              </a:rPr>
              <a:t>Etnografie in </a:t>
            </a:r>
            <a:r>
              <a:rPr lang="en-US" sz="3200" b="1" dirty="0" err="1" smtClean="0">
                <a:solidFill>
                  <a:prstClr val="white"/>
                </a:solidFill>
                <a:latin typeface="Calibri" panose="020F0502020204030204"/>
              </a:rPr>
              <a:t>organisaties</a:t>
            </a:r>
            <a:endParaRPr kumimoji="0" lang="nl-NL" sz="3200" b="1" i="0" u="none" strike="noStrike" kern="1200" cap="none" spc="0" normalizeH="0" baseline="0" noProof="0" dirty="0" smtClean="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571716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812" y="188752"/>
            <a:ext cx="8865915" cy="1068257"/>
          </a:xfrm>
        </p:spPr>
        <p:txBody>
          <a:bodyPr>
            <a:normAutofit fontScale="90000"/>
          </a:bodyPr>
          <a:lstStyle/>
          <a:p>
            <a:pPr>
              <a:lnSpc>
                <a:spcPct val="100000"/>
              </a:lnSpc>
            </a:pPr>
            <a:r>
              <a:rPr lang="en-US" dirty="0" err="1" smtClean="0"/>
              <a:t>Oefening</a:t>
            </a:r>
            <a:r>
              <a:rPr lang="en-US" dirty="0" smtClean="0"/>
              <a:t>: </a:t>
            </a:r>
            <a:r>
              <a:rPr lang="en-US" dirty="0" err="1" smtClean="0"/>
              <a:t>culturele</a:t>
            </a:r>
            <a:r>
              <a:rPr lang="en-US" dirty="0" smtClean="0"/>
              <a:t> </a:t>
            </a:r>
            <a:r>
              <a:rPr lang="en-US" dirty="0" err="1" smtClean="0"/>
              <a:t>praktijken</a:t>
            </a:r>
            <a:r>
              <a:rPr lang="en-US" dirty="0" smtClean="0"/>
              <a:t> </a:t>
            </a:r>
            <a:r>
              <a:rPr lang="en-US" dirty="0" smtClean="0"/>
              <a:t>in </a:t>
            </a:r>
            <a:r>
              <a:rPr lang="en-US" dirty="0" err="1" smtClean="0"/>
              <a:t>een</a:t>
            </a:r>
            <a:r>
              <a:rPr lang="en-US" dirty="0" smtClean="0"/>
              <a:t> </a:t>
            </a:r>
            <a:r>
              <a:rPr lang="en-US" dirty="0" err="1" smtClean="0"/>
              <a:t>bedrijf</a:t>
            </a:r>
            <a:r>
              <a:rPr lang="en-US" dirty="0" smtClean="0"/>
              <a:t> ‘</a:t>
            </a:r>
            <a:r>
              <a:rPr lang="en-US" dirty="0" err="1" smtClean="0"/>
              <a:t>leren</a:t>
            </a:r>
            <a:r>
              <a:rPr lang="en-US" dirty="0" smtClean="0"/>
              <a:t>’</a:t>
            </a:r>
            <a:endParaRPr lang="en-US" dirty="0"/>
          </a:p>
        </p:txBody>
      </p:sp>
      <p:sp>
        <p:nvSpPr>
          <p:cNvPr id="3" name="Content Placeholder 2"/>
          <p:cNvSpPr>
            <a:spLocks noGrp="1"/>
          </p:cNvSpPr>
          <p:nvPr>
            <p:ph sz="quarter" idx="10"/>
          </p:nvPr>
        </p:nvSpPr>
        <p:spPr>
          <a:xfrm>
            <a:off x="970812" y="1417896"/>
            <a:ext cx="9004461" cy="4247496"/>
          </a:xfrm>
        </p:spPr>
        <p:txBody>
          <a:bodyPr>
            <a:noAutofit/>
          </a:bodyPr>
          <a:lstStyle/>
          <a:p>
            <a:pPr>
              <a:lnSpc>
                <a:spcPct val="100000"/>
              </a:lnSpc>
            </a:pPr>
            <a:r>
              <a:rPr lang="nl-NL" dirty="0"/>
              <a:t>Welke rituelen, praktijken of gewoontes heb je zelf moeten leren toen je in het bedrijf kwam te werken? </a:t>
            </a:r>
          </a:p>
          <a:p>
            <a:pPr>
              <a:lnSpc>
                <a:spcPct val="100000"/>
              </a:lnSpc>
            </a:pPr>
            <a:endParaRPr lang="nl-NL" dirty="0"/>
          </a:p>
          <a:p>
            <a:pPr>
              <a:lnSpc>
                <a:spcPct val="100000"/>
              </a:lnSpc>
            </a:pPr>
            <a:r>
              <a:rPr lang="nl-NL" dirty="0"/>
              <a:t>Hoe kreeg je dat ‘geleerd’? </a:t>
            </a:r>
          </a:p>
          <a:p>
            <a:pPr>
              <a:lnSpc>
                <a:spcPct val="100000"/>
              </a:lnSpc>
            </a:pPr>
            <a:endParaRPr lang="nl-NL" dirty="0"/>
          </a:p>
          <a:p>
            <a:pPr>
              <a:lnSpc>
                <a:spcPct val="100000"/>
              </a:lnSpc>
            </a:pPr>
            <a:r>
              <a:rPr lang="nl-NL" dirty="0"/>
              <a:t>Wie/wat corrigeerde jou in je gedrag? </a:t>
            </a:r>
          </a:p>
          <a:p>
            <a:pPr>
              <a:lnSpc>
                <a:spcPct val="100000"/>
              </a:lnSpc>
            </a:pPr>
            <a:endParaRPr lang="nl-NL" dirty="0"/>
          </a:p>
          <a:p>
            <a:pPr>
              <a:lnSpc>
                <a:spcPct val="100000"/>
              </a:lnSpc>
            </a:pPr>
            <a:r>
              <a:rPr lang="nl-NL" dirty="0"/>
              <a:t>Hoe en wanneer gebeurde dit? </a:t>
            </a:r>
          </a:p>
          <a:p>
            <a:pPr>
              <a:lnSpc>
                <a:spcPct val="100000"/>
              </a:lnSpc>
            </a:pPr>
            <a:endParaRPr lang="nl-NL" dirty="0"/>
          </a:p>
          <a:p>
            <a:pPr>
              <a:lnSpc>
                <a:spcPct val="100000"/>
              </a:lnSpc>
            </a:pPr>
            <a:endParaRPr lang="nl-NL" dirty="0"/>
          </a:p>
        </p:txBody>
      </p:sp>
    </p:spTree>
    <p:extLst>
      <p:ext uri="{BB962C8B-B14F-4D97-AF65-F5344CB8AC3E}">
        <p14:creationId xmlns:p14="http://schemas.microsoft.com/office/powerpoint/2010/main" val="22445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marL="0" indent="0">
              <a:buNone/>
            </a:pPr>
            <a:endParaRPr lang="en-US" dirty="0" smtClean="0"/>
          </a:p>
          <a:p>
            <a:pPr marL="0" indent="0">
              <a:buNone/>
            </a:pPr>
            <a:endParaRPr lang="en-US" dirty="0"/>
          </a:p>
          <a:p>
            <a:pPr marL="0" indent="0">
              <a:buNone/>
            </a:pPr>
            <a:r>
              <a:rPr lang="nl-NL" sz="5400" b="1" dirty="0" smtClean="0">
                <a:solidFill>
                  <a:srgbClr val="B4828A"/>
                </a:solidFill>
                <a:latin typeface="Calibri" panose="020F0502020204030204"/>
                <a:ea typeface="+mj-ea"/>
                <a:cs typeface="+mj-cs"/>
              </a:rPr>
              <a:t>Hoe doe je etnografie binnen organisaties?</a:t>
            </a:r>
            <a:endParaRPr lang="nl-NL" sz="5400" dirty="0" smtClean="0">
              <a:solidFill>
                <a:srgbClr val="B4828A"/>
              </a:solidFill>
              <a:latin typeface="Calibri" panose="020F0502020204030204"/>
              <a:ea typeface="+mj-ea"/>
              <a:cs typeface="+mj-cs"/>
            </a:endParaRPr>
          </a:p>
          <a:p>
            <a:pPr marL="0" indent="0">
              <a:buNone/>
            </a:pPr>
            <a:endParaRPr lang="en-US" dirty="0"/>
          </a:p>
        </p:txBody>
      </p:sp>
    </p:spTree>
    <p:extLst>
      <p:ext uri="{BB962C8B-B14F-4D97-AF65-F5344CB8AC3E}">
        <p14:creationId xmlns:p14="http://schemas.microsoft.com/office/powerpoint/2010/main" val="3751141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9833956" y="0"/>
            <a:ext cx="2358044" cy="5852160"/>
          </a:xfrm>
          <a:prstGeom prst="rect">
            <a:avLst/>
          </a:prstGeom>
          <a:solidFill>
            <a:srgbClr val="FFB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itel 1"/>
          <p:cNvSpPr txBox="1">
            <a:spLocks/>
          </p:cNvSpPr>
          <p:nvPr/>
        </p:nvSpPr>
        <p:spPr>
          <a:xfrm>
            <a:off x="622069" y="708131"/>
            <a:ext cx="9027620" cy="12176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400" b="1" dirty="0" err="1" smtClean="0">
                <a:solidFill>
                  <a:srgbClr val="B4828A"/>
                </a:solidFill>
                <a:latin typeface="Calibri" panose="020F0502020204030204"/>
              </a:rPr>
              <a:t>Organisaties</a:t>
            </a:r>
            <a:r>
              <a:rPr lang="en-US" sz="4400" b="1" dirty="0" smtClean="0">
                <a:solidFill>
                  <a:srgbClr val="B4828A"/>
                </a:solidFill>
                <a:latin typeface="Calibri" panose="020F0502020204030204"/>
              </a:rPr>
              <a:t> </a:t>
            </a:r>
            <a:r>
              <a:rPr lang="en-US" sz="4400" b="1" dirty="0" err="1" smtClean="0">
                <a:solidFill>
                  <a:srgbClr val="B4828A"/>
                </a:solidFill>
                <a:latin typeface="Calibri" panose="020F0502020204030204"/>
              </a:rPr>
              <a:t>als</a:t>
            </a:r>
            <a:r>
              <a:rPr lang="en-US" sz="4400" b="1" dirty="0" smtClean="0">
                <a:solidFill>
                  <a:srgbClr val="B4828A"/>
                </a:solidFill>
                <a:latin typeface="Calibri" panose="020F0502020204030204"/>
              </a:rPr>
              <a:t> (</a:t>
            </a:r>
            <a:r>
              <a:rPr lang="en-US" sz="4400" b="1" dirty="0" err="1" smtClean="0">
                <a:solidFill>
                  <a:srgbClr val="B4828A"/>
                </a:solidFill>
                <a:latin typeface="Calibri" panose="020F0502020204030204"/>
              </a:rPr>
              <a:t>verzameling</a:t>
            </a:r>
            <a:r>
              <a:rPr lang="en-US" sz="4400" b="1" dirty="0" smtClean="0">
                <a:solidFill>
                  <a:srgbClr val="B4828A"/>
                </a:solidFill>
                <a:latin typeface="Calibri" panose="020F0502020204030204"/>
              </a:rPr>
              <a:t> van) </a:t>
            </a:r>
            <a:r>
              <a:rPr lang="en-US" sz="4400" b="1" dirty="0" err="1" smtClean="0">
                <a:solidFill>
                  <a:srgbClr val="B4828A"/>
                </a:solidFill>
                <a:latin typeface="Calibri" panose="020F0502020204030204"/>
              </a:rPr>
              <a:t>culturele</a:t>
            </a:r>
            <a:r>
              <a:rPr lang="en-US" sz="4400" b="1" dirty="0" smtClean="0">
                <a:solidFill>
                  <a:srgbClr val="B4828A"/>
                </a:solidFill>
                <a:latin typeface="Calibri" panose="020F0502020204030204"/>
              </a:rPr>
              <a:t> </a:t>
            </a:r>
            <a:r>
              <a:rPr lang="en-US" sz="4400" b="1" dirty="0" err="1" smtClean="0">
                <a:solidFill>
                  <a:srgbClr val="B4828A"/>
                </a:solidFill>
                <a:latin typeface="Calibri" panose="020F0502020204030204"/>
              </a:rPr>
              <a:t>praktijken</a:t>
            </a:r>
            <a:endParaRPr lang="nl-NL" sz="4400" dirty="0">
              <a:solidFill>
                <a:srgbClr val="B4828A"/>
              </a:solidFill>
              <a:latin typeface="Nunito Sans ExtraBold" panose="00000900000000000000" pitchFamily="2" charset="0"/>
            </a:endParaRPr>
          </a:p>
        </p:txBody>
      </p:sp>
      <p:pic>
        <p:nvPicPr>
          <p:cNvPr id="2" name="Picture 1"/>
          <p:cNvPicPr>
            <a:picLocks noChangeAspect="1"/>
          </p:cNvPicPr>
          <p:nvPr/>
        </p:nvPicPr>
        <p:blipFill>
          <a:blip r:embed="rId3"/>
          <a:stretch>
            <a:fillRect/>
          </a:stretch>
        </p:blipFill>
        <p:spPr>
          <a:xfrm>
            <a:off x="786708" y="6058322"/>
            <a:ext cx="9047248" cy="487722"/>
          </a:xfrm>
          <a:prstGeom prst="rect">
            <a:avLst/>
          </a:prstGeom>
        </p:spPr>
      </p:pic>
      <p:sp>
        <p:nvSpPr>
          <p:cNvPr id="4" name="Rectangle 3"/>
          <p:cNvSpPr/>
          <p:nvPr/>
        </p:nvSpPr>
        <p:spPr>
          <a:xfrm>
            <a:off x="622069" y="1446414"/>
            <a:ext cx="9211887" cy="1225848"/>
          </a:xfrm>
          <a:prstGeom prst="rect">
            <a:avLst/>
          </a:prstGeom>
        </p:spPr>
        <p:txBody>
          <a:bodyPr wrap="square">
            <a:spAutoFit/>
          </a:bodyPr>
          <a:lstStyle/>
          <a:p>
            <a:pPr marL="571500" indent="-571500">
              <a:buFont typeface="Arial" panose="020B0604020202020204" pitchFamily="34" charset="0"/>
              <a:buChar char="•"/>
            </a:pPr>
            <a:endParaRPr lang="nl-NL" sz="3600" dirty="0">
              <a:ea typeface="Verdana" panose="020B0604030504040204" pitchFamily="34" charset="0"/>
            </a:endParaRPr>
          </a:p>
          <a:p>
            <a:pPr marL="342900" indent="-342900">
              <a:lnSpc>
                <a:spcPct val="150000"/>
              </a:lnSpc>
              <a:buFont typeface="Arial" panose="020B0604020202020204" pitchFamily="34" charset="0"/>
              <a:buChar char="•"/>
            </a:pPr>
            <a:endParaRPr lang="nl-NL" sz="2800" dirty="0">
              <a:ea typeface="Verdana" panose="020B0604030504040204" pitchFamily="34" charset="0"/>
            </a:endParaRPr>
          </a:p>
        </p:txBody>
      </p:sp>
      <p:sp>
        <p:nvSpPr>
          <p:cNvPr id="7" name="Rectangle 6"/>
          <p:cNvSpPr/>
          <p:nvPr/>
        </p:nvSpPr>
        <p:spPr>
          <a:xfrm>
            <a:off x="622069" y="1446414"/>
            <a:ext cx="8765771" cy="1815882"/>
          </a:xfrm>
          <a:prstGeom prst="rect">
            <a:avLst/>
          </a:prstGeom>
        </p:spPr>
        <p:txBody>
          <a:bodyPr wrap="square">
            <a:spAutoFit/>
          </a:bodyPr>
          <a:lstStyle/>
          <a:p>
            <a:endParaRPr lang="nl-NL" sz="2800" dirty="0" smtClean="0">
              <a:ea typeface="Verdana" panose="020B0604030504040204" pitchFamily="34" charset="0"/>
            </a:endParaRPr>
          </a:p>
          <a:p>
            <a:pPr marL="571500" indent="-571500">
              <a:buFont typeface="Wingdings" panose="05000000000000000000" pitchFamily="2" charset="2"/>
              <a:buChar char="§"/>
            </a:pPr>
            <a:endParaRPr lang="nl-NL" sz="2800" dirty="0" smtClean="0">
              <a:ea typeface="Verdana" panose="020B0604030504040204" pitchFamily="34" charset="0"/>
            </a:endParaRPr>
          </a:p>
          <a:p>
            <a:pPr marL="571500" indent="-571500">
              <a:buFont typeface="Wingdings" panose="05000000000000000000" pitchFamily="2" charset="2"/>
              <a:buChar char="§"/>
            </a:pPr>
            <a:endParaRPr lang="en-US" sz="2800" dirty="0" smtClean="0">
              <a:ea typeface="Verdana" panose="020B0604030504040204" pitchFamily="34" charset="0"/>
            </a:endParaRPr>
          </a:p>
          <a:p>
            <a:endParaRPr lang="en-US" sz="2800" dirty="0" smtClean="0">
              <a:ea typeface="Verdana" panose="020B0604030504040204" pitchFamily="34" charset="0"/>
            </a:endParaRPr>
          </a:p>
        </p:txBody>
      </p:sp>
      <p:pic>
        <p:nvPicPr>
          <p:cNvPr id="8" name="Picture 4" descr="Bovenstroom en onderstroom binnen organisaties: wat is d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161" y="2067614"/>
            <a:ext cx="5481585" cy="3957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029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812" y="216461"/>
            <a:ext cx="8671952" cy="1068257"/>
          </a:xfrm>
        </p:spPr>
        <p:txBody>
          <a:bodyPr>
            <a:normAutofit fontScale="90000"/>
          </a:bodyPr>
          <a:lstStyle/>
          <a:p>
            <a:pPr>
              <a:lnSpc>
                <a:spcPct val="100000"/>
              </a:lnSpc>
            </a:pPr>
            <a:r>
              <a:rPr lang="en-US" dirty="0" smtClean="0"/>
              <a:t>Let op: </a:t>
            </a:r>
            <a:r>
              <a:rPr lang="en-US" dirty="0" err="1" smtClean="0"/>
              <a:t>diversiteit</a:t>
            </a:r>
            <a:r>
              <a:rPr lang="en-US" dirty="0" smtClean="0"/>
              <a:t> en </a:t>
            </a:r>
            <a:r>
              <a:rPr lang="en-US" dirty="0" err="1" smtClean="0"/>
              <a:t>variatie</a:t>
            </a:r>
            <a:r>
              <a:rPr lang="en-US" dirty="0" smtClean="0"/>
              <a:t> </a:t>
            </a:r>
            <a:r>
              <a:rPr lang="en-US" dirty="0" err="1" smtClean="0"/>
              <a:t>binnen</a:t>
            </a:r>
            <a:r>
              <a:rPr lang="en-US" dirty="0" smtClean="0"/>
              <a:t> </a:t>
            </a:r>
            <a:r>
              <a:rPr lang="en-US" dirty="0" err="1" smtClean="0"/>
              <a:t>organisatie</a:t>
            </a:r>
            <a:endParaRPr lang="en-US" dirty="0"/>
          </a:p>
        </p:txBody>
      </p:sp>
      <p:sp>
        <p:nvSpPr>
          <p:cNvPr id="3" name="Content Placeholder 2"/>
          <p:cNvSpPr>
            <a:spLocks noGrp="1"/>
          </p:cNvSpPr>
          <p:nvPr>
            <p:ph sz="quarter" idx="10"/>
          </p:nvPr>
        </p:nvSpPr>
        <p:spPr/>
        <p:txBody>
          <a:bodyPr>
            <a:normAutofit lnSpcReduction="10000"/>
          </a:bodyPr>
          <a:lstStyle/>
          <a:p>
            <a:r>
              <a:rPr lang="nl-NL" dirty="0"/>
              <a:t>Verschillende </a:t>
            </a:r>
            <a:r>
              <a:rPr lang="nl-NL" dirty="0" smtClean="0">
                <a:solidFill>
                  <a:schemeClr val="tx1"/>
                </a:solidFill>
              </a:rPr>
              <a:t>culturele praktijken </a:t>
            </a:r>
            <a:r>
              <a:rPr lang="nl-NL" dirty="0"/>
              <a:t>binnen </a:t>
            </a:r>
            <a:r>
              <a:rPr lang="nl-NL" dirty="0" smtClean="0"/>
              <a:t>bedrijven en afdelingen</a:t>
            </a:r>
          </a:p>
          <a:p>
            <a:pPr lvl="1"/>
            <a:r>
              <a:rPr lang="en-US" dirty="0" err="1" smtClean="0"/>
              <a:t>Wel</a:t>
            </a:r>
            <a:r>
              <a:rPr lang="en-US" dirty="0" smtClean="0"/>
              <a:t> of </a:t>
            </a:r>
            <a:r>
              <a:rPr lang="en-US" dirty="0" err="1" smtClean="0"/>
              <a:t>niet</a:t>
            </a:r>
            <a:r>
              <a:rPr lang="en-US" dirty="0" smtClean="0"/>
              <a:t> </a:t>
            </a:r>
            <a:r>
              <a:rPr lang="en-US" dirty="0" err="1" smtClean="0"/>
              <a:t>begroeten</a:t>
            </a:r>
            <a:endParaRPr lang="en-US" dirty="0" smtClean="0"/>
          </a:p>
          <a:p>
            <a:pPr lvl="1"/>
            <a:r>
              <a:rPr lang="en-US" dirty="0" err="1" smtClean="0"/>
              <a:t>Wel</a:t>
            </a:r>
            <a:r>
              <a:rPr lang="en-US" dirty="0" smtClean="0"/>
              <a:t> of </a:t>
            </a:r>
            <a:r>
              <a:rPr lang="en-US" dirty="0" err="1" smtClean="0"/>
              <a:t>niet</a:t>
            </a:r>
            <a:r>
              <a:rPr lang="en-US" dirty="0" smtClean="0"/>
              <a:t> camera </a:t>
            </a:r>
            <a:r>
              <a:rPr lang="en-US" dirty="0" err="1" smtClean="0"/>
              <a:t>aan</a:t>
            </a:r>
            <a:r>
              <a:rPr lang="en-US" dirty="0" smtClean="0"/>
              <a:t> in </a:t>
            </a:r>
            <a:r>
              <a:rPr lang="en-US" dirty="0" err="1" smtClean="0"/>
              <a:t>digitale</a:t>
            </a:r>
            <a:r>
              <a:rPr lang="en-US" dirty="0" smtClean="0"/>
              <a:t> meetings</a:t>
            </a:r>
          </a:p>
          <a:p>
            <a:pPr lvl="1"/>
            <a:r>
              <a:rPr lang="en-US" dirty="0" smtClean="0"/>
              <a:t>Mate van </a:t>
            </a:r>
            <a:r>
              <a:rPr lang="en-US" dirty="0" err="1" smtClean="0"/>
              <a:t>scheiding</a:t>
            </a:r>
            <a:r>
              <a:rPr lang="en-US" dirty="0" smtClean="0"/>
              <a:t> </a:t>
            </a:r>
            <a:r>
              <a:rPr lang="en-US" dirty="0" err="1" smtClean="0"/>
              <a:t>werk</a:t>
            </a:r>
            <a:r>
              <a:rPr lang="en-US" dirty="0" smtClean="0"/>
              <a:t> en </a:t>
            </a:r>
            <a:r>
              <a:rPr lang="en-US" dirty="0" err="1" smtClean="0"/>
              <a:t>privé</a:t>
            </a:r>
            <a:endParaRPr lang="en-US" dirty="0"/>
          </a:p>
          <a:p>
            <a:pPr lvl="1"/>
            <a:endParaRPr lang="nl-NL" dirty="0"/>
          </a:p>
          <a:p>
            <a:r>
              <a:rPr lang="nl-NL" dirty="0" smtClean="0"/>
              <a:t>Variatie </a:t>
            </a:r>
            <a:r>
              <a:rPr lang="nl-NL" dirty="0"/>
              <a:t>– </a:t>
            </a:r>
            <a:r>
              <a:rPr lang="nl-NL" dirty="0" smtClean="0"/>
              <a:t>culturele praktijken zijn nooit </a:t>
            </a:r>
            <a:r>
              <a:rPr lang="nl-NL" dirty="0" smtClean="0"/>
              <a:t>homogeen</a:t>
            </a:r>
          </a:p>
          <a:p>
            <a:pPr lvl="1"/>
            <a:r>
              <a:rPr lang="en-US" dirty="0" err="1" smtClean="0"/>
              <a:t>Productie</a:t>
            </a:r>
            <a:r>
              <a:rPr lang="en-US" dirty="0" smtClean="0"/>
              <a:t> is </a:t>
            </a:r>
            <a:r>
              <a:rPr lang="en-US" dirty="0" err="1" smtClean="0"/>
              <a:t>veel</a:t>
            </a:r>
            <a:r>
              <a:rPr lang="en-US" dirty="0" smtClean="0"/>
              <a:t> </a:t>
            </a:r>
            <a:r>
              <a:rPr lang="en-US" dirty="0" err="1" smtClean="0"/>
              <a:t>ongezonder</a:t>
            </a:r>
            <a:r>
              <a:rPr lang="en-US" dirty="0" smtClean="0"/>
              <a:t> </a:t>
            </a:r>
            <a:r>
              <a:rPr lang="en-US" dirty="0" err="1" smtClean="0"/>
              <a:t>dan</a:t>
            </a:r>
            <a:r>
              <a:rPr lang="en-US" dirty="0" smtClean="0"/>
              <a:t> Sales?</a:t>
            </a:r>
            <a:endParaRPr lang="nl-NL" dirty="0"/>
          </a:p>
          <a:p>
            <a:endParaRPr lang="nl-NL" dirty="0"/>
          </a:p>
          <a:p>
            <a:r>
              <a:rPr lang="nl-NL" dirty="0" smtClean="0"/>
              <a:t>Maatschappelijke</a:t>
            </a:r>
            <a:r>
              <a:rPr lang="nl-NL" dirty="0" smtClean="0"/>
              <a:t> tendens om te verabsoluteren, maar d</a:t>
            </a:r>
            <a:r>
              <a:rPr lang="nl-NL" dirty="0" smtClean="0"/>
              <a:t>é </a:t>
            </a:r>
            <a:r>
              <a:rPr lang="nl-NL" dirty="0"/>
              <a:t>Albert Heijn medewerker bestaat net zomin als </a:t>
            </a:r>
            <a:r>
              <a:rPr lang="nl-NL" dirty="0" smtClean="0"/>
              <a:t>dé Nederlander</a:t>
            </a:r>
            <a:endParaRPr lang="nl-NL" dirty="0"/>
          </a:p>
          <a:p>
            <a:endParaRPr lang="en-US" dirty="0"/>
          </a:p>
        </p:txBody>
      </p:sp>
    </p:spTree>
    <p:extLst>
      <p:ext uri="{BB962C8B-B14F-4D97-AF65-F5344CB8AC3E}">
        <p14:creationId xmlns:p14="http://schemas.microsoft.com/office/powerpoint/2010/main" val="3345294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n-US" dirty="0" err="1" smtClean="0"/>
              <a:t>Oefening</a:t>
            </a:r>
            <a:r>
              <a:rPr lang="en-US" dirty="0" smtClean="0"/>
              <a:t>: de </a:t>
            </a:r>
            <a:r>
              <a:rPr lang="en-US" dirty="0" err="1" smtClean="0"/>
              <a:t>ijsberg</a:t>
            </a:r>
            <a:r>
              <a:rPr lang="en-US" dirty="0" smtClean="0"/>
              <a:t> van </a:t>
            </a:r>
            <a:r>
              <a:rPr lang="en-US" dirty="0" err="1" smtClean="0"/>
              <a:t>jouw</a:t>
            </a:r>
            <a:r>
              <a:rPr lang="en-US" dirty="0" smtClean="0"/>
              <a:t> </a:t>
            </a:r>
            <a:r>
              <a:rPr lang="en-US" dirty="0" err="1" smtClean="0"/>
              <a:t>bedrijf</a:t>
            </a:r>
            <a:r>
              <a:rPr lang="en-US" dirty="0" smtClean="0"/>
              <a:t/>
            </a:r>
            <a:br>
              <a:rPr lang="en-US" dirty="0" smtClean="0"/>
            </a:br>
            <a:r>
              <a:rPr lang="en-US" sz="2700" dirty="0" err="1" smtClean="0">
                <a:solidFill>
                  <a:srgbClr val="FF0000"/>
                </a:solidFill>
              </a:rPr>
              <a:t>opmerking</a:t>
            </a:r>
            <a:r>
              <a:rPr lang="en-US" sz="2700" dirty="0" smtClean="0">
                <a:solidFill>
                  <a:srgbClr val="FF0000"/>
                </a:solidFill>
              </a:rPr>
              <a:t> LT: </a:t>
            </a:r>
            <a:r>
              <a:rPr lang="en-US" sz="2700" dirty="0" err="1" smtClean="0">
                <a:solidFill>
                  <a:srgbClr val="FF0000"/>
                </a:solidFill>
              </a:rPr>
              <a:t>misschien</a:t>
            </a:r>
            <a:r>
              <a:rPr lang="en-US" sz="2700" dirty="0" smtClean="0">
                <a:solidFill>
                  <a:srgbClr val="FF0000"/>
                </a:solidFill>
              </a:rPr>
              <a:t> </a:t>
            </a:r>
            <a:r>
              <a:rPr lang="en-US" sz="2700" dirty="0" err="1" smtClean="0">
                <a:solidFill>
                  <a:srgbClr val="FF0000"/>
                </a:solidFill>
              </a:rPr>
              <a:t>kan</a:t>
            </a:r>
            <a:r>
              <a:rPr lang="en-US" sz="2700" dirty="0" smtClean="0">
                <a:solidFill>
                  <a:srgbClr val="FF0000"/>
                </a:solidFill>
              </a:rPr>
              <a:t> </a:t>
            </a:r>
            <a:r>
              <a:rPr lang="en-US" sz="2700" dirty="0" err="1" smtClean="0">
                <a:solidFill>
                  <a:srgbClr val="FF0000"/>
                </a:solidFill>
              </a:rPr>
              <a:t>deze</a:t>
            </a:r>
            <a:r>
              <a:rPr lang="en-US" sz="2700" dirty="0">
                <a:solidFill>
                  <a:srgbClr val="FF0000"/>
                </a:solidFill>
              </a:rPr>
              <a:t> </a:t>
            </a:r>
            <a:r>
              <a:rPr lang="en-US" sz="2700" dirty="0" err="1" smtClean="0">
                <a:solidFill>
                  <a:srgbClr val="FF0000"/>
                </a:solidFill>
              </a:rPr>
              <a:t>ook</a:t>
            </a:r>
            <a:r>
              <a:rPr lang="en-US" sz="2700" dirty="0" smtClean="0">
                <a:solidFill>
                  <a:srgbClr val="FF0000"/>
                </a:solidFill>
              </a:rPr>
              <a:t> </a:t>
            </a:r>
            <a:r>
              <a:rPr lang="en-US" sz="2700" dirty="0" err="1" smtClean="0">
                <a:solidFill>
                  <a:srgbClr val="FF0000"/>
                </a:solidFill>
              </a:rPr>
              <a:t>als</a:t>
            </a:r>
            <a:r>
              <a:rPr lang="en-US" sz="2700" dirty="0" smtClean="0">
                <a:solidFill>
                  <a:srgbClr val="FF0000"/>
                </a:solidFill>
              </a:rPr>
              <a:t> </a:t>
            </a:r>
            <a:r>
              <a:rPr lang="en-US" sz="2700" dirty="0" err="1" smtClean="0">
                <a:solidFill>
                  <a:srgbClr val="FF0000"/>
                </a:solidFill>
              </a:rPr>
              <a:t>onderdeel</a:t>
            </a:r>
            <a:r>
              <a:rPr lang="en-US" sz="2700" dirty="0" smtClean="0">
                <a:solidFill>
                  <a:srgbClr val="FF0000"/>
                </a:solidFill>
              </a:rPr>
              <a:t> van </a:t>
            </a:r>
            <a:r>
              <a:rPr lang="en-US" sz="2700" dirty="0" err="1" smtClean="0">
                <a:solidFill>
                  <a:srgbClr val="FF0000"/>
                </a:solidFill>
              </a:rPr>
              <a:t>huiswerkopdracht</a:t>
            </a:r>
            <a:r>
              <a:rPr lang="en-US" sz="2700" dirty="0" smtClean="0">
                <a:solidFill>
                  <a:srgbClr val="FF0000"/>
                </a:solidFill>
              </a:rPr>
              <a:t>?</a:t>
            </a:r>
            <a:endParaRPr lang="en-US" sz="2700" dirty="0"/>
          </a:p>
        </p:txBody>
      </p:sp>
      <p:sp>
        <p:nvSpPr>
          <p:cNvPr id="3" name="Content Placeholder 2"/>
          <p:cNvSpPr>
            <a:spLocks noGrp="1"/>
          </p:cNvSpPr>
          <p:nvPr>
            <p:ph sz="quarter" idx="10"/>
          </p:nvPr>
        </p:nvSpPr>
        <p:spPr/>
        <p:txBody>
          <a:bodyPr>
            <a:normAutofit lnSpcReduction="10000"/>
          </a:bodyPr>
          <a:lstStyle/>
          <a:p>
            <a:r>
              <a:rPr lang="nl-NL" dirty="0"/>
              <a:t>Teken een ijsberg </a:t>
            </a:r>
          </a:p>
          <a:p>
            <a:r>
              <a:rPr lang="nl-NL" dirty="0"/>
              <a:t>Trek een lijn die de watergrens voorstelt</a:t>
            </a:r>
          </a:p>
          <a:p>
            <a:r>
              <a:rPr lang="nl-NL" dirty="0"/>
              <a:t>Wat zijn zichtbare aspecten </a:t>
            </a:r>
            <a:r>
              <a:rPr lang="nl-NL" dirty="0" smtClean="0"/>
              <a:t>die </a:t>
            </a:r>
            <a:r>
              <a:rPr lang="nl-NL" dirty="0"/>
              <a:t>jij ervaart in jouw </a:t>
            </a:r>
            <a:r>
              <a:rPr lang="nl-NL" dirty="0" smtClean="0"/>
              <a:t>organisatie?</a:t>
            </a:r>
            <a:endParaRPr lang="nl-NL" dirty="0"/>
          </a:p>
          <a:p>
            <a:r>
              <a:rPr lang="nl-NL" dirty="0"/>
              <a:t>Wat zijn onzichtbare aspecten </a:t>
            </a:r>
            <a:r>
              <a:rPr lang="nl-NL" dirty="0" smtClean="0"/>
              <a:t>die </a:t>
            </a:r>
            <a:r>
              <a:rPr lang="nl-NL" dirty="0"/>
              <a:t>jij ervaart in jouw </a:t>
            </a:r>
            <a:r>
              <a:rPr lang="nl-NL" dirty="0" smtClean="0"/>
              <a:t>organisatie?</a:t>
            </a:r>
            <a:endParaRPr lang="nl-NL" dirty="0"/>
          </a:p>
          <a:p>
            <a:r>
              <a:rPr lang="nl-NL" dirty="0"/>
              <a:t>Gelden deze aspecten ook voor collega’s van jouw afdeling? En voor collega’s van andere afdelingen? </a:t>
            </a:r>
          </a:p>
          <a:p>
            <a:r>
              <a:rPr lang="nl-NL" dirty="0"/>
              <a:t>Zijn er verschillende ‘culturele’ </a:t>
            </a:r>
            <a:r>
              <a:rPr lang="nl-NL" dirty="0" smtClean="0"/>
              <a:t>praktijken </a:t>
            </a:r>
            <a:r>
              <a:rPr lang="nl-NL" dirty="0"/>
              <a:t>in jouw </a:t>
            </a:r>
            <a:r>
              <a:rPr lang="nl-NL" dirty="0" smtClean="0"/>
              <a:t>organisatie? </a:t>
            </a:r>
            <a:r>
              <a:rPr lang="nl-NL" dirty="0"/>
              <a:t>Hoe heb je geleerd om je daarop aan te passen? </a:t>
            </a:r>
          </a:p>
          <a:p>
            <a:endParaRPr lang="nl-NL" dirty="0"/>
          </a:p>
          <a:p>
            <a:endParaRPr lang="en-US" dirty="0"/>
          </a:p>
        </p:txBody>
      </p:sp>
    </p:spTree>
    <p:extLst>
      <p:ext uri="{BB962C8B-B14F-4D97-AF65-F5344CB8AC3E}">
        <p14:creationId xmlns:p14="http://schemas.microsoft.com/office/powerpoint/2010/main" val="16332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812" y="216461"/>
            <a:ext cx="8671952" cy="1068257"/>
          </a:xfrm>
        </p:spPr>
        <p:txBody>
          <a:bodyPr>
            <a:normAutofit/>
          </a:bodyPr>
          <a:lstStyle/>
          <a:p>
            <a:pPr>
              <a:lnSpc>
                <a:spcPct val="100000"/>
              </a:lnSpc>
            </a:pPr>
            <a:r>
              <a:rPr lang="en-US" dirty="0" err="1" smtClean="0"/>
              <a:t>Organisaties</a:t>
            </a:r>
            <a:r>
              <a:rPr lang="en-US" dirty="0" smtClean="0"/>
              <a:t> </a:t>
            </a:r>
            <a:r>
              <a:rPr lang="en-US" dirty="0" err="1" smtClean="0"/>
              <a:t>zijn</a:t>
            </a:r>
            <a:r>
              <a:rPr lang="en-US" dirty="0" smtClean="0"/>
              <a:t> </a:t>
            </a:r>
            <a:r>
              <a:rPr lang="en-US" dirty="0" err="1" smtClean="0"/>
              <a:t>méér</a:t>
            </a:r>
            <a:r>
              <a:rPr lang="en-US" dirty="0" smtClean="0"/>
              <a:t> </a:t>
            </a:r>
            <a:r>
              <a:rPr lang="en-US" dirty="0" err="1" smtClean="0"/>
              <a:t>dan</a:t>
            </a:r>
            <a:r>
              <a:rPr lang="en-US" dirty="0" smtClean="0"/>
              <a:t> </a:t>
            </a:r>
            <a:r>
              <a:rPr lang="en-US" dirty="0" err="1" smtClean="0"/>
              <a:t>een</a:t>
            </a:r>
            <a:r>
              <a:rPr lang="en-US" dirty="0" smtClean="0"/>
              <a:t> organogram</a:t>
            </a:r>
            <a:endParaRPr lang="en-US" dirty="0"/>
          </a:p>
        </p:txBody>
      </p:sp>
      <p:sp>
        <p:nvSpPr>
          <p:cNvPr id="3" name="Content Placeholder 2"/>
          <p:cNvSpPr>
            <a:spLocks noGrp="1"/>
          </p:cNvSpPr>
          <p:nvPr>
            <p:ph sz="quarter" idx="10"/>
          </p:nvPr>
        </p:nvSpPr>
        <p:spPr/>
        <p:txBody>
          <a:bodyPr>
            <a:normAutofit/>
          </a:bodyPr>
          <a:lstStyle/>
          <a:p>
            <a:endParaRPr lang="en-US" dirty="0"/>
          </a:p>
        </p:txBody>
      </p:sp>
      <p:pic>
        <p:nvPicPr>
          <p:cNvPr id="5" name="Picture 4"/>
          <p:cNvPicPr>
            <a:picLocks noChangeAspect="1"/>
          </p:cNvPicPr>
          <p:nvPr/>
        </p:nvPicPr>
        <p:blipFill>
          <a:blip r:embed="rId3"/>
          <a:stretch>
            <a:fillRect/>
          </a:stretch>
        </p:blipFill>
        <p:spPr>
          <a:xfrm>
            <a:off x="970812" y="1284718"/>
            <a:ext cx="8049779" cy="4579699"/>
          </a:xfrm>
          <a:prstGeom prst="rect">
            <a:avLst/>
          </a:prstGeom>
        </p:spPr>
      </p:pic>
    </p:spTree>
    <p:extLst>
      <p:ext uri="{BB962C8B-B14F-4D97-AF65-F5344CB8AC3E}">
        <p14:creationId xmlns:p14="http://schemas.microsoft.com/office/powerpoint/2010/main" val="4129026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dirty="0" smtClean="0"/>
              <a:t>Etnografie op de </a:t>
            </a:r>
            <a:r>
              <a:rPr lang="en-US" dirty="0" err="1" smtClean="0"/>
              <a:t>werkvloer</a:t>
            </a:r>
            <a:r>
              <a:rPr lang="en-US" dirty="0"/>
              <a:t> </a:t>
            </a:r>
            <a:r>
              <a:rPr lang="en-US" dirty="0" err="1" smtClean="0"/>
              <a:t>starten</a:t>
            </a:r>
            <a:endParaRPr lang="en-US" dirty="0"/>
          </a:p>
        </p:txBody>
      </p:sp>
      <p:sp>
        <p:nvSpPr>
          <p:cNvPr id="3" name="Content Placeholder 2"/>
          <p:cNvSpPr>
            <a:spLocks noGrp="1"/>
          </p:cNvSpPr>
          <p:nvPr>
            <p:ph sz="quarter" idx="10"/>
          </p:nvPr>
        </p:nvSpPr>
        <p:spPr/>
        <p:txBody>
          <a:bodyPr>
            <a:normAutofit/>
          </a:bodyPr>
          <a:lstStyle/>
          <a:p>
            <a:r>
              <a:rPr lang="en-US" dirty="0" smtClean="0"/>
              <a:t>Wat </a:t>
            </a:r>
            <a:r>
              <a:rPr lang="en-US" dirty="0" err="1" smtClean="0"/>
              <a:t>wordt</a:t>
            </a:r>
            <a:r>
              <a:rPr lang="en-US" dirty="0" smtClean="0"/>
              <a:t> het </a:t>
            </a:r>
            <a:r>
              <a:rPr lang="en-US" dirty="0" err="1" smtClean="0"/>
              <a:t>doel</a:t>
            </a:r>
            <a:r>
              <a:rPr lang="en-US" dirty="0" smtClean="0"/>
              <a:t>? Wat </a:t>
            </a:r>
            <a:r>
              <a:rPr lang="en-US" dirty="0" err="1" smtClean="0"/>
              <a:t>wil</a:t>
            </a:r>
            <a:r>
              <a:rPr lang="en-US" dirty="0" smtClean="0"/>
              <a:t> je </a:t>
            </a:r>
            <a:r>
              <a:rPr lang="en-US" dirty="0" err="1" smtClean="0"/>
              <a:t>weten</a:t>
            </a:r>
            <a:r>
              <a:rPr lang="en-US" dirty="0" smtClean="0"/>
              <a:t>?</a:t>
            </a:r>
          </a:p>
          <a:p>
            <a:r>
              <a:rPr lang="en-US" dirty="0" smtClean="0"/>
              <a:t>Hoe </a:t>
            </a:r>
            <a:r>
              <a:rPr lang="en-US" dirty="0" err="1" smtClean="0"/>
              <a:t>introduceer</a:t>
            </a:r>
            <a:r>
              <a:rPr lang="en-US" dirty="0" smtClean="0"/>
              <a:t> je </a:t>
            </a:r>
            <a:r>
              <a:rPr lang="en-US" dirty="0" err="1" smtClean="0"/>
              <a:t>jezelf</a:t>
            </a:r>
            <a:r>
              <a:rPr lang="en-US" dirty="0" smtClean="0"/>
              <a:t>, het project en het </a:t>
            </a:r>
            <a:r>
              <a:rPr lang="en-US" dirty="0" err="1" smtClean="0"/>
              <a:t>doel</a:t>
            </a:r>
            <a:r>
              <a:rPr lang="en-US" dirty="0" smtClean="0"/>
              <a:t>? </a:t>
            </a:r>
          </a:p>
          <a:p>
            <a:pPr lvl="1"/>
            <a:r>
              <a:rPr lang="en-US" dirty="0" smtClean="0"/>
              <a:t>Win </a:t>
            </a:r>
            <a:r>
              <a:rPr lang="en-US" dirty="0" err="1" smtClean="0"/>
              <a:t>vertrouwen</a:t>
            </a:r>
            <a:r>
              <a:rPr lang="en-US" dirty="0" smtClean="0"/>
              <a:t>; toon </a:t>
            </a:r>
            <a:r>
              <a:rPr lang="en-US" dirty="0" err="1" smtClean="0"/>
              <a:t>medemenselijkheid</a:t>
            </a:r>
            <a:r>
              <a:rPr lang="en-US" dirty="0" smtClean="0"/>
              <a:t>; neem de </a:t>
            </a:r>
            <a:r>
              <a:rPr lang="en-US" dirty="0" err="1" smtClean="0"/>
              <a:t>tijd</a:t>
            </a:r>
            <a:endParaRPr lang="en-US" dirty="0" smtClean="0"/>
          </a:p>
          <a:p>
            <a:r>
              <a:rPr lang="nl-NL" dirty="0" smtClean="0"/>
              <a:t>Wie </a:t>
            </a:r>
            <a:r>
              <a:rPr lang="nl-NL" dirty="0"/>
              <a:t>gaat het </a:t>
            </a:r>
            <a:r>
              <a:rPr lang="nl-NL" dirty="0" smtClean="0"/>
              <a:t>doen? Let op persoonlijke competenties: </a:t>
            </a:r>
          </a:p>
          <a:p>
            <a:pPr lvl="1"/>
            <a:r>
              <a:rPr lang="en-US" dirty="0" err="1" smtClean="0"/>
              <a:t>Aandachtig</a:t>
            </a:r>
            <a:r>
              <a:rPr lang="en-US" dirty="0" smtClean="0"/>
              <a:t> </a:t>
            </a:r>
            <a:r>
              <a:rPr lang="en-US" dirty="0" err="1" smtClean="0"/>
              <a:t>luisteren</a:t>
            </a:r>
            <a:r>
              <a:rPr lang="en-US" dirty="0" smtClean="0"/>
              <a:t> en </a:t>
            </a:r>
            <a:r>
              <a:rPr lang="en-US" dirty="0" err="1" smtClean="0"/>
              <a:t>observeren</a:t>
            </a:r>
            <a:r>
              <a:rPr lang="en-US" dirty="0" smtClean="0"/>
              <a:t>; </a:t>
            </a:r>
            <a:r>
              <a:rPr lang="en-US" dirty="0" err="1" smtClean="0"/>
              <a:t>empathie</a:t>
            </a:r>
            <a:r>
              <a:rPr lang="en-US" dirty="0" smtClean="0"/>
              <a:t>; </a:t>
            </a:r>
            <a:r>
              <a:rPr lang="en-US" dirty="0" err="1" smtClean="0"/>
              <a:t>niet</a:t>
            </a:r>
            <a:r>
              <a:rPr lang="en-US" dirty="0" smtClean="0"/>
              <a:t> </a:t>
            </a:r>
            <a:r>
              <a:rPr lang="en-US" dirty="0" err="1" smtClean="0"/>
              <a:t>te</a:t>
            </a:r>
            <a:r>
              <a:rPr lang="en-US" dirty="0" smtClean="0"/>
              <a:t> </a:t>
            </a:r>
            <a:r>
              <a:rPr lang="en-US" dirty="0" err="1" smtClean="0"/>
              <a:t>snel</a:t>
            </a:r>
            <a:r>
              <a:rPr lang="en-US" dirty="0" smtClean="0"/>
              <a:t> </a:t>
            </a:r>
            <a:r>
              <a:rPr lang="en-US" dirty="0" err="1" smtClean="0"/>
              <a:t>oordelen</a:t>
            </a:r>
            <a:r>
              <a:rPr lang="en-US" dirty="0" smtClean="0"/>
              <a:t>; </a:t>
            </a:r>
            <a:r>
              <a:rPr lang="en-US" dirty="0" err="1" smtClean="0"/>
              <a:t>openheid</a:t>
            </a:r>
            <a:r>
              <a:rPr lang="en-US" dirty="0" smtClean="0"/>
              <a:t>; </a:t>
            </a:r>
            <a:r>
              <a:rPr lang="en-US" dirty="0" err="1" smtClean="0"/>
              <a:t>nieuwsgierigheid</a:t>
            </a:r>
            <a:endParaRPr lang="en-US" dirty="0" smtClean="0"/>
          </a:p>
          <a:p>
            <a:r>
              <a:rPr lang="nl-NL" dirty="0" smtClean="0"/>
              <a:t>Hoe intensief ga je meelopen/gesprekken voeren?</a:t>
            </a:r>
          </a:p>
          <a:p>
            <a:r>
              <a:rPr lang="nl-NL" dirty="0" smtClean="0"/>
              <a:t>Onderdeel van aparte functie of naast eigen werkzaamheden?</a:t>
            </a:r>
            <a:endParaRPr lang="nl-NL" dirty="0"/>
          </a:p>
          <a:p>
            <a:r>
              <a:rPr lang="nl-NL" dirty="0" smtClean="0"/>
              <a:t>Focus op alle afdelingen</a:t>
            </a:r>
            <a:r>
              <a:rPr lang="nl-NL" dirty="0"/>
              <a:t> </a:t>
            </a:r>
            <a:r>
              <a:rPr lang="nl-NL" dirty="0" smtClean="0"/>
              <a:t>of </a:t>
            </a:r>
            <a:r>
              <a:rPr lang="nl-NL" dirty="0" err="1" smtClean="0"/>
              <a:t>olievlek-werking</a:t>
            </a:r>
            <a:r>
              <a:rPr lang="nl-NL" dirty="0" smtClean="0"/>
              <a:t>? </a:t>
            </a:r>
            <a:endParaRPr lang="nl-NL" dirty="0"/>
          </a:p>
          <a:p>
            <a:endParaRPr lang="nl-NL" dirty="0"/>
          </a:p>
          <a:p>
            <a:endParaRPr lang="en-US" dirty="0"/>
          </a:p>
        </p:txBody>
      </p:sp>
    </p:spTree>
    <p:extLst>
      <p:ext uri="{BB962C8B-B14F-4D97-AF65-F5344CB8AC3E}">
        <p14:creationId xmlns:p14="http://schemas.microsoft.com/office/powerpoint/2010/main" val="2836763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nl-NL" dirty="0"/>
              <a:t>Gradaties van participerende </a:t>
            </a:r>
            <a:r>
              <a:rPr lang="nl-NL" dirty="0" smtClean="0"/>
              <a:t>observatie op de werkvloer</a:t>
            </a:r>
            <a:endParaRPr lang="nl-NL" dirty="0"/>
          </a:p>
        </p:txBody>
      </p:sp>
      <p:cxnSp>
        <p:nvCxnSpPr>
          <p:cNvPr id="4" name="Straight Connector 3"/>
          <p:cNvCxnSpPr/>
          <p:nvPr/>
        </p:nvCxnSpPr>
        <p:spPr>
          <a:xfrm>
            <a:off x="2462205" y="3512652"/>
            <a:ext cx="4081426" cy="13379"/>
          </a:xfrm>
          <a:prstGeom prst="line">
            <a:avLst/>
          </a:prstGeom>
          <a:ln w="57150"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5" name="Straight Arrow Connector 4"/>
          <p:cNvCxnSpPr/>
          <p:nvPr/>
        </p:nvCxnSpPr>
        <p:spPr>
          <a:xfrm>
            <a:off x="4637308" y="1888389"/>
            <a:ext cx="31674" cy="3251647"/>
          </a:xfrm>
          <a:prstGeom prst="straightConnector1">
            <a:avLst/>
          </a:prstGeom>
          <a:ln w="57150"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6" name="TextBox 5"/>
          <p:cNvSpPr txBox="1"/>
          <p:nvPr/>
        </p:nvSpPr>
        <p:spPr>
          <a:xfrm>
            <a:off x="970812" y="3161693"/>
            <a:ext cx="1153136" cy="369332"/>
          </a:xfrm>
          <a:prstGeom prst="rect">
            <a:avLst/>
          </a:prstGeom>
          <a:noFill/>
        </p:spPr>
        <p:txBody>
          <a:bodyPr wrap="none" rtlCol="0">
            <a:spAutoFit/>
          </a:bodyPr>
          <a:lstStyle/>
          <a:p>
            <a:r>
              <a:rPr lang="en-US" dirty="0" smtClean="0"/>
              <a:t>Observant</a:t>
            </a:r>
            <a:endParaRPr lang="nl-NL" dirty="0"/>
          </a:p>
        </p:txBody>
      </p:sp>
      <p:sp>
        <p:nvSpPr>
          <p:cNvPr id="7" name="TextBox 6"/>
          <p:cNvSpPr txBox="1"/>
          <p:nvPr/>
        </p:nvSpPr>
        <p:spPr>
          <a:xfrm>
            <a:off x="6881888" y="3161693"/>
            <a:ext cx="1198726" cy="369332"/>
          </a:xfrm>
          <a:prstGeom prst="rect">
            <a:avLst/>
          </a:prstGeom>
          <a:noFill/>
        </p:spPr>
        <p:txBody>
          <a:bodyPr wrap="none" rtlCol="0">
            <a:spAutoFit/>
          </a:bodyPr>
          <a:lstStyle/>
          <a:p>
            <a:r>
              <a:rPr lang="en-US" dirty="0" smtClean="0"/>
              <a:t>Participant</a:t>
            </a:r>
            <a:endParaRPr lang="nl-NL" dirty="0"/>
          </a:p>
        </p:txBody>
      </p:sp>
      <p:sp>
        <p:nvSpPr>
          <p:cNvPr id="8" name="TextBox 7"/>
          <p:cNvSpPr txBox="1"/>
          <p:nvPr/>
        </p:nvSpPr>
        <p:spPr>
          <a:xfrm>
            <a:off x="3869370" y="1417896"/>
            <a:ext cx="1729512" cy="369332"/>
          </a:xfrm>
          <a:prstGeom prst="rect">
            <a:avLst/>
          </a:prstGeom>
          <a:noFill/>
        </p:spPr>
        <p:txBody>
          <a:bodyPr wrap="none" rtlCol="0">
            <a:spAutoFit/>
          </a:bodyPr>
          <a:lstStyle/>
          <a:p>
            <a:r>
              <a:rPr lang="en-US" dirty="0" smtClean="0"/>
              <a:t>De </a:t>
            </a:r>
            <a:r>
              <a:rPr lang="en-US" dirty="0" err="1" smtClean="0"/>
              <a:t>werkvloer</a:t>
            </a:r>
            <a:r>
              <a:rPr lang="en-US" dirty="0" smtClean="0"/>
              <a:t> op</a:t>
            </a:r>
            <a:endParaRPr lang="nl-NL" dirty="0"/>
          </a:p>
        </p:txBody>
      </p:sp>
      <p:sp>
        <p:nvSpPr>
          <p:cNvPr id="9" name="TextBox 8"/>
          <p:cNvSpPr txBox="1"/>
          <p:nvPr/>
        </p:nvSpPr>
        <p:spPr>
          <a:xfrm>
            <a:off x="3293956" y="5274952"/>
            <a:ext cx="2880340" cy="646331"/>
          </a:xfrm>
          <a:prstGeom prst="rect">
            <a:avLst/>
          </a:prstGeom>
          <a:noFill/>
        </p:spPr>
        <p:txBody>
          <a:bodyPr wrap="none" rtlCol="0">
            <a:spAutoFit/>
          </a:bodyPr>
          <a:lstStyle/>
          <a:p>
            <a:r>
              <a:rPr lang="en-US" dirty="0" err="1" smtClean="0"/>
              <a:t>Organiseren</a:t>
            </a:r>
            <a:r>
              <a:rPr lang="en-US" dirty="0" smtClean="0"/>
              <a:t> van </a:t>
            </a:r>
            <a:r>
              <a:rPr lang="en-US" dirty="0" err="1" smtClean="0"/>
              <a:t>gesprekken</a:t>
            </a:r>
            <a:r>
              <a:rPr lang="en-US" dirty="0" smtClean="0"/>
              <a:t> </a:t>
            </a:r>
          </a:p>
          <a:p>
            <a:r>
              <a:rPr lang="en-US" dirty="0" smtClean="0"/>
              <a:t>door </a:t>
            </a:r>
            <a:r>
              <a:rPr lang="en-US" dirty="0" err="1" smtClean="0"/>
              <a:t>alle</a:t>
            </a:r>
            <a:r>
              <a:rPr lang="en-US" dirty="0" smtClean="0"/>
              <a:t> </a:t>
            </a:r>
            <a:r>
              <a:rPr lang="en-US" dirty="0" err="1" smtClean="0"/>
              <a:t>lagen</a:t>
            </a:r>
            <a:r>
              <a:rPr lang="en-US" dirty="0" smtClean="0"/>
              <a:t> </a:t>
            </a:r>
            <a:r>
              <a:rPr lang="en-US" dirty="0" err="1" smtClean="0"/>
              <a:t>heen</a:t>
            </a:r>
            <a:endParaRPr lang="nl-NL" dirty="0"/>
          </a:p>
        </p:txBody>
      </p:sp>
    </p:spTree>
    <p:extLst>
      <p:ext uri="{BB962C8B-B14F-4D97-AF65-F5344CB8AC3E}">
        <p14:creationId xmlns:p14="http://schemas.microsoft.com/office/powerpoint/2010/main" val="260626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812" y="216461"/>
            <a:ext cx="9198424" cy="1068257"/>
          </a:xfrm>
        </p:spPr>
        <p:txBody>
          <a:bodyPr>
            <a:normAutofit fontScale="90000"/>
          </a:bodyPr>
          <a:lstStyle/>
          <a:p>
            <a:r>
              <a:rPr lang="nl-NL" dirty="0"/>
              <a:t>Meewerken, meepraten, </a:t>
            </a:r>
            <a:r>
              <a:rPr lang="nl-NL" dirty="0" err="1"/>
              <a:t>meelunchen</a:t>
            </a:r>
            <a:r>
              <a:rPr lang="nl-NL" dirty="0"/>
              <a:t>, meeluisteren</a:t>
            </a:r>
          </a:p>
        </p:txBody>
      </p:sp>
      <p:pic>
        <p:nvPicPr>
          <p:cNvPr id="10" name="Picture 9"/>
          <p:cNvPicPr>
            <a:picLocks noChangeAspect="1"/>
          </p:cNvPicPr>
          <p:nvPr/>
        </p:nvPicPr>
        <p:blipFill>
          <a:blip r:embed="rId2"/>
          <a:stretch>
            <a:fillRect/>
          </a:stretch>
        </p:blipFill>
        <p:spPr>
          <a:xfrm>
            <a:off x="622069" y="974191"/>
            <a:ext cx="11315157" cy="5529551"/>
          </a:xfrm>
          <a:prstGeom prst="rect">
            <a:avLst/>
          </a:prstGeom>
        </p:spPr>
      </p:pic>
    </p:spTree>
    <p:extLst>
      <p:ext uri="{BB962C8B-B14F-4D97-AF65-F5344CB8AC3E}">
        <p14:creationId xmlns:p14="http://schemas.microsoft.com/office/powerpoint/2010/main" val="2982091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812" y="216461"/>
            <a:ext cx="9198424" cy="1068257"/>
          </a:xfrm>
        </p:spPr>
        <p:txBody>
          <a:bodyPr>
            <a:normAutofit/>
          </a:bodyPr>
          <a:lstStyle/>
          <a:p>
            <a:r>
              <a:rPr lang="nl-NL" dirty="0" smtClean="0"/>
              <a:t>Het gesprek aangaan </a:t>
            </a:r>
            <a:endParaRPr lang="nl-NL" dirty="0"/>
          </a:p>
        </p:txBody>
      </p:sp>
      <p:pic>
        <p:nvPicPr>
          <p:cNvPr id="4" name="Picture 3"/>
          <p:cNvPicPr>
            <a:picLocks noChangeAspect="1"/>
          </p:cNvPicPr>
          <p:nvPr/>
        </p:nvPicPr>
        <p:blipFill>
          <a:blip r:embed="rId2"/>
          <a:stretch>
            <a:fillRect/>
          </a:stretch>
        </p:blipFill>
        <p:spPr>
          <a:xfrm rot="21116657">
            <a:off x="3009703" y="784641"/>
            <a:ext cx="5120642" cy="5758378"/>
          </a:xfrm>
          <a:prstGeom prst="rect">
            <a:avLst/>
          </a:prstGeom>
        </p:spPr>
      </p:pic>
    </p:spTree>
    <p:extLst>
      <p:ext uri="{BB962C8B-B14F-4D97-AF65-F5344CB8AC3E}">
        <p14:creationId xmlns:p14="http://schemas.microsoft.com/office/powerpoint/2010/main" val="2684339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Inhoud</a:t>
            </a:r>
            <a:endParaRPr lang="en-US" dirty="0"/>
          </a:p>
        </p:txBody>
      </p:sp>
      <p:sp>
        <p:nvSpPr>
          <p:cNvPr id="3" name="Content Placeholder 2"/>
          <p:cNvSpPr>
            <a:spLocks noGrp="1"/>
          </p:cNvSpPr>
          <p:nvPr>
            <p:ph sz="quarter" idx="10"/>
          </p:nvPr>
        </p:nvSpPr>
        <p:spPr/>
        <p:txBody>
          <a:bodyPr/>
          <a:lstStyle/>
          <a:p>
            <a:pPr marL="571500" indent="-571500"/>
            <a:r>
              <a:rPr lang="en-US" dirty="0" smtClean="0">
                <a:ea typeface="Verdana" panose="020B0604030504040204" pitchFamily="34" charset="0"/>
              </a:rPr>
              <a:t>Wat is </a:t>
            </a:r>
            <a:r>
              <a:rPr lang="en-US" dirty="0" err="1" smtClean="0">
                <a:ea typeface="Verdana" panose="020B0604030504040204" pitchFamily="34" charset="0"/>
              </a:rPr>
              <a:t>etnografie</a:t>
            </a:r>
            <a:r>
              <a:rPr lang="en-US" dirty="0" smtClean="0">
                <a:ea typeface="Verdana" panose="020B0604030504040204" pitchFamily="34" charset="0"/>
              </a:rPr>
              <a:t>?</a:t>
            </a:r>
          </a:p>
          <a:p>
            <a:pPr marL="571500" indent="-571500"/>
            <a:endParaRPr lang="en-US" dirty="0">
              <a:ea typeface="Verdana" panose="020B0604030504040204" pitchFamily="34" charset="0"/>
            </a:endParaRPr>
          </a:p>
          <a:p>
            <a:pPr marL="571500" indent="-571500"/>
            <a:r>
              <a:rPr lang="en-US" dirty="0" err="1" smtClean="0">
                <a:ea typeface="Verdana" panose="020B0604030504040204" pitchFamily="34" charset="0"/>
              </a:rPr>
              <a:t>Waarom</a:t>
            </a:r>
            <a:r>
              <a:rPr lang="en-US" dirty="0" smtClean="0">
                <a:ea typeface="Verdana" panose="020B0604030504040204" pitchFamily="34" charset="0"/>
              </a:rPr>
              <a:t> </a:t>
            </a:r>
            <a:r>
              <a:rPr lang="en-US" dirty="0" err="1" smtClean="0">
                <a:ea typeface="Verdana" panose="020B0604030504040204" pitchFamily="34" charset="0"/>
              </a:rPr>
              <a:t>doen</a:t>
            </a:r>
            <a:r>
              <a:rPr lang="en-US" dirty="0" smtClean="0">
                <a:ea typeface="Verdana" panose="020B0604030504040204" pitchFamily="34" charset="0"/>
              </a:rPr>
              <a:t> we </a:t>
            </a:r>
            <a:r>
              <a:rPr lang="en-US" dirty="0" err="1" smtClean="0">
                <a:ea typeface="Verdana" panose="020B0604030504040204" pitchFamily="34" charset="0"/>
              </a:rPr>
              <a:t>etnografie</a:t>
            </a:r>
            <a:r>
              <a:rPr lang="en-US" dirty="0" smtClean="0">
                <a:ea typeface="Verdana" panose="020B0604030504040204" pitchFamily="34" charset="0"/>
              </a:rPr>
              <a:t>?</a:t>
            </a:r>
            <a:endParaRPr lang="en-US" dirty="0">
              <a:ea typeface="Verdana" panose="020B0604030504040204" pitchFamily="34" charset="0"/>
            </a:endParaRPr>
          </a:p>
          <a:p>
            <a:pPr marL="571500" indent="-571500"/>
            <a:endParaRPr lang="en-US" dirty="0" smtClean="0">
              <a:ea typeface="Verdana" panose="020B0604030504040204" pitchFamily="34" charset="0"/>
            </a:endParaRPr>
          </a:p>
          <a:p>
            <a:pPr marL="571500" indent="-571500"/>
            <a:r>
              <a:rPr lang="en-US" dirty="0" smtClean="0">
                <a:ea typeface="Verdana" panose="020B0604030504040204" pitchFamily="34" charset="0"/>
              </a:rPr>
              <a:t>Hoe doe je </a:t>
            </a:r>
            <a:r>
              <a:rPr lang="en-US" dirty="0" err="1" smtClean="0">
                <a:ea typeface="Verdana" panose="020B0604030504040204" pitchFamily="34" charset="0"/>
              </a:rPr>
              <a:t>etnografie</a:t>
            </a:r>
            <a:r>
              <a:rPr lang="en-US" dirty="0" smtClean="0">
                <a:ea typeface="Verdana" panose="020B0604030504040204" pitchFamily="34" charset="0"/>
              </a:rPr>
              <a:t> in </a:t>
            </a:r>
            <a:r>
              <a:rPr lang="en-US" dirty="0" err="1" smtClean="0">
                <a:ea typeface="Verdana" panose="020B0604030504040204" pitchFamily="34" charset="0"/>
              </a:rPr>
              <a:t>organisaties</a:t>
            </a:r>
            <a:r>
              <a:rPr lang="en-US" dirty="0" smtClean="0">
                <a:ea typeface="Verdana" panose="020B0604030504040204" pitchFamily="34" charset="0"/>
              </a:rPr>
              <a:t>? </a:t>
            </a:r>
          </a:p>
          <a:p>
            <a:pPr marL="571500" indent="-571500"/>
            <a:endParaRPr lang="en-US" dirty="0">
              <a:ea typeface="Verdana" panose="020B0604030504040204" pitchFamily="34" charset="0"/>
            </a:endParaRPr>
          </a:p>
          <a:p>
            <a:endParaRPr lang="en-US" dirty="0"/>
          </a:p>
        </p:txBody>
      </p:sp>
    </p:spTree>
    <p:extLst>
      <p:ext uri="{BB962C8B-B14F-4D97-AF65-F5344CB8AC3E}">
        <p14:creationId xmlns:p14="http://schemas.microsoft.com/office/powerpoint/2010/main" val="1496324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812" y="216461"/>
            <a:ext cx="8671952" cy="1068257"/>
          </a:xfrm>
        </p:spPr>
        <p:txBody>
          <a:bodyPr>
            <a:normAutofit/>
          </a:bodyPr>
          <a:lstStyle/>
          <a:p>
            <a:pPr>
              <a:lnSpc>
                <a:spcPct val="100000"/>
              </a:lnSpc>
            </a:pPr>
            <a:r>
              <a:rPr lang="en-US" dirty="0" smtClean="0"/>
              <a:t>Etnografie op de </a:t>
            </a:r>
            <a:r>
              <a:rPr lang="en-US" dirty="0" err="1" smtClean="0"/>
              <a:t>werkvloer</a:t>
            </a:r>
            <a:endParaRPr lang="en-US" dirty="0"/>
          </a:p>
        </p:txBody>
      </p:sp>
      <p:sp>
        <p:nvSpPr>
          <p:cNvPr id="3" name="Content Placeholder 2"/>
          <p:cNvSpPr>
            <a:spLocks noGrp="1"/>
          </p:cNvSpPr>
          <p:nvPr>
            <p:ph sz="quarter" idx="10"/>
          </p:nvPr>
        </p:nvSpPr>
        <p:spPr/>
        <p:txBody>
          <a:bodyPr>
            <a:normAutofit fontScale="92500" lnSpcReduction="10000"/>
          </a:bodyPr>
          <a:lstStyle/>
          <a:p>
            <a:r>
              <a:rPr lang="en-US" dirty="0" err="1" smtClean="0"/>
              <a:t>Verdiep</a:t>
            </a:r>
            <a:r>
              <a:rPr lang="en-US" dirty="0" smtClean="0"/>
              <a:t> je in wat </a:t>
            </a:r>
            <a:r>
              <a:rPr lang="en-US" dirty="0" err="1" smtClean="0"/>
              <a:t>er</a:t>
            </a:r>
            <a:r>
              <a:rPr lang="en-US" dirty="0" smtClean="0"/>
              <a:t> </a:t>
            </a:r>
            <a:r>
              <a:rPr lang="en-US" dirty="0" err="1" smtClean="0"/>
              <a:t>leeft</a:t>
            </a:r>
            <a:r>
              <a:rPr lang="en-US" dirty="0" smtClean="0"/>
              <a:t> op de </a:t>
            </a:r>
            <a:r>
              <a:rPr lang="en-US" dirty="0" err="1" smtClean="0"/>
              <a:t>werkvloer</a:t>
            </a:r>
            <a:r>
              <a:rPr lang="en-US" dirty="0" smtClean="0"/>
              <a:t> </a:t>
            </a:r>
          </a:p>
          <a:p>
            <a:pPr lvl="1"/>
            <a:r>
              <a:rPr lang="en-US" dirty="0" smtClean="0"/>
              <a:t>Door </a:t>
            </a:r>
            <a:r>
              <a:rPr lang="en-US" dirty="0" err="1" smtClean="0"/>
              <a:t>mee</a:t>
            </a:r>
            <a:r>
              <a:rPr lang="en-US" dirty="0" smtClean="0"/>
              <a:t> </a:t>
            </a:r>
            <a:r>
              <a:rPr lang="en-US" dirty="0" err="1" smtClean="0"/>
              <a:t>te</a:t>
            </a:r>
            <a:r>
              <a:rPr lang="en-US" dirty="0" smtClean="0"/>
              <a:t> </a:t>
            </a:r>
            <a:r>
              <a:rPr lang="en-US" dirty="0" err="1" smtClean="0"/>
              <a:t>lopen</a:t>
            </a:r>
            <a:r>
              <a:rPr lang="en-US" dirty="0" smtClean="0"/>
              <a:t> op de </a:t>
            </a:r>
            <a:r>
              <a:rPr lang="en-US" dirty="0" err="1" smtClean="0"/>
              <a:t>werkvloer</a:t>
            </a:r>
            <a:endParaRPr lang="en-US" dirty="0" smtClean="0"/>
          </a:p>
          <a:p>
            <a:pPr lvl="1"/>
            <a:r>
              <a:rPr lang="en-US" dirty="0" smtClean="0"/>
              <a:t>Door het </a:t>
            </a:r>
            <a:r>
              <a:rPr lang="en-US" dirty="0" err="1" smtClean="0"/>
              <a:t>gesprek</a:t>
            </a:r>
            <a:r>
              <a:rPr lang="en-US" dirty="0" smtClean="0"/>
              <a:t> </a:t>
            </a:r>
            <a:r>
              <a:rPr lang="en-US" dirty="0" err="1" smtClean="0"/>
              <a:t>te</a:t>
            </a:r>
            <a:r>
              <a:rPr lang="en-US" dirty="0" smtClean="0"/>
              <a:t> </a:t>
            </a:r>
            <a:r>
              <a:rPr lang="en-US" dirty="0" err="1" smtClean="0"/>
              <a:t>organiseren</a:t>
            </a:r>
            <a:r>
              <a:rPr lang="en-US" dirty="0" smtClean="0"/>
              <a:t> in </a:t>
            </a:r>
            <a:r>
              <a:rPr lang="en-US" dirty="0" err="1" smtClean="0"/>
              <a:t>verschillende</a:t>
            </a:r>
            <a:r>
              <a:rPr lang="en-US" dirty="0" smtClean="0"/>
              <a:t> </a:t>
            </a:r>
            <a:r>
              <a:rPr lang="en-US" dirty="0" err="1" smtClean="0"/>
              <a:t>vormen</a:t>
            </a:r>
            <a:endParaRPr lang="en-US" dirty="0" smtClean="0"/>
          </a:p>
          <a:p>
            <a:endParaRPr lang="en-US" dirty="0" smtClean="0"/>
          </a:p>
          <a:p>
            <a:r>
              <a:rPr lang="en-US" dirty="0" smtClean="0"/>
              <a:t>Wees </a:t>
            </a:r>
            <a:r>
              <a:rPr lang="en-US" dirty="0" err="1" smtClean="0"/>
              <a:t>geïnteresseerd</a:t>
            </a:r>
            <a:r>
              <a:rPr lang="en-US" dirty="0" smtClean="0"/>
              <a:t>, open; </a:t>
            </a:r>
            <a:r>
              <a:rPr lang="en-US" dirty="0" err="1" smtClean="0"/>
              <a:t>observeer</a:t>
            </a:r>
            <a:r>
              <a:rPr lang="en-US" dirty="0" smtClean="0"/>
              <a:t> en </a:t>
            </a:r>
            <a:r>
              <a:rPr lang="en-US" dirty="0" err="1" smtClean="0"/>
              <a:t>stel</a:t>
            </a:r>
            <a:r>
              <a:rPr lang="en-US" dirty="0" smtClean="0"/>
              <a:t> </a:t>
            </a:r>
            <a:r>
              <a:rPr lang="en-US" dirty="0" err="1" smtClean="0"/>
              <a:t>vragen</a:t>
            </a:r>
            <a:endParaRPr lang="en-US" dirty="0" smtClean="0"/>
          </a:p>
          <a:p>
            <a:endParaRPr lang="en-US" dirty="0" smtClean="0"/>
          </a:p>
          <a:p>
            <a:r>
              <a:rPr lang="en-US" dirty="0" smtClean="0"/>
              <a:t>Ga </a:t>
            </a:r>
            <a:r>
              <a:rPr lang="en-US" dirty="0" err="1" smtClean="0"/>
              <a:t>gaandeweg</a:t>
            </a:r>
            <a:r>
              <a:rPr lang="en-US" dirty="0" smtClean="0"/>
              <a:t> het </a:t>
            </a:r>
            <a:r>
              <a:rPr lang="en-US" dirty="0" err="1" smtClean="0"/>
              <a:t>gesprek</a:t>
            </a:r>
            <a:r>
              <a:rPr lang="en-US" dirty="0" smtClean="0"/>
              <a:t> </a:t>
            </a:r>
            <a:r>
              <a:rPr lang="en-US" dirty="0" err="1" smtClean="0"/>
              <a:t>aan</a:t>
            </a:r>
            <a:r>
              <a:rPr lang="en-US" dirty="0" smtClean="0"/>
              <a:t> over </a:t>
            </a:r>
            <a:r>
              <a:rPr lang="en-US" dirty="0" err="1"/>
              <a:t>werk</a:t>
            </a:r>
            <a:r>
              <a:rPr lang="en-US" dirty="0"/>
              <a:t> en </a:t>
            </a:r>
            <a:r>
              <a:rPr lang="en-US" dirty="0" err="1"/>
              <a:t>gezondheid</a:t>
            </a:r>
            <a:endParaRPr lang="en-US" dirty="0"/>
          </a:p>
          <a:p>
            <a:endParaRPr lang="en-US" dirty="0" smtClean="0"/>
          </a:p>
          <a:p>
            <a:r>
              <a:rPr lang="en-US" dirty="0" err="1" smtClean="0"/>
              <a:t>Maak</a:t>
            </a:r>
            <a:r>
              <a:rPr lang="en-US" dirty="0" smtClean="0"/>
              <a:t> </a:t>
            </a:r>
            <a:r>
              <a:rPr lang="en-US" dirty="0" err="1" smtClean="0"/>
              <a:t>aantekeningen</a:t>
            </a:r>
            <a:r>
              <a:rPr lang="en-US" dirty="0" smtClean="0"/>
              <a:t> van wat je </a:t>
            </a:r>
            <a:r>
              <a:rPr lang="en-US" dirty="0" err="1" smtClean="0"/>
              <a:t>ziet</a:t>
            </a:r>
            <a:r>
              <a:rPr lang="en-US" dirty="0" smtClean="0"/>
              <a:t>, </a:t>
            </a:r>
            <a:r>
              <a:rPr lang="en-US" dirty="0" err="1" smtClean="0"/>
              <a:t>hoort</a:t>
            </a:r>
            <a:r>
              <a:rPr lang="en-US" dirty="0"/>
              <a:t> </a:t>
            </a:r>
            <a:r>
              <a:rPr lang="en-US" dirty="0" smtClean="0"/>
              <a:t>en </a:t>
            </a:r>
            <a:r>
              <a:rPr lang="en-US" dirty="0" err="1" smtClean="0"/>
              <a:t>doet</a:t>
            </a:r>
            <a:endParaRPr lang="en-US" dirty="0"/>
          </a:p>
          <a:p>
            <a:endParaRPr lang="en-US" dirty="0" smtClean="0"/>
          </a:p>
          <a:p>
            <a:r>
              <a:rPr lang="en-US" dirty="0" err="1" smtClean="0"/>
              <a:t>Heb</a:t>
            </a:r>
            <a:r>
              <a:rPr lang="en-US" dirty="0" smtClean="0"/>
              <a:t> </a:t>
            </a:r>
            <a:r>
              <a:rPr lang="en-US" dirty="0" err="1" smtClean="0"/>
              <a:t>geduld</a:t>
            </a:r>
            <a:r>
              <a:rPr lang="en-US" dirty="0" smtClean="0"/>
              <a:t> en </a:t>
            </a:r>
            <a:r>
              <a:rPr lang="en-US" dirty="0" err="1" smtClean="0"/>
              <a:t>vertrouwen</a:t>
            </a:r>
            <a:r>
              <a:rPr lang="en-US" dirty="0" smtClean="0"/>
              <a:t>: </a:t>
            </a:r>
            <a:r>
              <a:rPr lang="en-US" dirty="0" err="1" smtClean="0"/>
              <a:t>lange</a:t>
            </a:r>
            <a:r>
              <a:rPr lang="en-US" dirty="0" smtClean="0"/>
              <a:t> </a:t>
            </a:r>
            <a:r>
              <a:rPr lang="en-US" dirty="0" err="1" smtClean="0"/>
              <a:t>adem</a:t>
            </a:r>
            <a:r>
              <a:rPr lang="en-US" dirty="0" smtClean="0"/>
              <a:t>!</a:t>
            </a:r>
            <a:endParaRPr lang="en-US" dirty="0"/>
          </a:p>
        </p:txBody>
      </p:sp>
      <p:pic>
        <p:nvPicPr>
          <p:cNvPr id="4" name="Picture 3"/>
          <p:cNvPicPr>
            <a:picLocks noChangeAspect="1"/>
          </p:cNvPicPr>
          <p:nvPr/>
        </p:nvPicPr>
        <p:blipFill>
          <a:blip r:embed="rId3"/>
          <a:stretch>
            <a:fillRect/>
          </a:stretch>
        </p:blipFill>
        <p:spPr>
          <a:xfrm>
            <a:off x="8727781" y="2543522"/>
            <a:ext cx="3479134" cy="2319423"/>
          </a:xfrm>
          <a:prstGeom prst="rect">
            <a:avLst/>
          </a:prstGeom>
        </p:spPr>
      </p:pic>
    </p:spTree>
    <p:extLst>
      <p:ext uri="{BB962C8B-B14F-4D97-AF65-F5344CB8AC3E}">
        <p14:creationId xmlns:p14="http://schemas.microsoft.com/office/powerpoint/2010/main" val="3486856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87257" y="1333978"/>
            <a:ext cx="3217485" cy="3989681"/>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41" y="1352755"/>
            <a:ext cx="4585493" cy="3952123"/>
          </a:xfrm>
          <a:prstGeom prst="rect">
            <a:avLst/>
          </a:prstGeom>
        </p:spPr>
      </p:pic>
      <p:pic>
        <p:nvPicPr>
          <p:cNvPr id="1026" name="Picture 2" descr="The other side | Vliegende Olifa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9152" y="1038890"/>
            <a:ext cx="3900032" cy="457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257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dirty="0" err="1" smtClean="0"/>
              <a:t>Oog</a:t>
            </a:r>
            <a:r>
              <a:rPr lang="en-US" dirty="0" smtClean="0"/>
              <a:t> </a:t>
            </a:r>
            <a:r>
              <a:rPr lang="en-US" dirty="0" err="1" smtClean="0"/>
              <a:t>hebben</a:t>
            </a:r>
            <a:r>
              <a:rPr lang="en-US" dirty="0" smtClean="0"/>
              <a:t> </a:t>
            </a:r>
            <a:r>
              <a:rPr lang="en-US" dirty="0" err="1" smtClean="0"/>
              <a:t>voor</a:t>
            </a:r>
            <a:r>
              <a:rPr lang="en-US" dirty="0" smtClean="0"/>
              <a:t> </a:t>
            </a:r>
            <a:r>
              <a:rPr lang="en-US" dirty="0" err="1" smtClean="0"/>
              <a:t>meerdere</a:t>
            </a:r>
            <a:r>
              <a:rPr lang="en-US" dirty="0" smtClean="0"/>
              <a:t> </a:t>
            </a:r>
            <a:r>
              <a:rPr lang="en-US" dirty="0" err="1" smtClean="0"/>
              <a:t>realiteiten</a:t>
            </a:r>
            <a:endParaRPr lang="en-US" dirty="0"/>
          </a:p>
        </p:txBody>
      </p:sp>
      <p:sp>
        <p:nvSpPr>
          <p:cNvPr id="3" name="Content Placeholder 2"/>
          <p:cNvSpPr>
            <a:spLocks noGrp="1"/>
          </p:cNvSpPr>
          <p:nvPr>
            <p:ph sz="quarter" idx="10"/>
          </p:nvPr>
        </p:nvSpPr>
        <p:spPr/>
        <p:txBody>
          <a:bodyPr>
            <a:normAutofit fontScale="92500" lnSpcReduction="20000"/>
          </a:bodyPr>
          <a:lstStyle/>
          <a:p>
            <a:r>
              <a:rPr lang="nl-NL" dirty="0"/>
              <a:t>Niemand is objectief en er is </a:t>
            </a:r>
            <a:r>
              <a:rPr lang="nl-NL" dirty="0" smtClean="0"/>
              <a:t>geen </a:t>
            </a:r>
            <a:r>
              <a:rPr lang="nl-NL" dirty="0"/>
              <a:t>één realiteit of waarheid</a:t>
            </a:r>
          </a:p>
          <a:p>
            <a:r>
              <a:rPr lang="nl-NL" dirty="0"/>
              <a:t>Etnografie dwingt tot continue reflectie en empathisch vermogen</a:t>
            </a:r>
          </a:p>
          <a:p>
            <a:pPr lvl="1"/>
            <a:r>
              <a:rPr lang="nl-NL" dirty="0"/>
              <a:t>Hoe heb ik hier zelf over nagedacht tot nu toe?</a:t>
            </a:r>
          </a:p>
          <a:p>
            <a:pPr lvl="1"/>
            <a:r>
              <a:rPr lang="nl-NL" dirty="0"/>
              <a:t>Hoe denken anderen hierover? </a:t>
            </a:r>
          </a:p>
          <a:p>
            <a:pPr lvl="1"/>
            <a:r>
              <a:rPr lang="nl-NL" dirty="0"/>
              <a:t>Kan ik mijn oordeel loslaten?</a:t>
            </a:r>
          </a:p>
          <a:p>
            <a:pPr lvl="1"/>
            <a:r>
              <a:rPr lang="nl-NL" dirty="0"/>
              <a:t>Hoe kunnen verschillende perspectieven naast elkaar bestaan?</a:t>
            </a:r>
          </a:p>
          <a:p>
            <a:r>
              <a:rPr lang="nl-NL" dirty="0"/>
              <a:t>Kritisch zelfbewustzijn; rolbewustzijn; bewustzijn van privileges en machtsrelaties; bevragen van aannames en werkelijkheden binnen het bedrijf: </a:t>
            </a:r>
          </a:p>
          <a:p>
            <a:pPr lvl="1"/>
            <a:r>
              <a:rPr lang="nl-NL" dirty="0"/>
              <a:t>Verschillende vormen van kennis, waarheden, ervaringen</a:t>
            </a:r>
          </a:p>
          <a:p>
            <a:r>
              <a:rPr lang="nl-NL" dirty="0"/>
              <a:t>Combinaties van sociale posities binnen bedrijf en daarbuiten: de medewerker is méér dan alleen medewerker, ook ouder, mantelzorger, vriend, vriendin, etc. etc. </a:t>
            </a:r>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30037"/>
          <a:stretch/>
        </p:blipFill>
        <p:spPr>
          <a:xfrm>
            <a:off x="9041154" y="1672645"/>
            <a:ext cx="2941119" cy="2830082"/>
          </a:xfrm>
          <a:prstGeom prst="rect">
            <a:avLst/>
          </a:prstGeom>
        </p:spPr>
      </p:pic>
    </p:spTree>
    <p:extLst>
      <p:ext uri="{BB962C8B-B14F-4D97-AF65-F5344CB8AC3E}">
        <p14:creationId xmlns:p14="http://schemas.microsoft.com/office/powerpoint/2010/main" val="3726676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dirty="0" err="1" smtClean="0"/>
              <a:t>Oefening</a:t>
            </a:r>
            <a:r>
              <a:rPr lang="en-US" dirty="0" smtClean="0"/>
              <a:t>: </a:t>
            </a:r>
            <a:r>
              <a:rPr lang="en-US" dirty="0" err="1" smtClean="0"/>
              <a:t>observeren</a:t>
            </a:r>
            <a:endParaRPr lang="en-US" dirty="0"/>
          </a:p>
        </p:txBody>
      </p:sp>
      <p:sp>
        <p:nvSpPr>
          <p:cNvPr id="5" name="TextBox 4"/>
          <p:cNvSpPr txBox="1"/>
          <p:nvPr/>
        </p:nvSpPr>
        <p:spPr>
          <a:xfrm>
            <a:off x="9781308" y="216461"/>
            <a:ext cx="2147455" cy="590931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Hoe warm was het die dag?</a:t>
            </a:r>
          </a:p>
          <a:p>
            <a:pPr marL="285750" indent="-285750">
              <a:buFont typeface="Arial" panose="020B0604020202020204" pitchFamily="34" charset="0"/>
              <a:buChar char="•"/>
            </a:pPr>
            <a:r>
              <a:rPr lang="en-US" dirty="0" smtClean="0"/>
              <a:t>Was het </a:t>
            </a:r>
            <a:r>
              <a:rPr lang="en-US" dirty="0" err="1" smtClean="0"/>
              <a:t>een</a:t>
            </a:r>
            <a:r>
              <a:rPr lang="en-US" dirty="0" smtClean="0"/>
              <a:t> </a:t>
            </a:r>
            <a:r>
              <a:rPr lang="en-US" dirty="0" err="1" smtClean="0"/>
              <a:t>werkdag</a:t>
            </a:r>
            <a:r>
              <a:rPr lang="en-US" dirty="0" smtClean="0"/>
              <a:t> of </a:t>
            </a:r>
            <a:r>
              <a:rPr lang="en-US" dirty="0" err="1" smtClean="0"/>
              <a:t>vrije</a:t>
            </a:r>
            <a:r>
              <a:rPr lang="en-US" dirty="0" smtClean="0"/>
              <a:t> dag?</a:t>
            </a:r>
          </a:p>
          <a:p>
            <a:pPr marL="285750" indent="-285750">
              <a:buFont typeface="Arial" panose="020B0604020202020204" pitchFamily="34" charset="0"/>
              <a:buChar char="•"/>
            </a:pPr>
            <a:r>
              <a:rPr lang="en-US" dirty="0" err="1" smtClean="0"/>
              <a:t>Welke</a:t>
            </a:r>
            <a:r>
              <a:rPr lang="en-US" dirty="0" smtClean="0"/>
              <a:t> </a:t>
            </a:r>
            <a:r>
              <a:rPr lang="en-US" dirty="0" err="1" smtClean="0"/>
              <a:t>tijd</a:t>
            </a:r>
            <a:r>
              <a:rPr lang="en-US" dirty="0" smtClean="0"/>
              <a:t> van het </a:t>
            </a:r>
            <a:r>
              <a:rPr lang="en-US" dirty="0" err="1" smtClean="0"/>
              <a:t>jaar</a:t>
            </a:r>
            <a:r>
              <a:rPr lang="en-US" dirty="0" smtClean="0"/>
              <a:t>?</a:t>
            </a:r>
          </a:p>
          <a:p>
            <a:pPr marL="285750" indent="-285750">
              <a:buFont typeface="Arial" panose="020B0604020202020204" pitchFamily="34" charset="0"/>
              <a:buChar char="•"/>
            </a:pPr>
            <a:r>
              <a:rPr lang="en-US" dirty="0" err="1" smtClean="0"/>
              <a:t>Voor</a:t>
            </a:r>
            <a:r>
              <a:rPr lang="en-US" dirty="0" smtClean="0"/>
              <a:t> of </a:t>
            </a:r>
            <a:r>
              <a:rPr lang="en-US" dirty="0" err="1" smtClean="0"/>
              <a:t>na</a:t>
            </a:r>
            <a:r>
              <a:rPr lang="en-US" dirty="0" smtClean="0"/>
              <a:t> corona?</a:t>
            </a:r>
          </a:p>
          <a:p>
            <a:pPr marL="285750" indent="-285750">
              <a:buFont typeface="Arial" panose="020B0604020202020204" pitchFamily="34" charset="0"/>
              <a:buChar char="•"/>
            </a:pPr>
            <a:endParaRPr lang="en-US" dirty="0"/>
          </a:p>
          <a:p>
            <a:r>
              <a:rPr lang="en-US" b="1" dirty="0" smtClean="0">
                <a:solidFill>
                  <a:srgbClr val="FF0000"/>
                </a:solidFill>
              </a:rPr>
              <a:t>Of</a:t>
            </a:r>
          </a:p>
          <a:p>
            <a:endParaRPr lang="en-US" dirty="0"/>
          </a:p>
          <a:p>
            <a:pPr marL="457200" indent="-457200">
              <a:buFont typeface="Arial" panose="020B0604020202020204" pitchFamily="34" charset="0"/>
              <a:buChar char="•"/>
            </a:pPr>
            <a:r>
              <a:rPr lang="en-US" dirty="0"/>
              <a:t>Wat </a:t>
            </a:r>
            <a:r>
              <a:rPr lang="en-US" dirty="0" err="1"/>
              <a:t>zie</a:t>
            </a:r>
            <a:r>
              <a:rPr lang="en-US" dirty="0"/>
              <a:t> je? Wat </a:t>
            </a:r>
            <a:r>
              <a:rPr lang="en-US" dirty="0" err="1"/>
              <a:t>doen</a:t>
            </a:r>
            <a:r>
              <a:rPr lang="en-US" dirty="0"/>
              <a:t> </a:t>
            </a:r>
            <a:r>
              <a:rPr lang="en-US" dirty="0" err="1"/>
              <a:t>mensen</a:t>
            </a:r>
            <a:r>
              <a:rPr lang="en-US" dirty="0"/>
              <a:t>?</a:t>
            </a:r>
          </a:p>
          <a:p>
            <a:pPr marL="457200" indent="-457200">
              <a:buFont typeface="Arial" panose="020B0604020202020204" pitchFamily="34" charset="0"/>
              <a:buChar char="•"/>
            </a:pPr>
            <a:r>
              <a:rPr lang="en-US" dirty="0" err="1"/>
              <a:t>Waarom</a:t>
            </a:r>
            <a:r>
              <a:rPr lang="en-US" dirty="0"/>
              <a:t> </a:t>
            </a:r>
            <a:r>
              <a:rPr lang="en-US" dirty="0" err="1"/>
              <a:t>doen</a:t>
            </a:r>
            <a:r>
              <a:rPr lang="en-US" dirty="0"/>
              <a:t> </a:t>
            </a:r>
            <a:r>
              <a:rPr lang="en-US" dirty="0" err="1"/>
              <a:t>mensen</a:t>
            </a:r>
            <a:r>
              <a:rPr lang="en-US" dirty="0"/>
              <a:t> </a:t>
            </a:r>
            <a:r>
              <a:rPr lang="en-US" dirty="0" err="1"/>
              <a:t>dit</a:t>
            </a:r>
            <a:r>
              <a:rPr lang="en-US" dirty="0"/>
              <a:t>? </a:t>
            </a:r>
          </a:p>
          <a:p>
            <a:pPr marL="457200" indent="-457200">
              <a:buFont typeface="Arial" panose="020B0604020202020204" pitchFamily="34" charset="0"/>
              <a:buChar char="•"/>
            </a:pPr>
            <a:r>
              <a:rPr lang="en-US" dirty="0" err="1"/>
              <a:t>Zijn</a:t>
            </a:r>
            <a:r>
              <a:rPr lang="en-US" dirty="0"/>
              <a:t> </a:t>
            </a:r>
            <a:r>
              <a:rPr lang="en-US" dirty="0" err="1"/>
              <a:t>er</a:t>
            </a:r>
            <a:r>
              <a:rPr lang="en-US" dirty="0"/>
              <a:t> </a:t>
            </a:r>
            <a:r>
              <a:rPr lang="en-US" dirty="0" err="1"/>
              <a:t>ook</a:t>
            </a:r>
            <a:r>
              <a:rPr lang="en-US" dirty="0"/>
              <a:t> </a:t>
            </a:r>
            <a:r>
              <a:rPr lang="en-US" dirty="0" err="1"/>
              <a:t>andere</a:t>
            </a:r>
            <a:r>
              <a:rPr lang="en-US" dirty="0"/>
              <a:t> </a:t>
            </a:r>
            <a:r>
              <a:rPr lang="en-US" dirty="0" err="1"/>
              <a:t>interpretaties</a:t>
            </a:r>
            <a:r>
              <a:rPr lang="en-US" dirty="0"/>
              <a:t> </a:t>
            </a:r>
            <a:r>
              <a:rPr lang="en-US" dirty="0" err="1"/>
              <a:t>mogelijk</a:t>
            </a:r>
            <a:r>
              <a:rPr lang="en-US" dirty="0"/>
              <a:t>?</a:t>
            </a:r>
            <a:endParaRPr lang="nl-NL" dirty="0">
              <a:solidFill>
                <a:srgbClr val="FF0000"/>
              </a:solidFill>
            </a:endParaRPr>
          </a:p>
          <a:p>
            <a:endParaRPr lang="nl-NL" dirty="0"/>
          </a:p>
        </p:txBody>
      </p:sp>
      <p:sp>
        <p:nvSpPr>
          <p:cNvPr id="6" name="Content Placeholder 5"/>
          <p:cNvSpPr>
            <a:spLocks noGrp="1"/>
          </p:cNvSpPr>
          <p:nvPr>
            <p:ph sz="quarter" idx="10"/>
          </p:nvPr>
        </p:nvSpPr>
        <p:spPr/>
        <p:txBody>
          <a:bodyPr/>
          <a:lstStyle/>
          <a:p>
            <a:r>
              <a:rPr lang="en-US" dirty="0"/>
              <a:t>Maastricht: </a:t>
            </a:r>
            <a:r>
              <a:rPr lang="en-US" dirty="0">
                <a:hlinkClick r:id="rId3"/>
              </a:rPr>
              <a:t>https://</a:t>
            </a:r>
            <a:r>
              <a:rPr lang="en-US" dirty="0" smtClean="0">
                <a:hlinkClick r:id="rId3"/>
              </a:rPr>
              <a:t>www.youtube.com/watch?v=t9Ju0Gaczx4</a:t>
            </a:r>
            <a:r>
              <a:rPr lang="en-US" dirty="0" smtClean="0"/>
              <a:t> </a:t>
            </a:r>
          </a:p>
          <a:p>
            <a:endParaRPr lang="en-US" dirty="0"/>
          </a:p>
          <a:p>
            <a:endParaRPr lang="nl-NL" dirty="0"/>
          </a:p>
        </p:txBody>
      </p:sp>
    </p:spTree>
    <p:extLst>
      <p:ext uri="{BB962C8B-B14F-4D97-AF65-F5344CB8AC3E}">
        <p14:creationId xmlns:p14="http://schemas.microsoft.com/office/powerpoint/2010/main" val="310632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812" y="216461"/>
            <a:ext cx="8671952" cy="1068257"/>
          </a:xfrm>
        </p:spPr>
        <p:txBody>
          <a:bodyPr>
            <a:normAutofit fontScale="90000"/>
          </a:bodyPr>
          <a:lstStyle/>
          <a:p>
            <a:pPr>
              <a:lnSpc>
                <a:spcPct val="100000"/>
              </a:lnSpc>
            </a:pPr>
            <a:r>
              <a:rPr lang="en-US" dirty="0" smtClean="0"/>
              <a:t>Wat </a:t>
            </a:r>
            <a:r>
              <a:rPr lang="en-US" dirty="0" err="1" smtClean="0"/>
              <a:t>levert</a:t>
            </a:r>
            <a:r>
              <a:rPr lang="en-US" dirty="0" smtClean="0"/>
              <a:t> </a:t>
            </a:r>
            <a:r>
              <a:rPr lang="en-US" dirty="0" err="1" smtClean="0"/>
              <a:t>een</a:t>
            </a:r>
            <a:r>
              <a:rPr lang="en-US" dirty="0" smtClean="0"/>
              <a:t> </a:t>
            </a:r>
            <a:r>
              <a:rPr lang="en-US" dirty="0" err="1" smtClean="0"/>
              <a:t>etnografische</a:t>
            </a:r>
            <a:r>
              <a:rPr lang="en-US" dirty="0" smtClean="0"/>
              <a:t> </a:t>
            </a:r>
            <a:r>
              <a:rPr lang="en-US" dirty="0" err="1" smtClean="0"/>
              <a:t>verkenning</a:t>
            </a:r>
            <a:r>
              <a:rPr lang="en-US" dirty="0" smtClean="0"/>
              <a:t> op?</a:t>
            </a:r>
            <a:endParaRPr lang="en-US" dirty="0"/>
          </a:p>
        </p:txBody>
      </p:sp>
      <p:sp>
        <p:nvSpPr>
          <p:cNvPr id="3" name="Content Placeholder 2"/>
          <p:cNvSpPr>
            <a:spLocks noGrp="1"/>
          </p:cNvSpPr>
          <p:nvPr>
            <p:ph sz="quarter" idx="10"/>
          </p:nvPr>
        </p:nvSpPr>
        <p:spPr/>
        <p:txBody>
          <a:bodyPr>
            <a:normAutofit/>
          </a:bodyPr>
          <a:lstStyle/>
          <a:p>
            <a:r>
              <a:rPr lang="en-US" dirty="0" err="1" smtClean="0"/>
              <a:t>Begrip</a:t>
            </a:r>
            <a:r>
              <a:rPr lang="en-US" dirty="0" smtClean="0"/>
              <a:t> </a:t>
            </a:r>
            <a:r>
              <a:rPr lang="en-US" dirty="0" err="1" smtClean="0"/>
              <a:t>totstandkoming</a:t>
            </a:r>
            <a:r>
              <a:rPr lang="en-US" dirty="0" smtClean="0"/>
              <a:t> </a:t>
            </a:r>
            <a:r>
              <a:rPr lang="en-US" dirty="0" err="1" smtClean="0"/>
              <a:t>gebeurtenissen</a:t>
            </a:r>
            <a:r>
              <a:rPr lang="en-US" dirty="0" smtClean="0"/>
              <a:t>, </a:t>
            </a:r>
            <a:r>
              <a:rPr lang="en-US" dirty="0" err="1" smtClean="0"/>
              <a:t>relaties</a:t>
            </a:r>
            <a:r>
              <a:rPr lang="en-US" dirty="0" smtClean="0"/>
              <a:t>, </a:t>
            </a:r>
            <a:r>
              <a:rPr lang="en-US" dirty="0" err="1" smtClean="0"/>
              <a:t>conflicten</a:t>
            </a:r>
            <a:r>
              <a:rPr lang="en-US" dirty="0" smtClean="0"/>
              <a:t> </a:t>
            </a:r>
            <a:r>
              <a:rPr lang="en-US" dirty="0" err="1" smtClean="0"/>
              <a:t>binnen</a:t>
            </a:r>
            <a:r>
              <a:rPr lang="en-US" dirty="0" smtClean="0"/>
              <a:t> </a:t>
            </a:r>
            <a:r>
              <a:rPr lang="en-US" dirty="0" err="1" smtClean="0"/>
              <a:t>organisatie</a:t>
            </a:r>
            <a:endParaRPr lang="nl-NL" dirty="0"/>
          </a:p>
          <a:p>
            <a:r>
              <a:rPr lang="nl-NL" dirty="0" smtClean="0"/>
              <a:t>Inzicht in diversiteit en meerstemmigheid in </a:t>
            </a:r>
            <a:r>
              <a:rPr lang="nl-NL" dirty="0" smtClean="0"/>
              <a:t>ervaringen en praktijk van verschillende medewerkers:</a:t>
            </a:r>
            <a:endParaRPr lang="nl-NL" dirty="0"/>
          </a:p>
          <a:p>
            <a:pPr lvl="1"/>
            <a:r>
              <a:rPr lang="nl-NL" dirty="0" smtClean="0"/>
              <a:t>Hoe is </a:t>
            </a:r>
            <a:r>
              <a:rPr lang="nl-NL" dirty="0"/>
              <a:t>het </a:t>
            </a:r>
            <a:r>
              <a:rPr lang="nl-NL" dirty="0" smtClean="0"/>
              <a:t>om </a:t>
            </a:r>
            <a:r>
              <a:rPr lang="nl-NL" dirty="0"/>
              <a:t>als secretaresse, productiemedewerker, manager, logistiek planner, te werken bij een </a:t>
            </a:r>
            <a:r>
              <a:rPr lang="nl-NL" dirty="0" smtClean="0"/>
              <a:t>organisatie? </a:t>
            </a:r>
            <a:endParaRPr lang="nl-NL" dirty="0"/>
          </a:p>
          <a:p>
            <a:r>
              <a:rPr lang="nl-NL" dirty="0" smtClean="0"/>
              <a:t>Inzicht in betekenissen die mensen aan bepaalde onderwerpen geven, zoals werk en gezondheid</a:t>
            </a:r>
          </a:p>
          <a:p>
            <a:r>
              <a:rPr lang="nl-NL" dirty="0" smtClean="0"/>
              <a:t>Inzicht </a:t>
            </a:r>
            <a:r>
              <a:rPr lang="nl-NL" dirty="0"/>
              <a:t>in wat werknemers nodig hebben om zich ‘gezond’ te voelen</a:t>
            </a:r>
          </a:p>
          <a:p>
            <a:endParaRPr lang="en-US" dirty="0"/>
          </a:p>
        </p:txBody>
      </p:sp>
    </p:spTree>
    <p:extLst>
      <p:ext uri="{BB962C8B-B14F-4D97-AF65-F5344CB8AC3E}">
        <p14:creationId xmlns:p14="http://schemas.microsoft.com/office/powerpoint/2010/main" val="3556355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812" y="216461"/>
            <a:ext cx="8671952" cy="1068257"/>
          </a:xfrm>
        </p:spPr>
        <p:txBody>
          <a:bodyPr>
            <a:normAutofit/>
          </a:bodyPr>
          <a:lstStyle/>
          <a:p>
            <a:pPr>
              <a:lnSpc>
                <a:spcPct val="100000"/>
              </a:lnSpc>
            </a:pPr>
            <a:r>
              <a:rPr lang="en-US" dirty="0" smtClean="0"/>
              <a:t>Wat doe je met </a:t>
            </a:r>
            <a:r>
              <a:rPr lang="en-US" dirty="0" err="1" smtClean="0"/>
              <a:t>etnografische</a:t>
            </a:r>
            <a:r>
              <a:rPr lang="en-US" dirty="0" smtClean="0"/>
              <a:t> </a:t>
            </a:r>
            <a:r>
              <a:rPr lang="en-US" dirty="0" err="1" smtClean="0"/>
              <a:t>inzichten</a:t>
            </a:r>
            <a:r>
              <a:rPr lang="en-US" dirty="0" smtClean="0"/>
              <a:t>?</a:t>
            </a:r>
            <a:endParaRPr lang="en-US" dirty="0"/>
          </a:p>
        </p:txBody>
      </p:sp>
      <p:pic>
        <p:nvPicPr>
          <p:cNvPr id="1026" name="Picture 2" descr="Are You Ignoring Unstructured Organizational Data? - HCM Technology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84" y="2183070"/>
            <a:ext cx="5207571" cy="29292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uzzle piece isolated icon ⬇ Vector Image by © yupiramos | Vector Stock  134631140"/>
          <p:cNvPicPr>
            <a:picLocks noChangeAspect="1" noChangeArrowheads="1"/>
          </p:cNvPicPr>
          <p:nvPr/>
        </p:nvPicPr>
        <p:blipFill rotWithShape="1">
          <a:blip r:embed="rId4">
            <a:extLst>
              <a:ext uri="{28A0092B-C50C-407E-A947-70E740481C1C}">
                <a14:useLocalDpi xmlns:a14="http://schemas.microsoft.com/office/drawing/2010/main" val="0"/>
              </a:ext>
            </a:extLst>
          </a:blip>
          <a:srcRect l="9664" t="6366" r="8854" b="8238"/>
          <a:stretch/>
        </p:blipFill>
        <p:spPr bwMode="auto">
          <a:xfrm>
            <a:off x="6393290" y="1870365"/>
            <a:ext cx="3415729" cy="3579802"/>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4862945" y="3089564"/>
            <a:ext cx="1530345" cy="872836"/>
          </a:xfrm>
          <a:prstGeom prst="rightArrow">
            <a:avLst/>
          </a:prstGeom>
          <a:solidFill>
            <a:srgbClr val="B4828A"/>
          </a:solidFill>
          <a:ln>
            <a:solidFill>
              <a:srgbClr val="B4828A"/>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nl-NL">
              <a:solidFill>
                <a:srgbClr val="B4828A"/>
              </a:solidFill>
            </a:endParaRPr>
          </a:p>
        </p:txBody>
      </p:sp>
    </p:spTree>
    <p:extLst>
      <p:ext uri="{BB962C8B-B14F-4D97-AF65-F5344CB8AC3E}">
        <p14:creationId xmlns:p14="http://schemas.microsoft.com/office/powerpoint/2010/main" val="2197338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812" y="216461"/>
            <a:ext cx="8671952" cy="1068257"/>
          </a:xfrm>
        </p:spPr>
        <p:txBody>
          <a:bodyPr>
            <a:normAutofit fontScale="90000"/>
          </a:bodyPr>
          <a:lstStyle/>
          <a:p>
            <a:pPr>
              <a:lnSpc>
                <a:spcPct val="100000"/>
              </a:lnSpc>
            </a:pPr>
            <a:r>
              <a:rPr lang="nl-NL" dirty="0" smtClean="0"/>
              <a:t>Verantwoording voor etnografische verkenning</a:t>
            </a:r>
            <a:endParaRPr lang="en-US" dirty="0"/>
          </a:p>
        </p:txBody>
      </p:sp>
      <p:sp>
        <p:nvSpPr>
          <p:cNvPr id="3" name="Content Placeholder 2"/>
          <p:cNvSpPr>
            <a:spLocks noGrp="1"/>
          </p:cNvSpPr>
          <p:nvPr>
            <p:ph sz="quarter" idx="10"/>
          </p:nvPr>
        </p:nvSpPr>
        <p:spPr/>
        <p:txBody>
          <a:bodyPr>
            <a:normAutofit fontScale="92500" lnSpcReduction="10000"/>
          </a:bodyPr>
          <a:lstStyle/>
          <a:p>
            <a:r>
              <a:rPr lang="nl-NL" dirty="0" smtClean="0"/>
              <a:t>Focus van binnenuit op </a:t>
            </a:r>
            <a:r>
              <a:rPr lang="nl-NL" dirty="0" smtClean="0"/>
              <a:t>ervaringen, praktijken en betekenissen in </a:t>
            </a:r>
            <a:r>
              <a:rPr lang="nl-NL" dirty="0" smtClean="0"/>
              <a:t>de organisatie signaleert thema’s, aandachtspunten, zorgen rondom werk en gezondheid</a:t>
            </a:r>
            <a:endParaRPr lang="nl-NL" dirty="0"/>
          </a:p>
          <a:p>
            <a:endParaRPr lang="en-US" dirty="0" smtClean="0"/>
          </a:p>
          <a:p>
            <a:r>
              <a:rPr lang="en-US" dirty="0" smtClean="0"/>
              <a:t>Etnografie </a:t>
            </a:r>
            <a:r>
              <a:rPr lang="en-US" dirty="0" err="1" smtClean="0"/>
              <a:t>maakt</a:t>
            </a:r>
            <a:r>
              <a:rPr lang="en-US" dirty="0" smtClean="0"/>
              <a:t> </a:t>
            </a:r>
            <a:r>
              <a:rPr lang="en-US" dirty="0" err="1" smtClean="0"/>
              <a:t>aanwezig</a:t>
            </a:r>
            <a:r>
              <a:rPr lang="en-US" dirty="0" smtClean="0"/>
              <a:t> </a:t>
            </a:r>
            <a:r>
              <a:rPr lang="en-US" dirty="0" err="1" smtClean="0"/>
              <a:t>kennis</a:t>
            </a:r>
            <a:r>
              <a:rPr lang="en-US" dirty="0" smtClean="0"/>
              <a:t> en expertise </a:t>
            </a:r>
            <a:r>
              <a:rPr lang="en-US" dirty="0" err="1" smtClean="0"/>
              <a:t>inzichtelijk</a:t>
            </a:r>
            <a:r>
              <a:rPr lang="en-US" dirty="0" smtClean="0"/>
              <a:t> die </a:t>
            </a:r>
            <a:r>
              <a:rPr lang="en-US" dirty="0" err="1" smtClean="0"/>
              <a:t>meegenomen</a:t>
            </a:r>
            <a:r>
              <a:rPr lang="en-US" dirty="0" smtClean="0"/>
              <a:t> </a:t>
            </a:r>
            <a:r>
              <a:rPr lang="en-US" dirty="0" err="1" smtClean="0"/>
              <a:t>kan</a:t>
            </a:r>
            <a:r>
              <a:rPr lang="en-US" dirty="0" smtClean="0"/>
              <a:t> </a:t>
            </a:r>
            <a:r>
              <a:rPr lang="en-US" dirty="0" err="1" smtClean="0"/>
              <a:t>worden</a:t>
            </a:r>
            <a:r>
              <a:rPr lang="en-US" dirty="0" smtClean="0"/>
              <a:t> in </a:t>
            </a:r>
            <a:r>
              <a:rPr lang="en-US" dirty="0" err="1" smtClean="0"/>
              <a:t>ontwikkeling</a:t>
            </a:r>
            <a:r>
              <a:rPr lang="en-US" dirty="0" smtClean="0"/>
              <a:t> van </a:t>
            </a:r>
            <a:r>
              <a:rPr lang="en-US" dirty="0" err="1" smtClean="0"/>
              <a:t>gefundeerde</a:t>
            </a:r>
            <a:r>
              <a:rPr lang="en-US" dirty="0" smtClean="0"/>
              <a:t> </a:t>
            </a:r>
            <a:r>
              <a:rPr lang="en-US" dirty="0" err="1" smtClean="0"/>
              <a:t>gezondheidsactiviteiten</a:t>
            </a:r>
            <a:r>
              <a:rPr lang="en-US" dirty="0" smtClean="0"/>
              <a:t> en – </a:t>
            </a:r>
            <a:r>
              <a:rPr lang="en-US" dirty="0" err="1" smtClean="0"/>
              <a:t>programma’s</a:t>
            </a:r>
            <a:r>
              <a:rPr lang="en-US" dirty="0" smtClean="0"/>
              <a:t> </a:t>
            </a:r>
            <a:r>
              <a:rPr lang="en-US" dirty="0" err="1" smtClean="0"/>
              <a:t>i.p.v</a:t>
            </a:r>
            <a:r>
              <a:rPr lang="en-US" dirty="0" smtClean="0"/>
              <a:t>. </a:t>
            </a:r>
            <a:r>
              <a:rPr lang="en-US" i="1" dirty="0" smtClean="0"/>
              <a:t>quick fix </a:t>
            </a:r>
            <a:r>
              <a:rPr lang="en-US" dirty="0" smtClean="0"/>
              <a:t>of </a:t>
            </a:r>
            <a:r>
              <a:rPr lang="en-US" i="1" dirty="0" smtClean="0"/>
              <a:t>add</a:t>
            </a:r>
            <a:r>
              <a:rPr lang="en-US" dirty="0" smtClean="0"/>
              <a:t>-</a:t>
            </a:r>
            <a:r>
              <a:rPr lang="en-US" i="1" dirty="0" smtClean="0"/>
              <a:t>on</a:t>
            </a:r>
          </a:p>
          <a:p>
            <a:endParaRPr lang="en-US" dirty="0" smtClean="0"/>
          </a:p>
          <a:p>
            <a:r>
              <a:rPr lang="en-US" dirty="0" err="1" smtClean="0"/>
              <a:t>Etnografische</a:t>
            </a:r>
            <a:r>
              <a:rPr lang="en-US" dirty="0" smtClean="0"/>
              <a:t> </a:t>
            </a:r>
            <a:r>
              <a:rPr lang="en-US" dirty="0" err="1" smtClean="0"/>
              <a:t>verkenning</a:t>
            </a:r>
            <a:r>
              <a:rPr lang="en-US" dirty="0" smtClean="0"/>
              <a:t> </a:t>
            </a:r>
            <a:r>
              <a:rPr lang="en-US" dirty="0" err="1" smtClean="0"/>
              <a:t>legt</a:t>
            </a:r>
            <a:r>
              <a:rPr lang="en-US" dirty="0" smtClean="0"/>
              <a:t> basis </a:t>
            </a:r>
            <a:r>
              <a:rPr lang="en-US" dirty="0" err="1" smtClean="0"/>
              <a:t>voor</a:t>
            </a:r>
            <a:r>
              <a:rPr lang="en-US" dirty="0" smtClean="0"/>
              <a:t> </a:t>
            </a:r>
            <a:r>
              <a:rPr lang="en-US" dirty="0" err="1" smtClean="0"/>
              <a:t>pijlers</a:t>
            </a:r>
            <a:r>
              <a:rPr lang="en-US" dirty="0" smtClean="0"/>
              <a:t> </a:t>
            </a:r>
            <a:r>
              <a:rPr lang="en-US" dirty="0" err="1" smtClean="0"/>
              <a:t>Participatie</a:t>
            </a:r>
            <a:r>
              <a:rPr lang="en-US" dirty="0" smtClean="0"/>
              <a:t> en </a:t>
            </a:r>
            <a:r>
              <a:rPr lang="en-US" dirty="0" err="1" smtClean="0"/>
              <a:t>Borging</a:t>
            </a:r>
            <a:r>
              <a:rPr lang="en-US" dirty="0" smtClean="0"/>
              <a:t> en </a:t>
            </a:r>
            <a:r>
              <a:rPr lang="en-US" dirty="0" err="1" smtClean="0"/>
              <a:t>voor</a:t>
            </a:r>
            <a:r>
              <a:rPr lang="en-US" dirty="0" smtClean="0"/>
              <a:t> </a:t>
            </a:r>
            <a:r>
              <a:rPr lang="en-US" dirty="0" err="1" smtClean="0"/>
              <a:t>voortdurende</a:t>
            </a:r>
            <a:r>
              <a:rPr lang="en-US" dirty="0" smtClean="0"/>
              <a:t> </a:t>
            </a:r>
            <a:r>
              <a:rPr lang="en-US" dirty="0" err="1" smtClean="0"/>
              <a:t>ontwikkeling</a:t>
            </a:r>
            <a:r>
              <a:rPr lang="en-US" dirty="0" smtClean="0"/>
              <a:t>, </a:t>
            </a:r>
            <a:r>
              <a:rPr lang="en-US" dirty="0" err="1" smtClean="0"/>
              <a:t>uitvoering</a:t>
            </a:r>
            <a:r>
              <a:rPr lang="en-US" dirty="0"/>
              <a:t>, </a:t>
            </a:r>
            <a:r>
              <a:rPr lang="en-US" dirty="0" err="1"/>
              <a:t>evaluatie</a:t>
            </a:r>
            <a:r>
              <a:rPr lang="en-US" dirty="0"/>
              <a:t> en </a:t>
            </a:r>
            <a:r>
              <a:rPr lang="en-US" dirty="0" err="1" smtClean="0"/>
              <a:t>bijstelling</a:t>
            </a:r>
            <a:r>
              <a:rPr lang="en-US" dirty="0" smtClean="0"/>
              <a:t> van </a:t>
            </a:r>
            <a:r>
              <a:rPr lang="en-US" dirty="0" err="1" smtClean="0"/>
              <a:t>gezondheidsactiviteiten</a:t>
            </a:r>
            <a:r>
              <a:rPr lang="en-US" dirty="0" smtClean="0"/>
              <a:t> of –</a:t>
            </a:r>
            <a:r>
              <a:rPr lang="en-US" dirty="0" err="1" smtClean="0"/>
              <a:t>programma</a:t>
            </a:r>
            <a:endParaRPr lang="en-US"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7781" y="1648691"/>
            <a:ext cx="3847677" cy="307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7830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7018" y="2910427"/>
            <a:ext cx="1433036" cy="858010"/>
          </a:xfrm>
          <a:prstGeom prst="rect">
            <a:avLst/>
          </a:prstGeom>
        </p:spPr>
      </p:pic>
    </p:spTree>
    <p:extLst>
      <p:ext uri="{BB962C8B-B14F-4D97-AF65-F5344CB8AC3E}">
        <p14:creationId xmlns:p14="http://schemas.microsoft.com/office/powerpoint/2010/main" val="463391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marL="0" indent="0">
              <a:buNone/>
            </a:pPr>
            <a:endParaRPr lang="en-US" dirty="0" smtClean="0"/>
          </a:p>
          <a:p>
            <a:pPr marL="0" indent="0">
              <a:buNone/>
            </a:pPr>
            <a:endParaRPr lang="en-US" dirty="0"/>
          </a:p>
          <a:p>
            <a:pPr marL="0" indent="0">
              <a:buNone/>
            </a:pPr>
            <a:r>
              <a:rPr lang="nl-NL" sz="5400" b="1" dirty="0" smtClean="0">
                <a:solidFill>
                  <a:srgbClr val="B4828A"/>
                </a:solidFill>
                <a:latin typeface="Calibri" panose="020F0502020204030204"/>
                <a:ea typeface="+mj-ea"/>
                <a:cs typeface="+mj-cs"/>
              </a:rPr>
              <a:t>Wat is etnografie?</a:t>
            </a:r>
            <a:endParaRPr lang="nl-NL" sz="5400" dirty="0" smtClean="0">
              <a:solidFill>
                <a:srgbClr val="B4828A"/>
              </a:solidFill>
              <a:latin typeface="Calibri" panose="020F0502020204030204"/>
              <a:ea typeface="+mj-ea"/>
              <a:cs typeface="+mj-cs"/>
            </a:endParaRPr>
          </a:p>
          <a:p>
            <a:pPr marL="0" indent="0">
              <a:buNone/>
            </a:pPr>
            <a:endParaRPr lang="en-US" dirty="0"/>
          </a:p>
        </p:txBody>
      </p:sp>
    </p:spTree>
    <p:extLst>
      <p:ext uri="{BB962C8B-B14F-4D97-AF65-F5344CB8AC3E}">
        <p14:creationId xmlns:p14="http://schemas.microsoft.com/office/powerpoint/2010/main" val="1350001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Etnografie</a:t>
            </a:r>
            <a:endParaRPr lang="en-US" dirty="0"/>
          </a:p>
        </p:txBody>
      </p:sp>
      <p:sp>
        <p:nvSpPr>
          <p:cNvPr id="3" name="Content Placeholder 2"/>
          <p:cNvSpPr>
            <a:spLocks noGrp="1"/>
          </p:cNvSpPr>
          <p:nvPr>
            <p:ph sz="quarter" idx="10"/>
          </p:nvPr>
        </p:nvSpPr>
        <p:spPr/>
        <p:txBody>
          <a:bodyPr/>
          <a:lstStyle/>
          <a:p>
            <a:pPr marL="571500" indent="-571500"/>
            <a:r>
              <a:rPr lang="nl-NL" dirty="0">
                <a:ea typeface="Verdana" panose="020B0604030504040204" pitchFamily="34" charset="0"/>
              </a:rPr>
              <a:t>Methode oorspronkelijk uit de </a:t>
            </a:r>
            <a:r>
              <a:rPr lang="nl-NL" b="1" dirty="0">
                <a:ea typeface="Verdana" panose="020B0604030504040204" pitchFamily="34" charset="0"/>
              </a:rPr>
              <a:t>Culturele Antropologie</a:t>
            </a:r>
          </a:p>
          <a:p>
            <a:pPr marL="571500" indent="-571500"/>
            <a:endParaRPr lang="nl-NL" dirty="0">
              <a:ea typeface="Verdana" panose="020B0604030504040204" pitchFamily="34" charset="0"/>
            </a:endParaRPr>
          </a:p>
          <a:p>
            <a:pPr marL="571500" indent="-571500"/>
            <a:r>
              <a:rPr lang="nl-NL" b="1" dirty="0" smtClean="0">
                <a:ea typeface="Verdana" panose="020B0604030504040204" pitchFamily="34" charset="0"/>
              </a:rPr>
              <a:t>Van </a:t>
            </a:r>
            <a:r>
              <a:rPr lang="nl-NL" b="1" dirty="0">
                <a:ea typeface="Verdana" panose="020B0604030504040204" pitchFamily="34" charset="0"/>
              </a:rPr>
              <a:t>binnenuit</a:t>
            </a:r>
            <a:r>
              <a:rPr lang="nl-NL" dirty="0">
                <a:ea typeface="Verdana" panose="020B0604030504040204" pitchFamily="34" charset="0"/>
              </a:rPr>
              <a:t> </a:t>
            </a:r>
            <a:r>
              <a:rPr lang="nl-NL" dirty="0" smtClean="0">
                <a:ea typeface="Verdana" panose="020B0604030504040204" pitchFamily="34" charset="0"/>
              </a:rPr>
              <a:t>begrijpen </a:t>
            </a:r>
            <a:r>
              <a:rPr lang="nl-NL" dirty="0">
                <a:ea typeface="Verdana" panose="020B0604030504040204" pitchFamily="34" charset="0"/>
              </a:rPr>
              <a:t>wat er leeft </a:t>
            </a:r>
            <a:r>
              <a:rPr lang="nl-NL" dirty="0" smtClean="0">
                <a:ea typeface="Verdana" panose="020B0604030504040204" pitchFamily="34" charset="0"/>
              </a:rPr>
              <a:t>binnen </a:t>
            </a:r>
            <a:r>
              <a:rPr lang="nl-NL" dirty="0">
                <a:ea typeface="Verdana" panose="020B0604030504040204" pitchFamily="34" charset="0"/>
              </a:rPr>
              <a:t>een bepaalde gemeenschap of groep: “</a:t>
            </a:r>
            <a:r>
              <a:rPr lang="nl-NL" dirty="0" err="1">
                <a:ea typeface="Verdana" panose="020B0604030504040204" pitchFamily="34" charset="0"/>
              </a:rPr>
              <a:t>how</a:t>
            </a:r>
            <a:r>
              <a:rPr lang="nl-NL" dirty="0">
                <a:ea typeface="Verdana" panose="020B0604030504040204" pitchFamily="34" charset="0"/>
              </a:rPr>
              <a:t> we do </a:t>
            </a:r>
            <a:r>
              <a:rPr lang="nl-NL" dirty="0" err="1">
                <a:ea typeface="Verdana" panose="020B0604030504040204" pitchFamily="34" charset="0"/>
              </a:rPr>
              <a:t>things</a:t>
            </a:r>
            <a:r>
              <a:rPr lang="nl-NL" dirty="0">
                <a:ea typeface="Verdana" panose="020B0604030504040204" pitchFamily="34" charset="0"/>
              </a:rPr>
              <a:t> </a:t>
            </a:r>
            <a:r>
              <a:rPr lang="nl-NL" dirty="0" err="1">
                <a:ea typeface="Verdana" panose="020B0604030504040204" pitchFamily="34" charset="0"/>
              </a:rPr>
              <a:t>around</a:t>
            </a:r>
            <a:r>
              <a:rPr lang="nl-NL" dirty="0">
                <a:ea typeface="Verdana" panose="020B0604030504040204" pitchFamily="34" charset="0"/>
              </a:rPr>
              <a:t> here”</a:t>
            </a:r>
          </a:p>
          <a:p>
            <a:pPr marL="571500" indent="-571500"/>
            <a:endParaRPr lang="nl-NL" dirty="0">
              <a:ea typeface="Verdana" panose="020B0604030504040204" pitchFamily="34" charset="0"/>
            </a:endParaRPr>
          </a:p>
          <a:p>
            <a:pPr marL="571500" indent="-571500"/>
            <a:r>
              <a:rPr lang="nl-NL" dirty="0" smtClean="0">
                <a:ea typeface="Verdana" panose="020B0604030504040204" pitchFamily="34" charset="0"/>
              </a:rPr>
              <a:t>Inzicht in </a:t>
            </a:r>
            <a:r>
              <a:rPr lang="nl-NL" b="1" dirty="0" smtClean="0">
                <a:ea typeface="Verdana" panose="020B0604030504040204" pitchFamily="34" charset="0"/>
              </a:rPr>
              <a:t>betekenissen van sociaal gedeelde (culturele) praktijken</a:t>
            </a:r>
          </a:p>
          <a:p>
            <a:pPr marL="571500" indent="-571500"/>
            <a:endParaRPr lang="en-US" b="1" dirty="0">
              <a:ea typeface="Verdana" panose="020B0604030504040204" pitchFamily="34" charset="0"/>
            </a:endParaRPr>
          </a:p>
          <a:p>
            <a:pPr marL="0" indent="0">
              <a:buNone/>
            </a:pPr>
            <a:endParaRPr lang="nl-NL" dirty="0">
              <a:ea typeface="Verdana" panose="020B0604030504040204" pitchFamily="34" charset="0"/>
            </a:endParaRPr>
          </a:p>
          <a:p>
            <a:pPr marL="571500" indent="-571500"/>
            <a:endParaRPr lang="en-US" dirty="0">
              <a:ea typeface="Verdana" panose="020B0604030504040204" pitchFamily="34" charset="0"/>
            </a:endParaRPr>
          </a:p>
          <a:p>
            <a:endParaRPr lang="en-US" dirty="0"/>
          </a:p>
        </p:txBody>
      </p:sp>
    </p:spTree>
    <p:extLst>
      <p:ext uri="{BB962C8B-B14F-4D97-AF65-F5344CB8AC3E}">
        <p14:creationId xmlns:p14="http://schemas.microsoft.com/office/powerpoint/2010/main" val="2864982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Cultuur</a:t>
            </a:r>
            <a:r>
              <a:rPr lang="en-US" dirty="0" smtClean="0"/>
              <a:t> of </a:t>
            </a:r>
            <a:r>
              <a:rPr lang="en-US" dirty="0" err="1" smtClean="0"/>
              <a:t>praktijken</a:t>
            </a:r>
            <a:r>
              <a:rPr lang="en-US" dirty="0" smtClean="0"/>
              <a:t>?</a:t>
            </a:r>
            <a:endParaRPr lang="en-US" dirty="0"/>
          </a:p>
        </p:txBody>
      </p:sp>
      <p:sp>
        <p:nvSpPr>
          <p:cNvPr id="3" name="Content Placeholder 2"/>
          <p:cNvSpPr>
            <a:spLocks noGrp="1"/>
          </p:cNvSpPr>
          <p:nvPr>
            <p:ph sz="quarter" idx="10"/>
          </p:nvPr>
        </p:nvSpPr>
        <p:spPr/>
        <p:txBody>
          <a:bodyPr>
            <a:normAutofit/>
          </a:bodyPr>
          <a:lstStyle/>
          <a:p>
            <a:r>
              <a:rPr lang="nl-NL" dirty="0" smtClean="0"/>
              <a:t>Welk gebaren </a:t>
            </a:r>
            <a:r>
              <a:rPr lang="nl-NL" dirty="0"/>
              <a:t>zie je hier</a:t>
            </a:r>
            <a:r>
              <a:rPr lang="nl-NL" dirty="0" smtClean="0"/>
              <a:t>?</a:t>
            </a:r>
          </a:p>
          <a:p>
            <a:pPr marL="0" indent="0">
              <a:buNone/>
            </a:pPr>
            <a:endParaRPr lang="nl-NL" dirty="0"/>
          </a:p>
          <a:p>
            <a:r>
              <a:rPr lang="en-US" dirty="0" smtClean="0"/>
              <a:t>“</a:t>
            </a:r>
            <a:r>
              <a:rPr lang="en-US" dirty="0" err="1" smtClean="0"/>
              <a:t>Dat</a:t>
            </a:r>
            <a:r>
              <a:rPr lang="en-US" dirty="0" smtClean="0"/>
              <a:t> is </a:t>
            </a:r>
            <a:r>
              <a:rPr lang="en-US" dirty="0" err="1" smtClean="0"/>
              <a:t>nou</a:t>
            </a:r>
            <a:r>
              <a:rPr lang="en-US" dirty="0" smtClean="0"/>
              <a:t> </a:t>
            </a:r>
            <a:r>
              <a:rPr lang="en-US" dirty="0" err="1" smtClean="0"/>
              <a:t>eenmaal</a:t>
            </a:r>
            <a:r>
              <a:rPr lang="en-US" dirty="0" smtClean="0"/>
              <a:t> de </a:t>
            </a:r>
            <a:r>
              <a:rPr lang="en-US" dirty="0" err="1" smtClean="0"/>
              <a:t>cultuur</a:t>
            </a:r>
            <a:r>
              <a:rPr lang="en-US" dirty="0" smtClean="0"/>
              <a:t>”</a:t>
            </a:r>
          </a:p>
          <a:p>
            <a:endParaRPr lang="nl-NL" dirty="0" smtClean="0"/>
          </a:p>
          <a:p>
            <a:r>
              <a:rPr lang="nl-NL" dirty="0" smtClean="0"/>
              <a:t>Maar: c</a:t>
            </a:r>
            <a:r>
              <a:rPr lang="nl-NL" dirty="0" smtClean="0"/>
              <a:t>ultuur zit in praktijken </a:t>
            </a:r>
            <a:r>
              <a:rPr lang="nl-NL" b="1" dirty="0" smtClean="0"/>
              <a:t>tussen</a:t>
            </a:r>
            <a:r>
              <a:rPr lang="nl-NL" dirty="0" smtClean="0"/>
              <a:t> mensen en wordt voortdurend gemaakt en aangepast</a:t>
            </a:r>
          </a:p>
          <a:p>
            <a:endParaRPr lang="nl-NL" dirty="0" smtClean="0"/>
          </a:p>
          <a:p>
            <a:r>
              <a:rPr lang="en-US" dirty="0" err="1" smtClean="0"/>
              <a:t>Dus</a:t>
            </a:r>
            <a:r>
              <a:rPr lang="en-US" dirty="0" smtClean="0"/>
              <a:t> </a:t>
            </a:r>
            <a:r>
              <a:rPr lang="en-US" dirty="0" err="1" smtClean="0"/>
              <a:t>geen</a:t>
            </a:r>
            <a:r>
              <a:rPr lang="en-US" dirty="0" smtClean="0"/>
              <a:t> focus op ‘de </a:t>
            </a:r>
            <a:r>
              <a:rPr lang="en-US" dirty="0" err="1" smtClean="0"/>
              <a:t>organisatiecultuur</a:t>
            </a:r>
            <a:r>
              <a:rPr lang="en-US" dirty="0" smtClean="0"/>
              <a:t>’ maar op </a:t>
            </a:r>
            <a:r>
              <a:rPr lang="en-US" dirty="0" err="1" smtClean="0"/>
              <a:t>geheel</a:t>
            </a:r>
            <a:r>
              <a:rPr lang="en-US" dirty="0" smtClean="0"/>
              <a:t> </a:t>
            </a:r>
            <a:r>
              <a:rPr lang="en-US" dirty="0" err="1" smtClean="0"/>
              <a:t>aan</a:t>
            </a:r>
            <a:r>
              <a:rPr lang="en-US" dirty="0" smtClean="0"/>
              <a:t> </a:t>
            </a:r>
            <a:r>
              <a:rPr lang="en-US" dirty="0" err="1" smtClean="0"/>
              <a:t>praktijken</a:t>
            </a:r>
            <a:r>
              <a:rPr lang="en-US" dirty="0" smtClean="0"/>
              <a:t>, </a:t>
            </a:r>
            <a:r>
              <a:rPr lang="en-US" dirty="0" err="1" smtClean="0"/>
              <a:t>betekenissen</a:t>
            </a:r>
            <a:r>
              <a:rPr lang="en-US" dirty="0" smtClean="0"/>
              <a:t> en </a:t>
            </a:r>
            <a:r>
              <a:rPr lang="en-US" dirty="0" err="1" smtClean="0"/>
              <a:t>ervaringen</a:t>
            </a:r>
            <a:r>
              <a:rPr lang="en-US" dirty="0" smtClean="0"/>
              <a:t> </a:t>
            </a:r>
            <a:r>
              <a:rPr lang="en-US" i="1" dirty="0" smtClean="0"/>
              <a:t>van </a:t>
            </a:r>
            <a:r>
              <a:rPr lang="en-US" i="1" dirty="0" err="1" smtClean="0"/>
              <a:t>binnenuit</a:t>
            </a:r>
            <a:r>
              <a:rPr lang="en-US" i="1" dirty="0" smtClean="0"/>
              <a:t> </a:t>
            </a:r>
            <a:r>
              <a:rPr lang="en-US" dirty="0" err="1" smtClean="0"/>
              <a:t>bekeken</a:t>
            </a:r>
            <a:endParaRPr lang="nl-NL" dirty="0"/>
          </a:p>
          <a:p>
            <a:endParaRPr lang="nl-NL" dirty="0"/>
          </a:p>
          <a:p>
            <a:endParaRPr lang="en-US" dirty="0"/>
          </a:p>
        </p:txBody>
      </p:sp>
      <p:pic>
        <p:nvPicPr>
          <p:cNvPr id="4" name="Picture 2" descr="De 30+ beste afbeeldingen van Gebaren | baby gebarentaal, gebarentaal,  gebarentaal leren"/>
          <p:cNvPicPr>
            <a:picLocks noChangeAspect="1" noChangeArrowheads="1"/>
          </p:cNvPicPr>
          <p:nvPr/>
        </p:nvPicPr>
        <p:blipFill rotWithShape="1">
          <a:blip r:embed="rId3">
            <a:extLst>
              <a:ext uri="{28A0092B-C50C-407E-A947-70E740481C1C}">
                <a14:useLocalDpi xmlns:a14="http://schemas.microsoft.com/office/drawing/2010/main" val="0"/>
              </a:ext>
            </a:extLst>
          </a:blip>
          <a:srcRect l="7142" t="8263" r="8895" b="16364"/>
          <a:stretch/>
        </p:blipFill>
        <p:spPr bwMode="auto">
          <a:xfrm>
            <a:off x="10068295" y="247120"/>
            <a:ext cx="1848593" cy="23415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292 Call Me Gesture Illustrations &amp; Clip Art - iSt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78190" y="3244993"/>
            <a:ext cx="1936607" cy="193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27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812" y="188752"/>
            <a:ext cx="8865915" cy="1068257"/>
          </a:xfrm>
        </p:spPr>
        <p:txBody>
          <a:bodyPr>
            <a:normAutofit fontScale="90000"/>
          </a:bodyPr>
          <a:lstStyle/>
          <a:p>
            <a:pPr>
              <a:lnSpc>
                <a:spcPct val="100000"/>
              </a:lnSpc>
            </a:pPr>
            <a:r>
              <a:rPr lang="en-US" dirty="0" smtClean="0"/>
              <a:t>Etnografie: </a:t>
            </a:r>
            <a:r>
              <a:rPr lang="en-US" dirty="0" err="1" smtClean="0"/>
              <a:t>culturele</a:t>
            </a:r>
            <a:r>
              <a:rPr lang="en-US" dirty="0" smtClean="0"/>
              <a:t> </a:t>
            </a:r>
            <a:r>
              <a:rPr lang="en-US" dirty="0" err="1" smtClean="0"/>
              <a:t>praktijken</a:t>
            </a:r>
            <a:r>
              <a:rPr lang="en-US" dirty="0" smtClean="0"/>
              <a:t> </a:t>
            </a:r>
            <a:r>
              <a:rPr lang="en-US" dirty="0" smtClean="0"/>
              <a:t>van </a:t>
            </a:r>
            <a:r>
              <a:rPr lang="en-US" dirty="0" err="1" smtClean="0"/>
              <a:t>binnenuit</a:t>
            </a:r>
            <a:r>
              <a:rPr lang="en-US" dirty="0" smtClean="0"/>
              <a:t> </a:t>
            </a:r>
            <a:r>
              <a:rPr lang="en-US" dirty="0" err="1" smtClean="0"/>
              <a:t>begrijpen</a:t>
            </a:r>
            <a:endParaRPr lang="en-US" dirty="0"/>
          </a:p>
        </p:txBody>
      </p:sp>
      <p:sp>
        <p:nvSpPr>
          <p:cNvPr id="3" name="Content Placeholder 2"/>
          <p:cNvSpPr>
            <a:spLocks noGrp="1"/>
          </p:cNvSpPr>
          <p:nvPr>
            <p:ph sz="quarter" idx="10"/>
          </p:nvPr>
        </p:nvSpPr>
        <p:spPr>
          <a:xfrm>
            <a:off x="970812" y="1459460"/>
            <a:ext cx="8962897" cy="4247496"/>
          </a:xfrm>
        </p:spPr>
        <p:txBody>
          <a:bodyPr>
            <a:normAutofit fontScale="92500" lnSpcReduction="20000"/>
          </a:bodyPr>
          <a:lstStyle/>
          <a:p>
            <a:r>
              <a:rPr lang="nl-NL" sz="3100" dirty="0"/>
              <a:t>Participerende observatie: in de </a:t>
            </a:r>
            <a:r>
              <a:rPr lang="nl-NL" sz="3100" dirty="0" smtClean="0"/>
              <a:t>huid </a:t>
            </a:r>
            <a:r>
              <a:rPr lang="nl-NL" sz="3100" dirty="0" smtClean="0">
                <a:solidFill>
                  <a:schemeClr val="tx1"/>
                </a:solidFill>
              </a:rPr>
              <a:t>van </a:t>
            </a:r>
            <a:r>
              <a:rPr lang="nl-NL" sz="3100" dirty="0" smtClean="0">
                <a:solidFill>
                  <a:schemeClr val="tx1"/>
                </a:solidFill>
              </a:rPr>
              <a:t>organisaties </a:t>
            </a:r>
            <a:r>
              <a:rPr lang="nl-NL" sz="3100" dirty="0"/>
              <a:t>kruipen </a:t>
            </a:r>
          </a:p>
          <a:p>
            <a:endParaRPr lang="en-US" sz="3100" dirty="0" smtClean="0"/>
          </a:p>
          <a:p>
            <a:r>
              <a:rPr lang="en-US" sz="3100" dirty="0" err="1" smtClean="0"/>
              <a:t>Inzicht</a:t>
            </a:r>
            <a:r>
              <a:rPr lang="en-US" sz="3100" dirty="0" smtClean="0"/>
              <a:t> in </a:t>
            </a:r>
            <a:r>
              <a:rPr lang="en-US" sz="3100" dirty="0" err="1" smtClean="0">
                <a:solidFill>
                  <a:schemeClr val="tx1"/>
                </a:solidFill>
              </a:rPr>
              <a:t>ervaringen</a:t>
            </a:r>
            <a:r>
              <a:rPr lang="en-US" sz="3100" dirty="0" smtClean="0">
                <a:solidFill>
                  <a:schemeClr val="tx1"/>
                </a:solidFill>
              </a:rPr>
              <a:t> en </a:t>
            </a:r>
            <a:r>
              <a:rPr lang="en-US" sz="3100" dirty="0" err="1" smtClean="0">
                <a:solidFill>
                  <a:schemeClr val="tx1"/>
                </a:solidFill>
              </a:rPr>
              <a:t>praktijken</a:t>
            </a:r>
            <a:endParaRPr lang="en-US" sz="3100" dirty="0" smtClean="0">
              <a:solidFill>
                <a:schemeClr val="tx1"/>
              </a:solidFill>
            </a:endParaRPr>
          </a:p>
          <a:p>
            <a:endParaRPr lang="nl-NL" sz="3100" dirty="0" smtClean="0"/>
          </a:p>
          <a:p>
            <a:r>
              <a:rPr lang="nl-NL" sz="3100" dirty="0" smtClean="0"/>
              <a:t>Oog houden voor meerstemmigheid en </a:t>
            </a:r>
            <a:r>
              <a:rPr lang="nl-NL" sz="3100" dirty="0" smtClean="0"/>
              <a:t>diversiteit aan betekenissen en </a:t>
            </a:r>
            <a:r>
              <a:rPr lang="nl-NL" sz="3100" dirty="0" smtClean="0"/>
              <a:t>belevingswerelden</a:t>
            </a:r>
            <a:r>
              <a:rPr lang="nl-NL" sz="3100" dirty="0"/>
              <a:t/>
            </a:r>
            <a:br>
              <a:rPr lang="nl-NL" sz="3100" dirty="0"/>
            </a:br>
            <a:endParaRPr lang="nl-NL" sz="3100" dirty="0"/>
          </a:p>
          <a:p>
            <a:r>
              <a:rPr lang="nl-NL" sz="3100" dirty="0" smtClean="0"/>
              <a:t>Een fenomeen in grotere context bezien </a:t>
            </a:r>
            <a:r>
              <a:rPr lang="nl-NL" sz="3100" dirty="0"/>
              <a:t>(verleden, heden, toekomst)</a:t>
            </a:r>
          </a:p>
          <a:p>
            <a:endParaRPr lang="nl-NL" sz="3100" dirty="0"/>
          </a:p>
        </p:txBody>
      </p:sp>
    </p:spTree>
    <p:extLst>
      <p:ext uri="{BB962C8B-B14F-4D97-AF65-F5344CB8AC3E}">
        <p14:creationId xmlns:p14="http://schemas.microsoft.com/office/powerpoint/2010/main" val="2753105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970812" y="1417896"/>
            <a:ext cx="8962897" cy="4247496"/>
          </a:xfrm>
        </p:spPr>
        <p:txBody>
          <a:bodyPr/>
          <a:lstStyle/>
          <a:p>
            <a:pPr marL="0" indent="0">
              <a:buNone/>
            </a:pPr>
            <a:endParaRPr lang="en-US" dirty="0" smtClean="0"/>
          </a:p>
          <a:p>
            <a:pPr marL="0" indent="0">
              <a:buNone/>
            </a:pPr>
            <a:endParaRPr lang="en-US" dirty="0"/>
          </a:p>
          <a:p>
            <a:pPr marL="0" indent="0">
              <a:buNone/>
            </a:pPr>
            <a:r>
              <a:rPr lang="nl-NL" sz="5400" b="1" dirty="0" smtClean="0">
                <a:solidFill>
                  <a:srgbClr val="B4828A"/>
                </a:solidFill>
                <a:latin typeface="Calibri" panose="020F0502020204030204"/>
                <a:ea typeface="+mj-ea"/>
                <a:cs typeface="+mj-cs"/>
              </a:rPr>
              <a:t>Waarom doen we etnografie?</a:t>
            </a:r>
            <a:endParaRPr lang="nl-NL" sz="5400" dirty="0" smtClean="0">
              <a:solidFill>
                <a:srgbClr val="B4828A"/>
              </a:solidFill>
              <a:latin typeface="Calibri" panose="020F0502020204030204"/>
              <a:ea typeface="+mj-ea"/>
              <a:cs typeface="+mj-cs"/>
            </a:endParaRPr>
          </a:p>
          <a:p>
            <a:pPr marL="0" indent="0">
              <a:buNone/>
            </a:pPr>
            <a:endParaRPr lang="en-US" dirty="0"/>
          </a:p>
        </p:txBody>
      </p:sp>
    </p:spTree>
    <p:extLst>
      <p:ext uri="{BB962C8B-B14F-4D97-AF65-F5344CB8AC3E}">
        <p14:creationId xmlns:p14="http://schemas.microsoft.com/office/powerpoint/2010/main" val="2167678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402" y="216461"/>
            <a:ext cx="7744820" cy="1068257"/>
          </a:xfrm>
        </p:spPr>
        <p:txBody>
          <a:bodyPr>
            <a:normAutofit/>
          </a:bodyPr>
          <a:lstStyle/>
          <a:p>
            <a:pPr>
              <a:lnSpc>
                <a:spcPct val="100000"/>
              </a:lnSpc>
            </a:pPr>
            <a:r>
              <a:rPr lang="en-US" dirty="0" err="1" smtClean="0"/>
              <a:t>Vragenlijst</a:t>
            </a:r>
            <a:r>
              <a:rPr lang="en-US" dirty="0" smtClean="0"/>
              <a:t> vs. </a:t>
            </a:r>
            <a:r>
              <a:rPr lang="en-US" dirty="0" err="1" smtClean="0"/>
              <a:t>etnografie</a:t>
            </a:r>
            <a:endParaRPr lang="en-US" dirty="0">
              <a:solidFill>
                <a:srgbClr val="FF0000"/>
              </a:solidFill>
            </a:endParaRPr>
          </a:p>
        </p:txBody>
      </p:sp>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50952" y="1423264"/>
            <a:ext cx="3933267" cy="4248150"/>
          </a:xfrm>
        </p:spPr>
      </p:pic>
      <p:pic>
        <p:nvPicPr>
          <p:cNvPr id="5" name="Picture 4" descr="Zeelandia Zure haring pot 400 gram - Vis in p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0259" y="1730515"/>
            <a:ext cx="3356554" cy="33565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1810" y="1284719"/>
            <a:ext cx="4848449" cy="4768316"/>
          </a:xfrm>
          <a:prstGeom prst="rect">
            <a:avLst/>
          </a:prstGeom>
        </p:spPr>
      </p:pic>
    </p:spTree>
    <p:extLst>
      <p:ext uri="{BB962C8B-B14F-4D97-AF65-F5344CB8AC3E}">
        <p14:creationId xmlns:p14="http://schemas.microsoft.com/office/powerpoint/2010/main" val="131339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812" y="188752"/>
            <a:ext cx="8865915" cy="1068257"/>
          </a:xfrm>
        </p:spPr>
        <p:txBody>
          <a:bodyPr>
            <a:normAutofit/>
          </a:bodyPr>
          <a:lstStyle/>
          <a:p>
            <a:pPr>
              <a:lnSpc>
                <a:spcPct val="100000"/>
              </a:lnSpc>
            </a:pPr>
            <a:r>
              <a:rPr lang="en-US" dirty="0" err="1" smtClean="0"/>
              <a:t>Verschillende</a:t>
            </a:r>
            <a:r>
              <a:rPr lang="en-US" dirty="0" smtClean="0"/>
              <a:t> </a:t>
            </a:r>
            <a:r>
              <a:rPr lang="en-US" dirty="0" err="1" smtClean="0"/>
              <a:t>soorten</a:t>
            </a:r>
            <a:r>
              <a:rPr lang="en-US" dirty="0" smtClean="0"/>
              <a:t> </a:t>
            </a:r>
            <a:r>
              <a:rPr lang="en-US" dirty="0" err="1" smtClean="0"/>
              <a:t>kennis</a:t>
            </a:r>
            <a:endParaRPr lang="en-US" dirty="0"/>
          </a:p>
        </p:txBody>
      </p:sp>
      <p:sp>
        <p:nvSpPr>
          <p:cNvPr id="3" name="Content Placeholder 2"/>
          <p:cNvSpPr>
            <a:spLocks noGrp="1"/>
          </p:cNvSpPr>
          <p:nvPr>
            <p:ph sz="quarter" idx="10"/>
          </p:nvPr>
        </p:nvSpPr>
        <p:spPr>
          <a:xfrm>
            <a:off x="970812" y="1257009"/>
            <a:ext cx="4196933" cy="4247496"/>
          </a:xfrm>
        </p:spPr>
        <p:txBody>
          <a:bodyPr>
            <a:noAutofit/>
          </a:bodyPr>
          <a:lstStyle/>
          <a:p>
            <a:pPr marL="0" indent="0">
              <a:lnSpc>
                <a:spcPct val="100000"/>
              </a:lnSpc>
              <a:spcBef>
                <a:spcPts val="0"/>
              </a:spcBef>
              <a:buNone/>
            </a:pPr>
            <a:endParaRPr lang="en-US" u="sng" dirty="0" smtClean="0"/>
          </a:p>
          <a:p>
            <a:pPr marL="0" indent="0">
              <a:lnSpc>
                <a:spcPct val="100000"/>
              </a:lnSpc>
              <a:spcBef>
                <a:spcPts val="0"/>
              </a:spcBef>
              <a:buNone/>
            </a:pPr>
            <a:endParaRPr lang="en-US" u="sng" dirty="0"/>
          </a:p>
          <a:p>
            <a:pPr marL="0" indent="0">
              <a:lnSpc>
                <a:spcPct val="100000"/>
              </a:lnSpc>
              <a:spcBef>
                <a:spcPts val="0"/>
              </a:spcBef>
              <a:buNone/>
            </a:pPr>
            <a:r>
              <a:rPr lang="en-US" u="sng" dirty="0" smtClean="0"/>
              <a:t>Vragenlijsten</a:t>
            </a:r>
          </a:p>
          <a:p>
            <a:pPr marL="0" indent="0">
              <a:lnSpc>
                <a:spcPct val="100000"/>
              </a:lnSpc>
              <a:spcBef>
                <a:spcPts val="0"/>
              </a:spcBef>
              <a:buNone/>
            </a:pPr>
            <a:endParaRPr lang="en-US" dirty="0" smtClean="0"/>
          </a:p>
          <a:p>
            <a:pPr>
              <a:lnSpc>
                <a:spcPct val="100000"/>
              </a:lnSpc>
              <a:spcBef>
                <a:spcPts val="0"/>
              </a:spcBef>
            </a:pPr>
            <a:r>
              <a:rPr lang="en-US" dirty="0" err="1" smtClean="0"/>
              <a:t>Cijfers</a:t>
            </a:r>
            <a:endParaRPr lang="en-US" dirty="0" smtClean="0"/>
          </a:p>
          <a:p>
            <a:pPr>
              <a:lnSpc>
                <a:spcPct val="100000"/>
              </a:lnSpc>
              <a:spcBef>
                <a:spcPts val="0"/>
              </a:spcBef>
            </a:pPr>
            <a:r>
              <a:rPr lang="en-US" dirty="0" err="1" smtClean="0"/>
              <a:t>Contextloos</a:t>
            </a:r>
            <a:r>
              <a:rPr lang="en-US" dirty="0" smtClean="0"/>
              <a:t> </a:t>
            </a:r>
          </a:p>
          <a:p>
            <a:pPr>
              <a:lnSpc>
                <a:spcPct val="100000"/>
              </a:lnSpc>
              <a:spcBef>
                <a:spcPts val="0"/>
              </a:spcBef>
            </a:pPr>
            <a:r>
              <a:rPr lang="en-US" dirty="0" err="1" smtClean="0"/>
              <a:t>Gemiddelden</a:t>
            </a:r>
            <a:endParaRPr lang="en-US" dirty="0" smtClean="0"/>
          </a:p>
          <a:p>
            <a:pPr>
              <a:lnSpc>
                <a:spcPct val="100000"/>
              </a:lnSpc>
              <a:spcBef>
                <a:spcPts val="0"/>
              </a:spcBef>
            </a:pPr>
            <a:r>
              <a:rPr lang="en-US" dirty="0" err="1" smtClean="0"/>
              <a:t>Zwart</a:t>
            </a:r>
            <a:r>
              <a:rPr lang="en-US" dirty="0" smtClean="0"/>
              <a:t>-wit </a:t>
            </a:r>
            <a:r>
              <a:rPr lang="en-US" dirty="0" err="1" smtClean="0"/>
              <a:t>momentopnames</a:t>
            </a:r>
            <a:endParaRPr lang="en-US" dirty="0" smtClean="0"/>
          </a:p>
          <a:p>
            <a:pPr>
              <a:lnSpc>
                <a:spcPct val="100000"/>
              </a:lnSpc>
              <a:spcBef>
                <a:spcPts val="0"/>
              </a:spcBef>
            </a:pPr>
            <a:r>
              <a:rPr lang="en-US" dirty="0" err="1" smtClean="0"/>
              <a:t>Veralgemeniseerd</a:t>
            </a:r>
            <a:r>
              <a:rPr lang="en-US" dirty="0" smtClean="0"/>
              <a:t>, </a:t>
            </a:r>
            <a:r>
              <a:rPr lang="en-US" dirty="0" err="1" smtClean="0"/>
              <a:t>geïndividualiseerd</a:t>
            </a:r>
            <a:r>
              <a:rPr lang="en-US" dirty="0" smtClean="0"/>
              <a:t>, </a:t>
            </a:r>
            <a:r>
              <a:rPr lang="en-US" dirty="0" err="1" smtClean="0"/>
              <a:t>verabsoluteerd</a:t>
            </a:r>
            <a:endParaRPr lang="nl-NL" dirty="0"/>
          </a:p>
        </p:txBody>
      </p:sp>
      <p:sp>
        <p:nvSpPr>
          <p:cNvPr id="9" name="TextBox 8"/>
          <p:cNvSpPr txBox="1"/>
          <p:nvPr/>
        </p:nvSpPr>
        <p:spPr>
          <a:xfrm>
            <a:off x="5167745" y="1257009"/>
            <a:ext cx="4294909" cy="4154984"/>
          </a:xfrm>
          <a:prstGeom prst="rect">
            <a:avLst/>
          </a:prstGeom>
          <a:noFill/>
        </p:spPr>
        <p:txBody>
          <a:bodyPr wrap="square" rtlCol="0">
            <a:spAutoFit/>
          </a:bodyPr>
          <a:lstStyle/>
          <a:p>
            <a:endParaRPr lang="en-US" sz="2400" u="sng" dirty="0" smtClean="0">
              <a:latin typeface="+mj-lt"/>
            </a:endParaRPr>
          </a:p>
          <a:p>
            <a:endParaRPr lang="en-US" sz="2400" u="sng" dirty="0">
              <a:latin typeface="+mj-lt"/>
            </a:endParaRPr>
          </a:p>
          <a:p>
            <a:r>
              <a:rPr lang="en-US" sz="2400" u="sng" dirty="0" smtClean="0">
                <a:latin typeface="+mj-lt"/>
              </a:rPr>
              <a:t>Etnografie</a:t>
            </a:r>
          </a:p>
          <a:p>
            <a:endParaRPr lang="en-US" sz="2400" dirty="0" smtClean="0">
              <a:latin typeface="+mj-lt"/>
            </a:endParaRPr>
          </a:p>
          <a:p>
            <a:pPr marL="342000" lvl="0" indent="-342000">
              <a:buClr>
                <a:srgbClr val="B4828A"/>
              </a:buClr>
              <a:buFont typeface="Wingdings" panose="05000000000000000000" pitchFamily="2" charset="2"/>
              <a:buChar char="§"/>
            </a:pPr>
            <a:r>
              <a:rPr lang="en-US" sz="2400" dirty="0" err="1" smtClean="0">
                <a:solidFill>
                  <a:srgbClr val="101010"/>
                </a:solidFill>
                <a:latin typeface="Calibri Light" panose="020F0302020204030204"/>
              </a:rPr>
              <a:t>Verhalen</a:t>
            </a:r>
            <a:r>
              <a:rPr lang="en-US" sz="2400" dirty="0" smtClean="0">
                <a:solidFill>
                  <a:srgbClr val="101010"/>
                </a:solidFill>
                <a:latin typeface="Calibri Light" panose="020F0302020204030204"/>
              </a:rPr>
              <a:t> </a:t>
            </a:r>
          </a:p>
          <a:p>
            <a:pPr marL="342000" lvl="0" indent="-342000">
              <a:buClr>
                <a:srgbClr val="B4828A"/>
              </a:buClr>
              <a:buFont typeface="Wingdings" panose="05000000000000000000" pitchFamily="2" charset="2"/>
              <a:buChar char="§"/>
            </a:pPr>
            <a:r>
              <a:rPr lang="en-US" sz="2400" dirty="0" err="1" smtClean="0">
                <a:solidFill>
                  <a:srgbClr val="101010"/>
                </a:solidFill>
                <a:latin typeface="Calibri Light" panose="020F0302020204030204"/>
              </a:rPr>
              <a:t>Gecontextualiseerd</a:t>
            </a:r>
            <a:endParaRPr lang="en-US" sz="2400" dirty="0" smtClean="0">
              <a:solidFill>
                <a:srgbClr val="101010"/>
              </a:solidFill>
              <a:latin typeface="Calibri Light" panose="020F0302020204030204"/>
            </a:endParaRPr>
          </a:p>
          <a:p>
            <a:pPr marL="342000" lvl="0" indent="-342000">
              <a:buClr>
                <a:srgbClr val="B4828A"/>
              </a:buClr>
              <a:buFont typeface="Wingdings" panose="05000000000000000000" pitchFamily="2" charset="2"/>
              <a:buChar char="§"/>
            </a:pPr>
            <a:r>
              <a:rPr lang="en-US" sz="2400" dirty="0" err="1" smtClean="0">
                <a:solidFill>
                  <a:srgbClr val="101010"/>
                </a:solidFill>
                <a:latin typeface="Calibri Light" panose="020F0302020204030204"/>
              </a:rPr>
              <a:t>Variatie</a:t>
            </a:r>
            <a:r>
              <a:rPr lang="en-US" sz="2400" dirty="0" smtClean="0">
                <a:solidFill>
                  <a:srgbClr val="101010"/>
                </a:solidFill>
                <a:latin typeface="Calibri Light" panose="020F0302020204030204"/>
              </a:rPr>
              <a:t> en </a:t>
            </a:r>
            <a:r>
              <a:rPr lang="en-US" sz="2400" dirty="0" err="1" smtClean="0">
                <a:solidFill>
                  <a:srgbClr val="101010"/>
                </a:solidFill>
                <a:latin typeface="Calibri Light" panose="020F0302020204030204"/>
              </a:rPr>
              <a:t>diversiteit</a:t>
            </a:r>
            <a:endParaRPr lang="en-US" sz="2400" dirty="0" smtClean="0">
              <a:solidFill>
                <a:srgbClr val="101010"/>
              </a:solidFill>
              <a:latin typeface="Calibri Light" panose="020F0302020204030204"/>
            </a:endParaRPr>
          </a:p>
          <a:p>
            <a:pPr marL="342000" lvl="0" indent="-342000">
              <a:buClr>
                <a:srgbClr val="B4828A"/>
              </a:buClr>
              <a:buFont typeface="Wingdings" panose="05000000000000000000" pitchFamily="2" charset="2"/>
              <a:buChar char="§"/>
            </a:pPr>
            <a:r>
              <a:rPr lang="en-US" sz="2400" dirty="0" err="1" smtClean="0">
                <a:solidFill>
                  <a:srgbClr val="101010"/>
                </a:solidFill>
                <a:latin typeface="Calibri Light" panose="020F0302020204030204"/>
              </a:rPr>
              <a:t>Longterm</a:t>
            </a:r>
            <a:r>
              <a:rPr lang="en-US" sz="2400" dirty="0" smtClean="0">
                <a:solidFill>
                  <a:srgbClr val="101010"/>
                </a:solidFill>
                <a:latin typeface="Calibri Light" panose="020F0302020204030204"/>
              </a:rPr>
              <a:t> nuances</a:t>
            </a:r>
          </a:p>
          <a:p>
            <a:pPr marL="342000" lvl="0" indent="-342000">
              <a:buClr>
                <a:srgbClr val="B4828A"/>
              </a:buClr>
              <a:buFont typeface="Wingdings" panose="05000000000000000000" pitchFamily="2" charset="2"/>
              <a:buChar char="§"/>
            </a:pPr>
            <a:r>
              <a:rPr lang="en-US" sz="2400" dirty="0" err="1" smtClean="0">
                <a:solidFill>
                  <a:srgbClr val="101010"/>
                </a:solidFill>
                <a:latin typeface="Calibri Light" panose="020F0302020204030204"/>
              </a:rPr>
              <a:t>Weerbarstigheid</a:t>
            </a:r>
            <a:r>
              <a:rPr lang="en-US" sz="2400" dirty="0" smtClean="0">
                <a:solidFill>
                  <a:srgbClr val="101010"/>
                </a:solidFill>
                <a:latin typeface="Calibri Light" panose="020F0302020204030204"/>
              </a:rPr>
              <a:t>, </a:t>
            </a:r>
            <a:r>
              <a:rPr lang="en-US" sz="2400" dirty="0" err="1" smtClean="0">
                <a:solidFill>
                  <a:srgbClr val="101010"/>
                </a:solidFill>
                <a:latin typeface="Calibri Light" panose="020F0302020204030204"/>
              </a:rPr>
              <a:t>complexiteit</a:t>
            </a:r>
            <a:r>
              <a:rPr lang="en-US" sz="2400" dirty="0" smtClean="0">
                <a:solidFill>
                  <a:srgbClr val="101010"/>
                </a:solidFill>
                <a:latin typeface="Calibri Light" panose="020F0302020204030204"/>
              </a:rPr>
              <a:t>, </a:t>
            </a:r>
            <a:r>
              <a:rPr lang="en-US" sz="2400" dirty="0" err="1" smtClean="0">
                <a:solidFill>
                  <a:srgbClr val="101010"/>
                </a:solidFill>
                <a:latin typeface="Calibri Light" panose="020F0302020204030204"/>
              </a:rPr>
              <a:t>dynamiciteit</a:t>
            </a:r>
            <a:r>
              <a:rPr lang="en-US" sz="2400" dirty="0" smtClean="0">
                <a:solidFill>
                  <a:srgbClr val="101010"/>
                </a:solidFill>
                <a:latin typeface="Calibri Light" panose="020F0302020204030204"/>
              </a:rPr>
              <a:t>  </a:t>
            </a:r>
            <a:endParaRPr lang="nl-NL" sz="2400" dirty="0">
              <a:solidFill>
                <a:srgbClr val="101010"/>
              </a:solidFill>
              <a:latin typeface="Calibri Light" panose="020F0302020204030204"/>
            </a:endParaRPr>
          </a:p>
          <a:p>
            <a:endParaRPr lang="nl-NL" sz="2400" dirty="0">
              <a:latin typeface="+mj-lt"/>
            </a:endParaRPr>
          </a:p>
        </p:txBody>
      </p:sp>
    </p:spTree>
    <p:extLst>
      <p:ext uri="{BB962C8B-B14F-4D97-AF65-F5344CB8AC3E}">
        <p14:creationId xmlns:p14="http://schemas.microsoft.com/office/powerpoint/2010/main" val="1589493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2224</Words>
  <Application>Microsoft Office PowerPoint</Application>
  <PresentationFormat>Widescreen</PresentationFormat>
  <Paragraphs>224</Paragraphs>
  <Slides>27</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Nunito Sans ExtraBold</vt:lpstr>
      <vt:lpstr>Verdana</vt:lpstr>
      <vt:lpstr>Wingdings</vt:lpstr>
      <vt:lpstr>Office Theme</vt:lpstr>
      <vt:lpstr>PowerPoint Presentation</vt:lpstr>
      <vt:lpstr>Inhoud</vt:lpstr>
      <vt:lpstr>PowerPoint Presentation</vt:lpstr>
      <vt:lpstr>Etnografie</vt:lpstr>
      <vt:lpstr>Cultuur of praktijken?</vt:lpstr>
      <vt:lpstr>Etnografie: culturele praktijken van binnenuit begrijpen</vt:lpstr>
      <vt:lpstr>PowerPoint Presentation</vt:lpstr>
      <vt:lpstr>Vragenlijst vs. etnografie</vt:lpstr>
      <vt:lpstr>Verschillende soorten kennis</vt:lpstr>
      <vt:lpstr>Oefening: culturele praktijken in een bedrijf ‘leren’</vt:lpstr>
      <vt:lpstr>PowerPoint Presentation</vt:lpstr>
      <vt:lpstr>PowerPoint Presentation</vt:lpstr>
      <vt:lpstr>Let op: diversiteit en variatie binnen organisatie</vt:lpstr>
      <vt:lpstr>Oefening: de ijsberg van jouw bedrijf opmerking LT: misschien kan deze ook als onderdeel van huiswerkopdracht?</vt:lpstr>
      <vt:lpstr>Organisaties zijn méér dan een organogram</vt:lpstr>
      <vt:lpstr>Etnografie op de werkvloer starten</vt:lpstr>
      <vt:lpstr>Gradaties van participerende observatie op de werkvloer</vt:lpstr>
      <vt:lpstr>Meewerken, meepraten, meelunchen, meeluisteren</vt:lpstr>
      <vt:lpstr>Het gesprek aangaan </vt:lpstr>
      <vt:lpstr>Etnografie op de werkvloer</vt:lpstr>
      <vt:lpstr>PowerPoint Presentation</vt:lpstr>
      <vt:lpstr>Oog hebben voor meerdere realiteiten</vt:lpstr>
      <vt:lpstr>Oefening: observeren</vt:lpstr>
      <vt:lpstr>Wat levert een etnografische verkenning op?</vt:lpstr>
      <vt:lpstr>Wat doe je met etnografische inzichten?</vt:lpstr>
      <vt:lpstr>Verantwoording voor etnografische verkenning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Meershoek, A (HES)</dc:creator>
  <cp:lastModifiedBy>Thissen, Lotte (HES)</cp:lastModifiedBy>
  <cp:revision>47</cp:revision>
  <dcterms:created xsi:type="dcterms:W3CDTF">2021-05-04T12:19:59Z</dcterms:created>
  <dcterms:modified xsi:type="dcterms:W3CDTF">2021-05-07T17:06:44Z</dcterms:modified>
</cp:coreProperties>
</file>