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63" r:id="rId3"/>
    <p:sldId id="257" r:id="rId4"/>
    <p:sldId id="264" r:id="rId5"/>
    <p:sldId id="258" r:id="rId6"/>
    <p:sldId id="259" r:id="rId7"/>
    <p:sldId id="265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3CC49-C568-43C4-AFB6-F66C04928435}" type="datetimeFigureOut">
              <a:rPr lang="nl-NL" smtClean="0"/>
              <a:t>13-3-2025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14E4F-E0EA-4257-A34C-33AA33E0FA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344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0F636-1697-4302-B9EA-A88E7E205617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2697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7176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9888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014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318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457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7250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7467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9221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13-3-2025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43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13-3-2025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3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13-3-2025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118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BCM_M5000_2019_Powerpoint_master_1_PP_02_300dpi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56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BCM_M5000_2019_Powerpoint_master_1_PP_02_300dpi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647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008BD1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13-3-2025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2876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13-3-2025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1086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13-3-2025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3787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13-3-2025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21253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13-3-2025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44039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13-3-2025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354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13-3-2025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09056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13-3-2025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136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13-3-2025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06184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13-3-2025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5665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13-3-2025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68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13-3-2025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67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13-3-2025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200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13-3-2025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2266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13-3-2025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76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13-3-2025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681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13-3-2025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353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13-3-2025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4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6A990-59BA-4DE8-BE41-19279FA168A6}" type="datetimeFigureOut">
              <a:rPr lang="nl-NL" smtClean="0"/>
              <a:t>13-3-2025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032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SBCM_M5000_2019_Powerpoint_slide_1_PP_02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9686"/>
            <a:ext cx="12192000" cy="9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7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hyperlink" Target="mailto:l.ira@caop.n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PkDzHYX7W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.oldenhage@caop.n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el 2"/>
          <p:cNvSpPr>
            <a:spLocks noGrp="1"/>
          </p:cNvSpPr>
          <p:nvPr>
            <p:ph type="subTitle" idx="4294967295"/>
          </p:nvPr>
        </p:nvSpPr>
        <p:spPr>
          <a:xfrm>
            <a:off x="1501647" y="4551365"/>
            <a:ext cx="3981450" cy="91757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nl-NL" sz="1000" kern="0" spc="10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nl-NL" sz="1000" kern="0" spc="100" dirty="0" smtClean="0">
                <a:solidFill>
                  <a:srgbClr val="FFFFFF"/>
                </a:solidFill>
                <a:latin typeface="Arial"/>
                <a:cs typeface="Arial"/>
              </a:rPr>
              <a:t>ebruari 2025</a:t>
            </a:r>
          </a:p>
          <a:p>
            <a:pPr marL="0" indent="0">
              <a:buNone/>
            </a:pPr>
            <a:r>
              <a:rPr lang="nl-NL" sz="1000" kern="0" spc="100" dirty="0" smtClean="0">
                <a:solidFill>
                  <a:srgbClr val="FFFFFF"/>
                </a:solidFill>
                <a:latin typeface="Arial"/>
                <a:cs typeface="Arial"/>
              </a:rPr>
              <a:t>Petra Oldenhage</a:t>
            </a:r>
            <a:endParaRPr lang="nl-NL" sz="1000" kern="0" spc="1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1524000" y="2770190"/>
            <a:ext cx="4902200" cy="1074737"/>
          </a:xfrm>
          <a:prstGeom prst="flowChartManualInpu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nl-NL" sz="2800" b="1" spc="100" dirty="0" smtClean="0">
                <a:solidFill>
                  <a:srgbClr val="FFFFFF"/>
                </a:solidFill>
                <a:latin typeface="Arial"/>
                <a:cs typeface="Arial"/>
              </a:rPr>
              <a:t>Handreiking implementatie</a:t>
            </a:r>
            <a:br>
              <a:rPr lang="nl-NL" sz="2800" b="1" spc="100" dirty="0" smtClean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nl-NL" sz="2800" b="1" spc="100" dirty="0" smtClean="0">
                <a:solidFill>
                  <a:srgbClr val="FFFFFF"/>
                </a:solidFill>
                <a:latin typeface="Arial"/>
                <a:cs typeface="Arial"/>
              </a:rPr>
              <a:t>nieuwe arbocatalogus</a:t>
            </a:r>
            <a:r>
              <a:rPr lang="nl-NL" sz="2800" b="1" spc="100" dirty="0">
                <a:solidFill>
                  <a:srgbClr val="FFFFFF"/>
                </a:solidFill>
                <a:latin typeface="Arial"/>
                <a:cs typeface="Arial"/>
              </a:rPr>
              <a:t/>
            </a:r>
            <a:br>
              <a:rPr lang="nl-NL" sz="2800" b="1" spc="10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nl-NL" sz="2800" b="1" spc="100" dirty="0">
                <a:solidFill>
                  <a:srgbClr val="FFFFFF"/>
                </a:solidFill>
                <a:latin typeface="Arial"/>
                <a:cs typeface="Arial"/>
              </a:rPr>
              <a:t/>
            </a:r>
            <a:br>
              <a:rPr lang="nl-NL" sz="2800" b="1" spc="10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nl-NL" sz="2200" b="1" spc="100" dirty="0" smtClean="0">
                <a:solidFill>
                  <a:srgbClr val="FFFFFF"/>
                </a:solidFill>
                <a:latin typeface="Arial"/>
                <a:cs typeface="Arial"/>
              </a:rPr>
              <a:t>Tips voor arbocoördinatoren</a:t>
            </a:r>
            <a:endParaRPr lang="nl-NL" sz="2200" b="1" spc="1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98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520" y="3402405"/>
            <a:ext cx="3824553" cy="251013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0369" y="2181011"/>
            <a:ext cx="8003231" cy="3963888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Deze handreiking beschrijft een aantal stappen om effectief aan de slag te gaan met de nieuwe arbocatalogus van de SW. </a:t>
            </a:r>
          </a:p>
          <a:p>
            <a:pPr marL="0" indent="0">
              <a:buClr>
                <a:srgbClr val="79C242"/>
              </a:buClr>
              <a:buNone/>
            </a:pPr>
            <a:r>
              <a:rPr lang="nl-NL" sz="18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Deze bevat de thema’s </a:t>
            </a:r>
            <a:r>
              <a:rPr lang="nl-NL" sz="1800" b="1" u="sng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Geluid</a:t>
            </a: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b="1" u="sng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Sociale Veiligheid</a:t>
            </a: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Clr>
                <a:srgbClr val="79C242"/>
              </a:buClr>
              <a:buNone/>
            </a:pP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8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het vervolg van 2025 worden ook de thema’s Werkbalans en Fysieke belasting verwacht.</a:t>
            </a:r>
            <a:endParaRPr lang="nl-NL" sz="18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AutoNum type="arabicPeriod"/>
            </a:pP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059" y="609442"/>
            <a:ext cx="1514763" cy="9941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174989"/>
            <a:ext cx="8554059" cy="85725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Hoe </a:t>
            </a:r>
            <a:r>
              <a:rPr lang="nl-NL" sz="2800" b="1" dirty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implementeer je de nieuwe arbocatalogus?</a:t>
            </a:r>
          </a:p>
        </p:txBody>
      </p:sp>
    </p:spTree>
    <p:extLst>
      <p:ext uri="{BB962C8B-B14F-4D97-AF65-F5344CB8AC3E}">
        <p14:creationId xmlns:p14="http://schemas.microsoft.com/office/powerpoint/2010/main" val="73801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0369" y="2181011"/>
            <a:ext cx="8003231" cy="3963888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Om de arbocatalogus goed te implementeren, hebben we een aantal tips op een rij gezet: </a:t>
            </a:r>
            <a:endParaRPr lang="nl-N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AutoNum type="arabicPeriod"/>
            </a:pP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AutoNum type="arabicPeriod"/>
            </a:pP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 je eigen doelen vast</a:t>
            </a:r>
          </a:p>
          <a:p>
            <a:pPr>
              <a:buClr>
                <a:srgbClr val="79C242"/>
              </a:buClr>
              <a:buAutoNum type="arabicPeriod"/>
            </a:pP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Organiseer bekendheid en draagvlak</a:t>
            </a:r>
          </a:p>
          <a:p>
            <a:pPr>
              <a:buClr>
                <a:srgbClr val="79C242"/>
              </a:buClr>
              <a:buAutoNum type="arabicPeriod"/>
            </a:pP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Sluit aan bij wat er speelt en stel prioriteiten</a:t>
            </a:r>
          </a:p>
          <a:p>
            <a:pPr>
              <a:buClr>
                <a:srgbClr val="79C242"/>
              </a:buClr>
              <a:buAutoNum type="arabicPeriod"/>
            </a:pP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Maak afspraken binnen je organisatie</a:t>
            </a:r>
          </a:p>
          <a:p>
            <a:pPr>
              <a:buClr>
                <a:srgbClr val="79C242"/>
              </a:buClr>
              <a:buAutoNum type="arabicPeriod"/>
            </a:pP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Deze worden in de volgende sheets nader uitgewerkt</a:t>
            </a:r>
            <a:endParaRPr lang="nl-N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059" y="609442"/>
            <a:ext cx="1514763" cy="9941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74989"/>
            <a:ext cx="8229600" cy="857250"/>
          </a:xfrm>
        </p:spPr>
        <p:txBody>
          <a:bodyPr/>
          <a:lstStyle/>
          <a:p>
            <a:pPr algn="l"/>
            <a:r>
              <a:rPr lang="nl-NL" sz="2800" b="1" dirty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 de slag: Hoe implementeer je de nieuwe arbocatalogus?</a:t>
            </a:r>
          </a:p>
        </p:txBody>
      </p:sp>
    </p:spTree>
    <p:extLst>
      <p:ext uri="{BB962C8B-B14F-4D97-AF65-F5344CB8AC3E}">
        <p14:creationId xmlns:p14="http://schemas.microsoft.com/office/powerpoint/2010/main" val="387012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924384"/>
            <a:ext cx="9261022" cy="4182501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Beantwoord voor jezelf de volgende vragen: </a:t>
            </a:r>
          </a:p>
          <a:p>
            <a:pPr>
              <a:buClr>
                <a:srgbClr val="79C242"/>
              </a:buClr>
              <a:buFont typeface="+mj-lt"/>
              <a:buAutoNum type="arabicPeriod"/>
            </a:pPr>
            <a:r>
              <a:rPr lang="nl-NL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wil jij gaan doen met deze arbocatalogus? </a:t>
            </a:r>
          </a:p>
          <a:p>
            <a:pPr marL="0" indent="0">
              <a:buClr>
                <a:srgbClr val="79C242"/>
              </a:buClr>
              <a:buNone/>
            </a:pPr>
            <a:r>
              <a:rPr lang="nl-NL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Wat is je doel? Wanneer wil je wat bereiken? Is dat realistisch? </a:t>
            </a:r>
            <a:endParaRPr lang="nl-NL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 typeface="+mj-lt"/>
              <a:buAutoNum type="arabicPeriod" startAt="2"/>
            </a:pPr>
            <a:r>
              <a:rPr lang="nl-NL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heb je daarbij nodig? </a:t>
            </a:r>
            <a:endParaRPr lang="nl-NL" sz="1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heb je vanuit de organisatie nodig om jouw doel te bereiken? Denk aan </a:t>
            </a:r>
          </a:p>
          <a:p>
            <a:pPr lvl="1">
              <a:buClr>
                <a:srgbClr val="79C242"/>
              </a:buClr>
            </a:pPr>
            <a:r>
              <a:rPr lang="nl-N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 (uitdragen belang van Arbo); </a:t>
            </a:r>
          </a:p>
          <a:p>
            <a:pPr lvl="1">
              <a:buClr>
                <a:srgbClr val="79C242"/>
              </a:buClr>
            </a:pPr>
            <a:r>
              <a:rPr lang="nl-N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leidinggevenden (bespreekbaar maken Arbo op de werkplek); </a:t>
            </a:r>
          </a:p>
          <a:p>
            <a:pPr lvl="1">
              <a:buClr>
                <a:srgbClr val="79C242"/>
              </a:buClr>
            </a:pPr>
            <a:r>
              <a:rPr lang="nl-N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HR-collega’s 	(koppeling tussen Arbo en DI); </a:t>
            </a:r>
          </a:p>
          <a:p>
            <a:pPr lvl="1">
              <a:buClr>
                <a:srgbClr val="79C242"/>
              </a:buClr>
            </a:pPr>
            <a:r>
              <a:rPr lang="nl-N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Ondernemingsraad </a:t>
            </a:r>
            <a:r>
              <a:rPr lang="nl-N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specifiek VGWM-commissie indien aanwezig;</a:t>
            </a:r>
          </a:p>
          <a:p>
            <a:pPr lvl="1">
              <a:buClr>
                <a:srgbClr val="79C242"/>
              </a:buClr>
            </a:pPr>
            <a:r>
              <a:rPr lang="nl-N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mogelijk preventiemedewerkers etc. </a:t>
            </a:r>
            <a:endParaRPr lang="nl-NL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 typeface="+mj-lt"/>
              <a:buAutoNum type="arabicPeriod" startAt="3"/>
            </a:pPr>
            <a:r>
              <a:rPr lang="nl-NL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nl-NL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heb je daarbij nodig?</a:t>
            </a:r>
          </a:p>
          <a:p>
            <a:pPr lvl="1">
              <a:buClr>
                <a:srgbClr val="79C242"/>
              </a:buClr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Vanuit je organisatie</a:t>
            </a:r>
          </a:p>
          <a:p>
            <a:pPr lvl="1">
              <a:buClr>
                <a:srgbClr val="79C242"/>
              </a:buClr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Vanuit SBCM </a:t>
            </a:r>
            <a:r>
              <a:rPr lang="nl-NL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een andere organisatie</a:t>
            </a:r>
            <a:endParaRPr lang="nl-NL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 typeface="+mj-lt"/>
              <a:buAutoNum type="arabicPeriod" startAt="4"/>
            </a:pPr>
            <a:r>
              <a:rPr lang="nl-NL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is je eerste stap? </a:t>
            </a: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329" y="677903"/>
            <a:ext cx="1514763" cy="9941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4989"/>
            <a:ext cx="8229600" cy="857250"/>
          </a:xfrm>
        </p:spPr>
        <p:txBody>
          <a:bodyPr/>
          <a:lstStyle/>
          <a:p>
            <a:pPr algn="l"/>
            <a:r>
              <a:rPr lang="nl-NL" sz="2800" b="1" dirty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Stel je eigen doelen vast</a:t>
            </a:r>
          </a:p>
        </p:txBody>
      </p:sp>
    </p:spTree>
    <p:extLst>
      <p:ext uri="{BB962C8B-B14F-4D97-AF65-F5344CB8AC3E}">
        <p14:creationId xmlns:p14="http://schemas.microsoft.com/office/powerpoint/2010/main" val="405816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2" y="2038513"/>
            <a:ext cx="7554684" cy="3963888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Informeer je collega’s </a:t>
            </a: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de nieuwe arbocatalogus</a:t>
            </a: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Gebruik 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presentatie om betrokkenen binnen jouw organisatie te informeren over de nieuwe 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arbocatalogus. Denk aan MT en OR.</a:t>
            </a:r>
          </a:p>
          <a:p>
            <a:pPr marL="0" indent="0">
              <a:buClr>
                <a:srgbClr val="79C242"/>
              </a:buClr>
              <a:buNone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Doe de check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Vul de checklists uit de arbocatalogus in, samen met de bestuurder en leidinggevenden.</a:t>
            </a: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Bespreek samen welke gesignaleerde knelpunten voor jullie prioriteit hebben</a:t>
            </a:r>
          </a:p>
          <a:p>
            <a:pPr marL="0" indent="0">
              <a:buClr>
                <a:srgbClr val="79C242"/>
              </a:buClr>
              <a:buNone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Voer het gesprek met werknemers</a:t>
            </a: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Laat de animatie zien aan werknemers en bespreek met hen hoe deze thema’s binnen jullie organisatie worden opgepakt en wat de afspraken hierover zijn.</a:t>
            </a:r>
          </a:p>
          <a:p>
            <a:pPr marL="0" indent="0">
              <a:buClr>
                <a:srgbClr val="79C242"/>
              </a:buClr>
              <a:buNone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Zoek medestanders</a:t>
            </a: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Zoek 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medestanders om samen met jou de adviezen en tips die voor jullie relevant zijn, toe te gaan passen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>
                <a:srgbClr val="79C242"/>
              </a:buClr>
              <a:buFontTx/>
              <a:buChar char="-"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3" y="609442"/>
            <a:ext cx="1514763" cy="9941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4989"/>
            <a:ext cx="8229600" cy="857250"/>
          </a:xfrm>
        </p:spPr>
        <p:txBody>
          <a:bodyPr/>
          <a:lstStyle/>
          <a:p>
            <a:pPr algn="l"/>
            <a:r>
              <a:rPr lang="nl-NL" sz="2800" b="1" dirty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Organiseer bekendheid en draagvlak</a:t>
            </a:r>
          </a:p>
        </p:txBody>
      </p:sp>
      <p:sp>
        <p:nvSpPr>
          <p:cNvPr id="4" name="Rechthoek 3"/>
          <p:cNvSpPr/>
          <p:nvPr/>
        </p:nvSpPr>
        <p:spPr>
          <a:xfrm rot="10800000" flipV="1">
            <a:off x="9629191" y="2169161"/>
            <a:ext cx="2562809" cy="26161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79C242"/>
              </a:buClr>
            </a:pPr>
            <a:r>
              <a:rPr lang="nl-NL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 </a:t>
            </a:r>
          </a:p>
          <a:p>
            <a:pPr>
              <a:buClr>
                <a:srgbClr val="79C242"/>
              </a:buClr>
            </a:pPr>
            <a:r>
              <a:rPr lang="nl-NL" sz="16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betrek je collega’s van communicatie bij </a:t>
            </a:r>
            <a:r>
              <a:rPr lang="nl-NL" sz="16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communiceren binnen </a:t>
            </a:r>
            <a:r>
              <a:rPr lang="nl-NL" sz="16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jouw organisatie. </a:t>
            </a:r>
          </a:p>
          <a:p>
            <a:pPr>
              <a:buClr>
                <a:srgbClr val="79C242"/>
              </a:buClr>
            </a:pPr>
            <a:r>
              <a:rPr lang="nl-NL" sz="16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 tips en materialen kunnen zij contact opnemen met Leila Ira van SBCM: </a:t>
            </a:r>
            <a:r>
              <a:rPr lang="nl-NL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l.ira@caop.nl</a:t>
            </a:r>
            <a:endParaRPr lang="nl-NL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46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2" y="2038513"/>
            <a:ext cx="8613893" cy="3963888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Aansluiten</a:t>
            </a: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Sluit aan bij wat in de organisatie speelt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Waar 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is op dit moment de kans het grootst dat je de adviezen uit deze arbocatalogus kunt toepassen? Ga je bijvoorbeeld binnenkort op één van deze thema’s een RI&amp;E uitvoeren? Dan kan dat een goed startpunt zijn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Clr>
                <a:srgbClr val="79C242"/>
              </a:buClr>
              <a:buNone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Prioriteiten stellen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Stel prioriteiten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: je kunt niet alles tegelijk. </a:t>
            </a: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Afhankelijk van je mogelijkheden kun je kiezen voor de actie waarmee:</a:t>
            </a:r>
          </a:p>
          <a:p>
            <a:pPr lvl="1"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grootste zorg  binnen de organisatie rondom veilig en gezond werken wordt aangepakt </a:t>
            </a:r>
          </a:p>
          <a:p>
            <a:pPr lvl="1"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grootste winst op veiligheid is te behalen </a:t>
            </a:r>
          </a:p>
          <a:p>
            <a:pPr lvl="1"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Het snelst effect bereikt kan worden</a:t>
            </a:r>
          </a:p>
          <a:p>
            <a:pPr lvl="1"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Weinig investering wordt gevraagd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583" y="471957"/>
            <a:ext cx="1514763" cy="9941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4989"/>
            <a:ext cx="8229600" cy="857250"/>
          </a:xfrm>
        </p:spPr>
        <p:txBody>
          <a:bodyPr/>
          <a:lstStyle/>
          <a:p>
            <a:pPr algn="l"/>
            <a:r>
              <a:rPr lang="nl-NL" sz="2800" b="1" dirty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Sluit aan bij wat er speelt en stel prioriteiten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7908922" y="4715458"/>
            <a:ext cx="3049943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1600" b="1" dirty="0" smtClean="0"/>
              <a:t>TIP</a:t>
            </a:r>
            <a:r>
              <a:rPr lang="nl-NL" sz="1600" dirty="0" smtClean="0"/>
              <a:t> </a:t>
            </a:r>
          </a:p>
          <a:p>
            <a:r>
              <a:rPr lang="nl-NL" sz="1600" dirty="0"/>
              <a:t>Soms moet je als </a:t>
            </a:r>
            <a:r>
              <a:rPr lang="nl-NL" sz="1600" dirty="0" smtClean="0"/>
              <a:t>arbocoördinator </a:t>
            </a:r>
            <a:r>
              <a:rPr lang="nl-NL" sz="1600" dirty="0"/>
              <a:t>juist iets níet </a:t>
            </a:r>
            <a:r>
              <a:rPr lang="nl-NL" sz="1600" dirty="0" smtClean="0"/>
              <a:t>doen.</a:t>
            </a:r>
            <a:endParaRPr lang="nl-NL" sz="1600" dirty="0"/>
          </a:p>
          <a:p>
            <a:pPr lvl="0"/>
            <a:r>
              <a:rPr lang="nl-NL" sz="1600" dirty="0"/>
              <a:t>Vraag </a:t>
            </a:r>
            <a:r>
              <a:rPr lang="nl-NL" sz="1600" dirty="0" smtClean="0"/>
              <a:t>collega’s </a:t>
            </a:r>
            <a:r>
              <a:rPr lang="nl-NL" sz="1600" dirty="0"/>
              <a:t>om hun inbreng, draag </a:t>
            </a:r>
            <a:r>
              <a:rPr lang="nl-NL" sz="1600" dirty="0" smtClean="0"/>
              <a:t>niet gelijk </a:t>
            </a:r>
            <a:r>
              <a:rPr lang="nl-NL" sz="1600" dirty="0"/>
              <a:t>oplossingen aan. </a:t>
            </a:r>
            <a:r>
              <a:rPr lang="nl-NL" sz="1600" dirty="0" smtClean="0"/>
              <a:t>Dan komen vaak de </a:t>
            </a:r>
            <a:r>
              <a:rPr lang="nl-NL" sz="1600" dirty="0"/>
              <a:t>beste ideeën. </a:t>
            </a:r>
          </a:p>
        </p:txBody>
      </p:sp>
      <p:sp>
        <p:nvSpPr>
          <p:cNvPr id="6" name="Rechthoek 5"/>
          <p:cNvSpPr/>
          <p:nvPr/>
        </p:nvSpPr>
        <p:spPr>
          <a:xfrm>
            <a:off x="7908923" y="4715458"/>
            <a:ext cx="4283077" cy="156966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8865" y="4763047"/>
            <a:ext cx="1233135" cy="1522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4590" y="2178473"/>
            <a:ext cx="8739671" cy="3963888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Leg informatie vast </a:t>
            </a:r>
          </a:p>
          <a:p>
            <a:pPr lvl="0">
              <a:buClr>
                <a:srgbClr val="79C242"/>
              </a:buClr>
              <a:buFontTx/>
              <a:buChar char="-"/>
            </a:pPr>
            <a:r>
              <a:rPr lang="nl-NL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Checklists</a:t>
            </a:r>
            <a:r>
              <a:rPr lang="nl-N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bewaar de gegevens van de ingevulde checklists. Na uitvoer van je plan, kun je zo later makkelijk zien of de gesignaleerde knelpunten zijn opgelost.</a:t>
            </a:r>
          </a:p>
          <a:p>
            <a:pPr lvl="0">
              <a:buClr>
                <a:srgbClr val="79C242"/>
              </a:buClr>
              <a:buFontTx/>
              <a:buChar char="-"/>
            </a:pPr>
            <a:r>
              <a:rPr lang="nl-NL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Gesprekken</a:t>
            </a:r>
            <a:r>
              <a:rPr lang="nl-N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leg ook vast welke acties mogelijk uit de gesprekken met werknemers gekomen zijn. Dit is waardevolle informatie voor als je het arbobeleid wilt gaan evalueren</a:t>
            </a:r>
            <a:endParaRPr lang="nl-NL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Stel een plan op</a:t>
            </a: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Stel op basis van je prioriteiten een plan op met daarin</a:t>
            </a:r>
          </a:p>
          <a:p>
            <a:pPr lvl="1"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Wie wat doet op welk moment</a:t>
            </a:r>
          </a:p>
          <a:p>
            <a:pPr lvl="1"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Wanneer geëvalueerd wordt</a:t>
            </a:r>
          </a:p>
          <a:p>
            <a:pPr lvl="1"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Welke middelen beschikbaar zijn 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Bespreek het plan met bestuurder en OR (VWGM-commissie)</a:t>
            </a: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583" y="471957"/>
            <a:ext cx="1514763" cy="9941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4989"/>
            <a:ext cx="8229600" cy="85725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Afspraken maken</a:t>
            </a:r>
            <a:endParaRPr lang="nl-NL" sz="2800" b="1" dirty="0">
              <a:solidFill>
                <a:srgbClr val="008B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56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4989"/>
            <a:ext cx="8229600" cy="85725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Mogelijke hulpmiddelen</a:t>
            </a:r>
            <a:endParaRPr lang="nl-NL" sz="2800" b="1" dirty="0">
              <a:solidFill>
                <a:srgbClr val="008B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2" y="2057400"/>
            <a:ext cx="8776994" cy="3963888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Beschikbare hulpmiddelen</a:t>
            </a: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Presentatie voor 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organisatie</a:t>
            </a:r>
          </a:p>
          <a:p>
            <a:pPr>
              <a:buClr>
                <a:srgbClr val="79C242"/>
              </a:buClr>
            </a:pP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Tools uit de nieuwe arbocatalogi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Animatie Veilig en Gezond werken via </a:t>
            </a: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deze link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Handreiking voor 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implementatie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800" b="1" dirty="0" smtClean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Opties  vanuit SBCM</a:t>
            </a:r>
          </a:p>
          <a:p>
            <a:pPr>
              <a:buClr>
                <a:srgbClr val="79C242"/>
              </a:buClr>
            </a:pP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Algemene 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(online/offline) 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informatiesessie over nieuwe arbocatalogus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Presentatie op regionaal Arbo-overleg </a:t>
            </a:r>
            <a:endParaRPr lang="nl-N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</a:pP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FAQ (volgt)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329" y="677903"/>
            <a:ext cx="1514763" cy="99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9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4989"/>
            <a:ext cx="8229600" cy="85725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Meer informatie</a:t>
            </a:r>
            <a:endParaRPr lang="nl-NL" sz="2800" b="1" dirty="0">
              <a:solidFill>
                <a:srgbClr val="008B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2" y="2057400"/>
            <a:ext cx="8435279" cy="3963888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 je vragen over de arbocatalogus? </a:t>
            </a:r>
          </a:p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Neem contact op met Petra Oldenhage via </a:t>
            </a: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p.oldenhage@caop.nl</a:t>
            </a: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1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</a:pPr>
            <a:r>
              <a:rPr lang="nl-NL" sz="1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Actief uitdragen van vraagbaakfunctie </a:t>
            </a:r>
          </a:p>
          <a:p>
            <a:pPr>
              <a:buClr>
                <a:srgbClr val="79C242"/>
              </a:buClr>
            </a:pPr>
            <a:r>
              <a:rPr lang="nl-NL" sz="1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Oproep aan mensen om good practices te delen  </a:t>
            </a:r>
          </a:p>
          <a:p>
            <a:pPr>
              <a:buClr>
                <a:srgbClr val="79C242"/>
              </a:buClr>
            </a:pPr>
            <a:r>
              <a:rPr lang="nl-NL" sz="1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Informeren kaderleden via FNV/CNV</a:t>
            </a:r>
          </a:p>
          <a:p>
            <a:pPr>
              <a:buClr>
                <a:srgbClr val="79C242"/>
              </a:buClr>
            </a:pPr>
            <a:r>
              <a:rPr lang="nl-NL" sz="1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Secundaire doelgroepen informeren, waaronder: mensen die met DI bezig zijn; HRM/P&amp;O; team- en afdelingsmanagers (heel MT); bedrijfsartsen; …</a:t>
            </a:r>
          </a:p>
          <a:p>
            <a:pPr>
              <a:buClr>
                <a:srgbClr val="79C242"/>
              </a:buClr>
            </a:pPr>
            <a:r>
              <a:rPr lang="nl-NL" sz="1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handleiding: geef aan uitvoerder RIE door welke arbocatalogus er is</a:t>
            </a:r>
          </a:p>
          <a:p>
            <a:pPr>
              <a:buClr>
                <a:srgbClr val="79C242"/>
              </a:buClr>
            </a:pPr>
            <a:r>
              <a:rPr lang="nl-NL" sz="1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Tekstje bij de RIE met verwijzing naar arbocatalogus</a:t>
            </a:r>
          </a:p>
          <a:p>
            <a:pPr>
              <a:buClr>
                <a:srgbClr val="79C242"/>
              </a:buClr>
            </a:pPr>
            <a:r>
              <a:rPr lang="nl-NL" sz="1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bijeenkomst om vragen te stellen</a:t>
            </a:r>
          </a:p>
          <a:p>
            <a:pPr>
              <a:buClr>
                <a:srgbClr val="79C242"/>
              </a:buClr>
            </a:pPr>
            <a:r>
              <a:rPr lang="nl-NL" sz="1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1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329" y="677903"/>
            <a:ext cx="1514763" cy="99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10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842</Words>
  <Application>Microsoft Office PowerPoint</Application>
  <PresentationFormat>Breedbeeld</PresentationFormat>
  <Paragraphs>122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1_Office-thema</vt:lpstr>
      <vt:lpstr>Handreiking implementatie nieuwe arbocatalogus  Tips voor arbocoördinatoren</vt:lpstr>
      <vt:lpstr>Hoe implementeer je de nieuwe arbocatalogus?</vt:lpstr>
      <vt:lpstr>Aan de slag: Hoe implementeer je de nieuwe arbocatalogus?</vt:lpstr>
      <vt:lpstr>1. Stel je eigen doelen vast</vt:lpstr>
      <vt:lpstr>2. Organiseer bekendheid en draagvlak</vt:lpstr>
      <vt:lpstr>3. Sluit aan bij wat er speelt en stel prioriteiten</vt:lpstr>
      <vt:lpstr>4. Afspraken maken</vt:lpstr>
      <vt:lpstr>Mogelijke hulpmiddelen</vt:lpstr>
      <vt:lpstr>Meer informatie</vt:lpstr>
    </vt:vector>
  </TitlesOfParts>
  <Company>CAOP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Petra Oldenhage</dc:creator>
  <cp:lastModifiedBy>Dorothy Pillen-Warmerdam</cp:lastModifiedBy>
  <cp:revision>14</cp:revision>
  <dcterms:created xsi:type="dcterms:W3CDTF">2025-02-12T14:57:48Z</dcterms:created>
  <dcterms:modified xsi:type="dcterms:W3CDTF">2025-03-13T09:53:50Z</dcterms:modified>
</cp:coreProperties>
</file>