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5" r:id="rId2"/>
    <p:sldId id="277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10"/>
    <a:srgbClr val="B4828A"/>
    <a:srgbClr val="FFB4A2"/>
    <a:srgbClr val="E84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1D8EC-EDE1-4917-A184-92002798FE36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399E-4653-431C-A46C-DD1B162B4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021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ADA74-EB4A-446F-9F6D-3D95ADF0E3E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4EA83-E159-4545-BF14-63EC2A7D9E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7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45" y="460869"/>
            <a:ext cx="3175460" cy="1000393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 userDrawn="1"/>
        </p:nvSpPr>
        <p:spPr>
          <a:xfrm>
            <a:off x="1582189" y="5637060"/>
            <a:ext cx="9027620" cy="528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rgbClr val="E84410"/>
                </a:solidFill>
                <a:latin typeface="+mn-lt"/>
              </a:rPr>
              <a:t>gezondheidmetdewerkvloer.nl</a:t>
            </a:r>
          </a:p>
        </p:txBody>
      </p:sp>
      <p:sp>
        <p:nvSpPr>
          <p:cNvPr id="14" name="Tijdelijke aanduiding voor titel 1"/>
          <p:cNvSpPr>
            <a:spLocks noGrp="1"/>
          </p:cNvSpPr>
          <p:nvPr>
            <p:ph type="title"/>
          </p:nvPr>
        </p:nvSpPr>
        <p:spPr>
          <a:xfrm>
            <a:off x="831850" y="2366920"/>
            <a:ext cx="10515600" cy="106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3573268"/>
            <a:ext cx="10515600" cy="962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2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591098"/>
            <a:ext cx="12192000" cy="3266902"/>
          </a:xfrm>
          <a:prstGeom prst="rect">
            <a:avLst/>
          </a:prstGeom>
          <a:solidFill>
            <a:srgbClr val="101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43" y="1003033"/>
            <a:ext cx="5115443" cy="321807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28" y="2093342"/>
            <a:ext cx="1477588" cy="4666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2" y="890687"/>
            <a:ext cx="1945178" cy="61280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052" y="1629294"/>
            <a:ext cx="950781" cy="25454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33" y="447492"/>
            <a:ext cx="1829668" cy="62940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24" y="2437699"/>
            <a:ext cx="1777025" cy="611296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 userDrawn="1"/>
        </p:nvSpPr>
        <p:spPr>
          <a:xfrm>
            <a:off x="1582189" y="5637060"/>
            <a:ext cx="9027620" cy="528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rgbClr val="E84410"/>
                </a:solidFill>
                <a:latin typeface="+mn-lt"/>
              </a:rPr>
              <a:t>gezondheidmetdewerkvloer.nl</a:t>
            </a:r>
          </a:p>
        </p:txBody>
      </p:sp>
      <p:sp>
        <p:nvSpPr>
          <p:cNvPr id="19" name="Titel 1"/>
          <p:cNvSpPr txBox="1">
            <a:spLocks/>
          </p:cNvSpPr>
          <p:nvPr userDrawn="1"/>
        </p:nvSpPr>
        <p:spPr>
          <a:xfrm>
            <a:off x="1582189" y="4605976"/>
            <a:ext cx="9027620" cy="1102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3600" b="1" dirty="0" smtClean="0">
                <a:solidFill>
                  <a:schemeClr val="bg1"/>
                </a:solidFill>
                <a:latin typeface="+mn-lt"/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58370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81" y="6245995"/>
            <a:ext cx="1172388" cy="3702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2" y="6164647"/>
            <a:ext cx="1543396" cy="486230"/>
          </a:xfrm>
          <a:prstGeom prst="rect">
            <a:avLst/>
          </a:prstGeom>
        </p:spPr>
      </p:pic>
      <p:sp>
        <p:nvSpPr>
          <p:cNvPr id="15" name="Tijdelijke aanduiding voor titel 1"/>
          <p:cNvSpPr>
            <a:spLocks noGrp="1"/>
          </p:cNvSpPr>
          <p:nvPr>
            <p:ph type="title"/>
          </p:nvPr>
        </p:nvSpPr>
        <p:spPr>
          <a:xfrm>
            <a:off x="970812" y="216461"/>
            <a:ext cx="10322738" cy="106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rgbClr val="B4828A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0812" y="1417896"/>
            <a:ext cx="10322738" cy="386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0101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  <p:sp>
        <p:nvSpPr>
          <p:cNvPr id="20" name="Titel 1"/>
          <p:cNvSpPr txBox="1">
            <a:spLocks/>
          </p:cNvSpPr>
          <p:nvPr userDrawn="1"/>
        </p:nvSpPr>
        <p:spPr>
          <a:xfrm>
            <a:off x="7623602" y="6164647"/>
            <a:ext cx="3785278" cy="3895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nl-NL" sz="2000" b="1" dirty="0" smtClean="0">
                <a:solidFill>
                  <a:srgbClr val="E84410"/>
                </a:solidFill>
                <a:latin typeface="+mn-lt"/>
              </a:rPr>
              <a:t>gezondheidmetdewerkvloer.nl</a:t>
            </a:r>
          </a:p>
        </p:txBody>
      </p:sp>
    </p:spTree>
    <p:extLst>
      <p:ext uri="{BB962C8B-B14F-4D97-AF65-F5344CB8AC3E}">
        <p14:creationId xmlns:p14="http://schemas.microsoft.com/office/powerpoint/2010/main" val="267701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81" y="6245995"/>
            <a:ext cx="1172388" cy="3702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2" y="6164647"/>
            <a:ext cx="1543396" cy="486230"/>
          </a:xfrm>
          <a:prstGeom prst="rect">
            <a:avLst/>
          </a:prstGeom>
        </p:spPr>
      </p:pic>
      <p:sp>
        <p:nvSpPr>
          <p:cNvPr id="15" name="Tijdelijke aanduiding voor titel 1"/>
          <p:cNvSpPr>
            <a:spLocks noGrp="1"/>
          </p:cNvSpPr>
          <p:nvPr>
            <p:ph type="title"/>
          </p:nvPr>
        </p:nvSpPr>
        <p:spPr>
          <a:xfrm>
            <a:off x="970812" y="216461"/>
            <a:ext cx="10322738" cy="106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rgbClr val="B4828A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0" name="Titel 1"/>
          <p:cNvSpPr txBox="1">
            <a:spLocks/>
          </p:cNvSpPr>
          <p:nvPr userDrawn="1"/>
        </p:nvSpPr>
        <p:spPr>
          <a:xfrm>
            <a:off x="7623602" y="6164647"/>
            <a:ext cx="3785278" cy="3895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nl-NL" sz="2000" b="1" dirty="0" smtClean="0">
                <a:solidFill>
                  <a:srgbClr val="E84410"/>
                </a:solidFill>
                <a:latin typeface="+mn-lt"/>
              </a:rPr>
              <a:t>gezondheidmetdewerkvloer.nl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10322738" cy="4247496"/>
          </a:xfrm>
          <a:prstGeom prst="rect">
            <a:avLst/>
          </a:prstGeom>
        </p:spPr>
        <p:txBody>
          <a:bodyPr/>
          <a:lstStyle>
            <a:lvl1pPr marL="228600" indent="-342000">
              <a:buClr>
                <a:srgbClr val="B4828A"/>
              </a:buClr>
              <a:buFont typeface="Wingdings" panose="05000000000000000000" pitchFamily="2" charset="2"/>
              <a:buChar char="§"/>
              <a:defRPr sz="2400">
                <a:solidFill>
                  <a:srgbClr val="101010"/>
                </a:solidFill>
                <a:latin typeface="+mj-lt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76581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+ 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81" y="6245995"/>
            <a:ext cx="1172388" cy="3702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2" y="6164647"/>
            <a:ext cx="1543396" cy="486230"/>
          </a:xfrm>
          <a:prstGeom prst="rect">
            <a:avLst/>
          </a:prstGeom>
        </p:spPr>
      </p:pic>
      <p:sp>
        <p:nvSpPr>
          <p:cNvPr id="15" name="Tijdelijke aanduiding voor titel 1"/>
          <p:cNvSpPr>
            <a:spLocks noGrp="1"/>
          </p:cNvSpPr>
          <p:nvPr>
            <p:ph type="title"/>
          </p:nvPr>
        </p:nvSpPr>
        <p:spPr>
          <a:xfrm>
            <a:off x="970812" y="216461"/>
            <a:ext cx="7744820" cy="106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rgbClr val="B4828A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0812" y="1417896"/>
            <a:ext cx="7744820" cy="386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0101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  <p:sp>
        <p:nvSpPr>
          <p:cNvPr id="20" name="Titel 1"/>
          <p:cNvSpPr txBox="1">
            <a:spLocks/>
          </p:cNvSpPr>
          <p:nvPr userDrawn="1"/>
        </p:nvSpPr>
        <p:spPr>
          <a:xfrm>
            <a:off x="7623602" y="6164647"/>
            <a:ext cx="3785278" cy="3895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nl-NL" sz="2000" b="1" dirty="0" smtClean="0">
                <a:solidFill>
                  <a:srgbClr val="E84410"/>
                </a:solidFill>
                <a:latin typeface="+mn-lt"/>
              </a:rPr>
              <a:t>gezondheidmetdewerkvloer.nl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9833956" y="0"/>
            <a:ext cx="2358044" cy="5852160"/>
          </a:xfrm>
          <a:prstGeom prst="rect">
            <a:avLst/>
          </a:prstGeom>
          <a:solidFill>
            <a:srgbClr val="FF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99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psommingen + 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81" y="6245995"/>
            <a:ext cx="1172388" cy="3702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2" y="6164647"/>
            <a:ext cx="1543396" cy="486230"/>
          </a:xfrm>
          <a:prstGeom prst="rect">
            <a:avLst/>
          </a:prstGeom>
        </p:spPr>
      </p:pic>
      <p:sp>
        <p:nvSpPr>
          <p:cNvPr id="15" name="Tijdelijke aanduiding voor titel 1"/>
          <p:cNvSpPr>
            <a:spLocks noGrp="1"/>
          </p:cNvSpPr>
          <p:nvPr>
            <p:ph type="title"/>
          </p:nvPr>
        </p:nvSpPr>
        <p:spPr>
          <a:xfrm>
            <a:off x="970812" y="216461"/>
            <a:ext cx="7744820" cy="106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rgbClr val="B4828A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0" name="Titel 1"/>
          <p:cNvSpPr txBox="1">
            <a:spLocks/>
          </p:cNvSpPr>
          <p:nvPr userDrawn="1"/>
        </p:nvSpPr>
        <p:spPr>
          <a:xfrm>
            <a:off x="7623602" y="6164647"/>
            <a:ext cx="3785278" cy="3895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nl-NL" sz="2000" b="1" dirty="0" smtClean="0">
                <a:solidFill>
                  <a:srgbClr val="E84410"/>
                </a:solidFill>
                <a:latin typeface="+mn-lt"/>
              </a:rPr>
              <a:t>gezondheidmetdewerkvloer.nl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9833956" y="0"/>
            <a:ext cx="2358044" cy="5852160"/>
          </a:xfrm>
          <a:prstGeom prst="rect">
            <a:avLst/>
          </a:prstGeom>
          <a:solidFill>
            <a:srgbClr val="FF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7756969" cy="4247496"/>
          </a:xfrm>
          <a:prstGeom prst="rect">
            <a:avLst/>
          </a:prstGeom>
        </p:spPr>
        <p:txBody>
          <a:bodyPr/>
          <a:lstStyle>
            <a:lvl1pPr marL="342000" indent="-342000">
              <a:buClr>
                <a:srgbClr val="B4828A"/>
              </a:buClr>
              <a:buFont typeface="Wingdings" panose="05000000000000000000" pitchFamily="2" charset="2"/>
              <a:buChar char="§"/>
              <a:defRPr sz="2400">
                <a:solidFill>
                  <a:srgbClr val="101010"/>
                </a:solidFill>
                <a:latin typeface="+mj-lt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13217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5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61" r:id="rId4"/>
    <p:sldLayoutId id="2147483658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 Gezondheid </a:t>
            </a:r>
            <a:r>
              <a:rPr lang="nl-NL" dirty="0"/>
              <a:t>met de werkvloer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etnografisch-participatieve aanpak voor de ontwikkeling van </a:t>
            </a:r>
            <a:r>
              <a:rPr lang="nl-NL" dirty="0" smtClean="0"/>
              <a:t>gezondheidsinitiatieven </a:t>
            </a:r>
            <a:r>
              <a:rPr lang="nl-NL" dirty="0"/>
              <a:t>met </a:t>
            </a:r>
            <a:r>
              <a:rPr lang="nl-NL" dirty="0" smtClean="0"/>
              <a:t>medewerkers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2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gezondheid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5946823" cy="4247496"/>
          </a:xfrm>
        </p:spPr>
        <p:txBody>
          <a:bodyPr/>
          <a:lstStyle/>
          <a:p>
            <a:r>
              <a:rPr lang="nl-NL" dirty="0"/>
              <a:t>Controversieel begrip</a:t>
            </a:r>
          </a:p>
          <a:p>
            <a:pPr marL="342000"/>
            <a:r>
              <a:rPr lang="nl-NL" dirty="0"/>
              <a:t>Binnen health promotion veel nadruk op BRAVO en leefstijl</a:t>
            </a:r>
          </a:p>
          <a:p>
            <a:r>
              <a:rPr lang="nl-NL" dirty="0"/>
              <a:t>Maar meeste definities van gezondheid gaan veel breder</a:t>
            </a:r>
            <a:r>
              <a:rPr lang="nl-NL" dirty="0" smtClean="0"/>
              <a:t>:</a:t>
            </a:r>
          </a:p>
          <a:p>
            <a:pPr lvl="1"/>
            <a:r>
              <a:rPr lang="nl-NL" dirty="0"/>
              <a:t>WHO</a:t>
            </a:r>
          </a:p>
          <a:p>
            <a:pPr lvl="1"/>
            <a:r>
              <a:rPr lang="nl-NL" dirty="0"/>
              <a:t>Positieve </a:t>
            </a:r>
            <a:r>
              <a:rPr lang="nl-NL" dirty="0" smtClean="0"/>
              <a:t>gezondheid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98" y="885046"/>
            <a:ext cx="3135504" cy="439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0812" y="216461"/>
            <a:ext cx="9037712" cy="1068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gezondheidsbevordering</a:t>
            </a:r>
            <a:r>
              <a:rPr lang="en-US" dirty="0"/>
              <a:t> op de </a:t>
            </a:r>
            <a:r>
              <a:rPr lang="en-US" dirty="0" err="1"/>
              <a:t>werkplek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/>
              <a:t>Standaard antwoord: </a:t>
            </a:r>
          </a:p>
          <a:p>
            <a:pPr marL="800100" lvl="1" indent="-342900"/>
            <a:r>
              <a:rPr lang="nl-NL" dirty="0" smtClean="0"/>
              <a:t>langer </a:t>
            </a:r>
            <a:r>
              <a:rPr lang="nl-NL" dirty="0"/>
              <a:t>doorwerken vraagt om fitte, </a:t>
            </a:r>
            <a:br>
              <a:rPr lang="nl-NL" dirty="0"/>
            </a:br>
            <a:r>
              <a:rPr lang="nl-NL" dirty="0"/>
              <a:t>vitale mensen </a:t>
            </a:r>
          </a:p>
          <a:p>
            <a:pPr marL="800100" lvl="1" indent="-342900"/>
            <a:r>
              <a:rPr lang="nl-NL" dirty="0"/>
              <a:t>mensen brengen een groot deel </a:t>
            </a:r>
            <a:br>
              <a:rPr lang="nl-NL" dirty="0"/>
            </a:br>
            <a:r>
              <a:rPr lang="nl-NL" dirty="0"/>
              <a:t>van de tijd door op het werk en </a:t>
            </a:r>
            <a:br>
              <a:rPr lang="nl-NL" dirty="0"/>
            </a:br>
            <a:r>
              <a:rPr lang="nl-NL" dirty="0"/>
              <a:t>zijn daar dus goed bereikbaar </a:t>
            </a:r>
            <a:br>
              <a:rPr lang="nl-NL" dirty="0"/>
            </a:br>
            <a:r>
              <a:rPr lang="nl-NL" dirty="0"/>
              <a:t>voor BRAVO </a:t>
            </a:r>
            <a:r>
              <a:rPr lang="nl-NL" dirty="0" smtClean="0"/>
              <a:t>interventies</a:t>
            </a:r>
          </a:p>
          <a:p>
            <a:pPr marL="800100" lvl="1" indent="-342900"/>
            <a:endParaRPr lang="nl-NL" dirty="0"/>
          </a:p>
          <a:p>
            <a:pPr marL="456300" indent="-342900"/>
            <a:r>
              <a:rPr lang="nl-NL" dirty="0"/>
              <a:t>Merendeel van de activiteiten richt </a:t>
            </a:r>
            <a:br>
              <a:rPr lang="nl-NL" dirty="0"/>
            </a:br>
            <a:r>
              <a:rPr lang="nl-NL" dirty="0"/>
              <a:t>zich op leefstijl/ </a:t>
            </a:r>
            <a:r>
              <a:rPr lang="nl-NL" dirty="0" smtClean="0"/>
              <a:t>BRAVO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35" y="1796671"/>
            <a:ext cx="4337102" cy="28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Gezondheid op de werkplek: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Maar: </a:t>
            </a:r>
          </a:p>
          <a:p>
            <a:pPr marL="800100" lvl="1" indent="-342900"/>
            <a:r>
              <a:rPr lang="nl-NL" dirty="0"/>
              <a:t>deelname en resultaten zijn mager</a:t>
            </a:r>
          </a:p>
          <a:p>
            <a:pPr marL="800100" lvl="1" indent="-342900"/>
            <a:r>
              <a:rPr lang="nl-NL" dirty="0"/>
              <a:t>werkorganisaties zijn dynamisch en complex en inbedding van activiteiten is lastig</a:t>
            </a:r>
          </a:p>
          <a:p>
            <a:pPr marL="800100" lvl="1" indent="-342900"/>
            <a:r>
              <a:rPr lang="nl-NL" dirty="0"/>
              <a:t>werkinhoud, werkomgeving, organisatiecultuur en -structuur hangen onlosmakelijk samen met gezondheidsbeleving</a:t>
            </a:r>
          </a:p>
          <a:p>
            <a:pPr marL="800100" lvl="1" indent="-342900"/>
            <a:r>
              <a:rPr lang="nl-NL" dirty="0" smtClean="0"/>
              <a:t>adresseren </a:t>
            </a:r>
            <a:r>
              <a:rPr lang="nl-NL" dirty="0"/>
              <a:t>van gezondheid vraagt om een geïntegreerde, organisatie specifieke </a:t>
            </a:r>
            <a:r>
              <a:rPr lang="nl-NL" dirty="0" smtClean="0"/>
              <a:t>aanpak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7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Gezondheid</a:t>
            </a:r>
            <a:r>
              <a:rPr lang="en-US" dirty="0"/>
              <a:t> met de </a:t>
            </a:r>
            <a:r>
              <a:rPr lang="en-US" dirty="0" err="1"/>
              <a:t>werkvloer</a:t>
            </a:r>
            <a:r>
              <a:rPr lang="en-US" dirty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5962003" cy="4247496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Uitgangspunten</a:t>
            </a:r>
            <a:r>
              <a:rPr lang="nl-NL" b="1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(</a:t>
            </a:r>
            <a:r>
              <a:rPr lang="nl-NL" dirty="0" err="1"/>
              <a:t>gezondheids</a:t>
            </a:r>
            <a:r>
              <a:rPr lang="nl-NL" dirty="0"/>
              <a:t>)beleving van medewerkers verkennen </a:t>
            </a:r>
            <a:r>
              <a:rPr lang="nl-NL" dirty="0" err="1"/>
              <a:t>dmv</a:t>
            </a:r>
            <a:r>
              <a:rPr lang="nl-NL" dirty="0"/>
              <a:t> etnografie</a:t>
            </a:r>
            <a:r>
              <a:rPr lang="nl-NL" dirty="0" smtClean="0"/>
              <a:t>:</a:t>
            </a:r>
          </a:p>
          <a:p>
            <a:pPr marL="801000" lvl="1" indent="-457200">
              <a:buFont typeface="+mj-lt"/>
              <a:buAutoNum type="alphaLcParenR"/>
            </a:pPr>
            <a:r>
              <a:rPr lang="nl-NL" sz="1600" dirty="0"/>
              <a:t>a</a:t>
            </a:r>
            <a:r>
              <a:rPr lang="nl-NL" sz="1600" dirty="0" smtClean="0"/>
              <a:t>ansluiten </a:t>
            </a:r>
            <a:r>
              <a:rPr lang="nl-NL" sz="1600" dirty="0"/>
              <a:t>bij behoeften en </a:t>
            </a:r>
            <a:r>
              <a:rPr lang="nl-NL" sz="1600" dirty="0" smtClean="0"/>
              <a:t>noden</a:t>
            </a:r>
          </a:p>
          <a:p>
            <a:pPr marL="801000" lvl="1" indent="-457200">
              <a:buFont typeface="+mj-lt"/>
              <a:buAutoNum type="alphaLcParenR"/>
            </a:pPr>
            <a:r>
              <a:rPr lang="nl-NL" sz="1600" dirty="0"/>
              <a:t>g</a:t>
            </a:r>
            <a:r>
              <a:rPr lang="nl-NL" sz="1600" dirty="0" smtClean="0"/>
              <a:t>ebruik </a:t>
            </a:r>
            <a:r>
              <a:rPr lang="nl-NL" sz="1600" dirty="0"/>
              <a:t>maken expertise en ervaringskennis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Organiseren van participatie</a:t>
            </a:r>
            <a:r>
              <a:rPr lang="nl-NL" dirty="0" smtClean="0"/>
              <a:t>:</a:t>
            </a:r>
          </a:p>
          <a:p>
            <a:pPr marL="801000" lvl="1" indent="-457200">
              <a:buFont typeface="+mj-lt"/>
              <a:buAutoNum type="alphaLcParenR"/>
            </a:pPr>
            <a:r>
              <a:rPr lang="nl-NL" sz="1600" dirty="0" smtClean="0"/>
              <a:t>medewerkers </a:t>
            </a:r>
            <a:r>
              <a:rPr lang="nl-NL" sz="1600" dirty="0"/>
              <a:t>praten </a:t>
            </a:r>
            <a:r>
              <a:rPr lang="nl-NL" sz="1600" dirty="0" err="1"/>
              <a:t>èn</a:t>
            </a:r>
            <a:r>
              <a:rPr lang="nl-NL" sz="1600" dirty="0"/>
              <a:t> organiseren </a:t>
            </a:r>
            <a:r>
              <a:rPr lang="nl-NL" sz="1600" dirty="0" smtClean="0"/>
              <a:t>mee</a:t>
            </a:r>
          </a:p>
          <a:p>
            <a:pPr marL="801000" lvl="1" indent="-457200">
              <a:buFont typeface="+mj-lt"/>
              <a:buAutoNum type="alphaLcParenR"/>
            </a:pPr>
            <a:r>
              <a:rPr lang="nl-NL" sz="1600" dirty="0" smtClean="0"/>
              <a:t>commitment </a:t>
            </a:r>
            <a:r>
              <a:rPr lang="nl-NL" sz="1600" dirty="0"/>
              <a:t>en </a:t>
            </a:r>
            <a:r>
              <a:rPr lang="nl-NL" sz="1600" dirty="0" smtClean="0"/>
              <a:t>eigenaarschap</a:t>
            </a:r>
          </a:p>
          <a:p>
            <a:pPr marL="801000" lvl="1" indent="-457200">
              <a:buFont typeface="+mj-lt"/>
              <a:buAutoNum type="alphaLcParenR"/>
            </a:pPr>
            <a:r>
              <a:rPr lang="nl-NL" sz="1600" dirty="0" smtClean="0"/>
              <a:t>bevordert deelname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Borging</a:t>
            </a:r>
          </a:p>
          <a:p>
            <a:pPr marL="801000" lvl="1" indent="-457200">
              <a:buFont typeface="+mj-lt"/>
              <a:buAutoNum type="alphaLcParenR"/>
            </a:pPr>
            <a:r>
              <a:rPr lang="nl-NL" sz="1600" dirty="0" smtClean="0"/>
              <a:t>inbedden </a:t>
            </a:r>
            <a:r>
              <a:rPr lang="nl-NL" sz="1600" dirty="0"/>
              <a:t>in structuren en processen</a:t>
            </a:r>
          </a:p>
          <a:p>
            <a:pPr marL="801000" lvl="1" indent="-457200">
              <a:buFont typeface="+mj-lt"/>
              <a:buAutoNum type="alphaLcParenR"/>
            </a:pPr>
            <a:r>
              <a:rPr lang="nl-NL" sz="1600" dirty="0" smtClean="0"/>
              <a:t>activiteiten </a:t>
            </a:r>
            <a:r>
              <a:rPr lang="nl-NL" sz="1600" dirty="0" err="1"/>
              <a:t>èn</a:t>
            </a:r>
            <a:r>
              <a:rPr lang="nl-NL" sz="1600" dirty="0"/>
              <a:t> participatie structuren</a:t>
            </a:r>
          </a:p>
          <a:p>
            <a:pPr marL="801000" lvl="1" indent="-457200">
              <a:buFont typeface="+mj-lt"/>
              <a:buAutoNum type="alphaLcParenR"/>
            </a:pPr>
            <a:endParaRPr lang="nl-NL" dirty="0"/>
          </a:p>
          <a:p>
            <a:pPr marL="801000" lvl="1" indent="-457200">
              <a:buFont typeface="+mj-lt"/>
              <a:buAutoNum type="alphaLcParenR"/>
            </a:pPr>
            <a:endParaRPr lang="nl-NL" dirty="0"/>
          </a:p>
          <a:p>
            <a:pPr marL="801000" lvl="1" indent="-457200">
              <a:buFont typeface="+mj-lt"/>
              <a:buAutoNum type="alphaLcParenR"/>
            </a:pPr>
            <a:endParaRPr lang="nl-NL" dirty="0" smtClean="0"/>
          </a:p>
          <a:p>
            <a:pPr marL="801000" lvl="1" indent="-457200">
              <a:buFont typeface="+mj-lt"/>
              <a:buAutoNum type="alphaLcParenR"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1" y="2038426"/>
            <a:ext cx="4008581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MDW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191</Words>
  <Application>Microsoft Office PowerPoint</Application>
  <PresentationFormat>Breedbeeld</PresentationFormat>
  <Paragraphs>36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GMDW</vt:lpstr>
      <vt:lpstr>Introductie Gezondheid met de werkvloer</vt:lpstr>
      <vt:lpstr>Wat is gezondheid?</vt:lpstr>
      <vt:lpstr>Waarom gezondheidsbevordering op de werkplek?</vt:lpstr>
      <vt:lpstr>Gezondheid op de werkplek:</vt:lpstr>
      <vt:lpstr>Gezondheid met de werkvloer:</vt:lpstr>
    </vt:vector>
  </TitlesOfParts>
  <Company>Den Spike Unattendeds 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Creëer een gezonde bedrijfscultuur  door samen aan de slag te gaan met  gezondheid op het werk.</dc:title>
  <dc:creator>Windows-gebruiker</dc:creator>
  <cp:lastModifiedBy>Petra Oldenhage</cp:lastModifiedBy>
  <cp:revision>47</cp:revision>
  <dcterms:created xsi:type="dcterms:W3CDTF">2020-10-15T08:05:27Z</dcterms:created>
  <dcterms:modified xsi:type="dcterms:W3CDTF">2025-12-15T07:01:19Z</dcterms:modified>
</cp:coreProperties>
</file>