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  <p:sldMasterId id="2147483667" r:id="rId2"/>
    <p:sldMasterId id="2147483669" r:id="rId3"/>
  </p:sldMasterIdLst>
  <p:notesMasterIdLst>
    <p:notesMasterId r:id="rId8"/>
  </p:notesMasterIdLst>
  <p:sldIdLst>
    <p:sldId id="287" r:id="rId4"/>
    <p:sldId id="288" r:id="rId5"/>
    <p:sldId id="289" r:id="rId6"/>
    <p:sldId id="291" r:id="rId7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6" d="100"/>
          <a:sy n="156" d="100"/>
        </p:scale>
        <p:origin x="376" y="96"/>
      </p:cViewPr>
      <p:guideLst/>
    </p:cSldViewPr>
  </p:slideViewPr>
  <p:notesTextViewPr>
    <p:cViewPr>
      <p:scale>
        <a:sx n="3" d="2"/>
        <a:sy n="3" d="2"/>
      </p:scale>
      <p:origin x="0" y="-288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3" name="Tijdelijke aanduiding voor datum 2"/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3A7481C8-FC25-43AB-937B-56E44A5D2909}" type="datetime1">
              <a:rPr lang="nl-NL"/>
              <a:pPr lvl="0"/>
              <a:t>23-10-2026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Tijdelijke aanduiding voor notities 4"/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nl-NL" dirty="0"/>
          </a:p>
        </p:txBody>
      </p:sp>
      <p:sp>
        <p:nvSpPr>
          <p:cNvPr id="7" name="Tijdelijke aanduiding voor dianummer 6"/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nl-NL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1E8D930F-005C-4C9F-AC6A-392F9D8C19DA}" type="slidenum">
              <a:t>‹nr.›</a:t>
            </a:fld>
            <a:endParaRPr lang="nl-NL" dirty="0"/>
          </a:p>
        </p:txBody>
      </p:sp>
      <p:sp>
        <p:nvSpPr>
          <p:cNvPr id="8" name="Header Placeholder 1"/>
          <p:cNvSpPr txBox="1">
            <a:spLocks noGrp="1"/>
          </p:cNvSpPr>
          <p:nvPr>
            <p:ph type="hdr" sz="quarter" idx="10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9" name="Date Placeholder 2"/>
          <p:cNvSpPr txBox="1">
            <a:spLocks noGrp="1"/>
          </p:cNvSpPr>
          <p:nvPr>
            <p:ph type="dt" sz="quarter" idx="7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09A0A5E-A250-4620-88B3-9909CC5E4B94}" type="datetime1">
              <a:rPr lang="en-US"/>
              <a:pPr lvl="0"/>
              <a:t>10/23/2026</a:t>
            </a:fld>
            <a:endParaRPr lang="en-US" dirty="0"/>
          </a:p>
        </p:txBody>
      </p:sp>
      <p:sp>
        <p:nvSpPr>
          <p:cNvPr id="10" name="Slide Image Placeholder 3"/>
          <p:cNvSpPr>
            <a:spLocks noGrp="1" noRot="1" noChangeAspect="1"/>
          </p:cNvSpPr>
          <p:nvPr>
            <p:ph type="sldImg" sz="quarter" idx="4294967295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11" name="Notes Placeholder 4"/>
          <p:cNvSpPr txBox="1">
            <a:spLocks noGrp="1"/>
          </p:cNvSpPr>
          <p:nvPr>
            <p:ph type="body" sz="quarter" idx="4294967295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5"/>
          <p:cNvSpPr txBox="1">
            <a:spLocks noGrp="1"/>
          </p:cNvSpPr>
          <p:nvPr>
            <p:ph type="ftr" sz="quarter" idx="9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3" name="Slide Number Placeholder 6"/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74972509-2623-487A-BFC1-C904546D056E}" type="slidenum">
              <a:t>‹nr.›</a:t>
            </a:fld>
            <a:endParaRPr lang="en-US" dirty="0"/>
          </a:p>
        </p:txBody>
      </p:sp>
      <p:sp>
        <p:nvSpPr>
          <p:cNvPr id="14" name="Header Placeholder 1"/>
          <p:cNvSpPr txBox="1">
            <a:spLocks noGrp="1"/>
          </p:cNvSpPr>
          <p:nvPr>
            <p:ph type="hdr" sz="quarter" idx="10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5" name="Date Placeholder 2"/>
          <p:cNvSpPr txBox="1">
            <a:spLocks noGrp="1"/>
          </p:cNvSpPr>
          <p:nvPr>
            <p:ph type="dt" sz="quarter" idx="7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08F2C8A-03EF-4D2F-9DCA-BFA5FE9FEB46}" type="datetime1">
              <a:rPr lang="en-US"/>
              <a:pPr lvl="0"/>
              <a:t>10/23/2026</a:t>
            </a:fld>
            <a:endParaRPr lang="en-US" dirty="0"/>
          </a:p>
        </p:txBody>
      </p:sp>
      <p:sp>
        <p:nvSpPr>
          <p:cNvPr id="16" name="Slide Image Placeholder 3"/>
          <p:cNvSpPr>
            <a:spLocks noGrp="1" noRot="1" noChangeAspect="1"/>
          </p:cNvSpPr>
          <p:nvPr>
            <p:ph type="sldImg" sz="quarter" idx="4294967295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17" name="Notes Placeholder 4"/>
          <p:cNvSpPr txBox="1">
            <a:spLocks noGrp="1"/>
          </p:cNvSpPr>
          <p:nvPr>
            <p:ph type="body" sz="quarter" idx="4294967295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Footer Placeholder 5"/>
          <p:cNvSpPr txBox="1">
            <a:spLocks noGrp="1"/>
          </p:cNvSpPr>
          <p:nvPr>
            <p:ph type="ftr" sz="quarter" idx="9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9" name="Slide Number Placeholder 6"/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C79A350-BB81-4CC7-9D36-B433B31AECE5}" type="slidenum"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638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l-NL" dirty="0" smtClean="0"/>
              <a:t>Huishoudelijke</a:t>
            </a:r>
            <a:r>
              <a:rPr lang="nl-NL" baseline="0" dirty="0" smtClean="0"/>
              <a:t> regels:</a:t>
            </a:r>
          </a:p>
          <a:p>
            <a:pPr marL="171450" indent="-171450">
              <a:buFontTx/>
              <a:buChar char="-"/>
            </a:pPr>
            <a:r>
              <a:rPr lang="nl-NL" baseline="0" dirty="0" smtClean="0"/>
              <a:t>We hebben strakke planning, ik bewaak de tijd</a:t>
            </a:r>
          </a:p>
          <a:p>
            <a:pPr marL="171450" indent="-171450">
              <a:buFontTx/>
              <a:buChar char="-"/>
            </a:pPr>
            <a:r>
              <a:rPr lang="nl-NL" baseline="0" dirty="0" smtClean="0"/>
              <a:t>Microfoons uit laten, tenzij je spreekt</a:t>
            </a:r>
          </a:p>
          <a:p>
            <a:pPr marL="171450" indent="-171450">
              <a:buFontTx/>
              <a:buChar char="-"/>
            </a:pPr>
            <a:r>
              <a:rPr lang="nl-NL" baseline="0" dirty="0" smtClean="0"/>
              <a:t>Vragen tijdens de presentaties graag in de chat zetten, geen </a:t>
            </a:r>
            <a:r>
              <a:rPr lang="nl-NL" baseline="0" smtClean="0"/>
              <a:t>handje </a:t>
            </a:r>
            <a:r>
              <a:rPr lang="nl-NL" baseline="0" smtClean="0"/>
              <a:t>opsteken. </a:t>
            </a:r>
            <a:r>
              <a:rPr lang="nl-NL" baseline="0" dirty="0" smtClean="0"/>
              <a:t>Vragen die niet beantwoord kunnen worden in de bijeenkomst, beantwoorden we schriftelijk.</a:t>
            </a:r>
          </a:p>
          <a:p>
            <a:pPr marL="171450" indent="-171450">
              <a:buFontTx/>
              <a:buChar char="-"/>
            </a:pPr>
            <a:r>
              <a:rPr lang="nl-NL" baseline="0" dirty="0" smtClean="0"/>
              <a:t>Na elke presentatie kort tijd voor een enkele vraag en na de laatste presentatie hebben we een kwartier om meer vragen te beantwoorden. </a:t>
            </a:r>
          </a:p>
          <a:p>
            <a:pPr marL="171450" indent="-171450">
              <a:buFontTx/>
              <a:buChar char="-"/>
            </a:pPr>
            <a:r>
              <a:rPr lang="nl-NL" baseline="0" dirty="0" smtClean="0"/>
              <a:t>Na afloop worden alle presentaties nagezonden</a:t>
            </a:r>
          </a:p>
          <a:p>
            <a:pPr marL="171450" indent="-171450">
              <a:buFontTx/>
              <a:buChar char="-"/>
            </a:pP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E325F8-3184-4154-A33F-D80AE750313D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2417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fontAlgn="auto">
              <a:spcBef>
                <a:spcPts val="0"/>
              </a:spcBef>
              <a:spcAft>
                <a:spcPts val="0"/>
              </a:spcAft>
              <a:tabLst/>
              <a:defRPr lang="en-US" sz="6000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7864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Autofit/>
          </a:bodyPr>
          <a:lstStyle>
            <a:lvl1pPr marL="0" marR="0" lvl="0" indent="0" algn="ctr" fontAlgn="auto">
              <a:spcBef>
                <a:spcPts val="0"/>
              </a:spcBef>
              <a:spcAft>
                <a:spcPts val="0"/>
              </a:spcAft>
              <a:tabLst/>
              <a:defRPr lang="en-US" sz="6000" b="0" i="0" u="none" strike="noStrike" cap="none" spc="0" baseline="0">
                <a:solidFill>
                  <a:srgbClr val="000000"/>
                </a:solidFill>
                <a:uFillTx/>
                <a:latin typeface="Calibri Light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4247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BCM - Titel Dia -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62DDC1-3DDD-AAAC-7481-03DCA59672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14438"/>
            <a:ext cx="7086600" cy="1392838"/>
          </a:xfrm>
        </p:spPr>
        <p:txBody>
          <a:bodyPr anchor="t" anchorCtr="0">
            <a:normAutofit/>
          </a:bodyPr>
          <a:lstStyle>
            <a:lvl1pPr algn="l">
              <a:defRPr sz="3500"/>
            </a:lvl1pPr>
          </a:lstStyle>
          <a:p>
            <a:r>
              <a:rPr lang="nl-NL" dirty="0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348C8E6-F6CE-9C61-0621-170931E8DA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826051"/>
            <a:ext cx="5754129" cy="84390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15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Klikken om de ondertitelstijl van het model te bewerken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DA03B641-B772-C1D6-4178-9E473E4A47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740900" y="5892800"/>
            <a:ext cx="24511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337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BCM - tekstpagina -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fgeronde rechthoek 7">
            <a:extLst>
              <a:ext uri="{FF2B5EF4-FFF2-40B4-BE49-F238E27FC236}">
                <a16:creationId xmlns:a16="http://schemas.microsoft.com/office/drawing/2014/main" id="{F283FE3F-44BB-1688-E8E3-7980C1E7E490}"/>
              </a:ext>
            </a:extLst>
          </p:cNvPr>
          <p:cNvSpPr/>
          <p:nvPr userDrawn="1"/>
        </p:nvSpPr>
        <p:spPr>
          <a:xfrm>
            <a:off x="386862" y="363415"/>
            <a:ext cx="11465169" cy="6142893"/>
          </a:xfrm>
          <a:prstGeom prst="roundRect">
            <a:avLst>
              <a:gd name="adj" fmla="val 178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EA9C39-AE07-9211-0226-D22342D4F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046" y="866042"/>
            <a:ext cx="10122877" cy="95958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ABB89B4-AF3C-C805-B215-707D956526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4046" y="2005012"/>
            <a:ext cx="10122877" cy="361034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F1E58F49-04B0-990B-A0CE-9658D8DBF9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36031" y="6355862"/>
            <a:ext cx="300892" cy="30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250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7DD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7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2850" y="6145609"/>
            <a:ext cx="1810905" cy="52653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Afbeelding 8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020870" y="244848"/>
            <a:ext cx="892024" cy="87238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Titel 1"/>
          <p:cNvSpPr txBox="1"/>
          <p:nvPr/>
        </p:nvSpPr>
        <p:spPr>
          <a:xfrm>
            <a:off x="353781" y="4089397"/>
            <a:ext cx="9552215" cy="26923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4400" b="1" i="0" u="none" strike="noStrike" kern="1200" cap="none" spc="0" baseline="0" dirty="0">
                <a:solidFill>
                  <a:srgbClr val="FFFFFF"/>
                </a:solidFill>
                <a:uFillTx/>
                <a:latin typeface="Montserrat" pitchFamily="2"/>
              </a:rPr>
              <a:t>KLIK OM STIJL TE BEWERKEN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8"/>
          <p:cNvSpPr/>
          <p:nvPr/>
        </p:nvSpPr>
        <p:spPr>
          <a:xfrm>
            <a:off x="-78656" y="0"/>
            <a:ext cx="5476570" cy="6931746"/>
          </a:xfrm>
          <a:prstGeom prst="rect">
            <a:avLst/>
          </a:prstGeom>
          <a:solidFill>
            <a:srgbClr val="A7DD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nl-NL" sz="1800" b="0" i="0" u="none" strike="noStrike" kern="1200" cap="none" spc="0" baseline="0" dirty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3" name="Titel 1"/>
          <p:cNvSpPr txBox="1"/>
          <p:nvPr/>
        </p:nvSpPr>
        <p:spPr>
          <a:xfrm>
            <a:off x="341747" y="217791"/>
            <a:ext cx="4839855" cy="10997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3600" b="1" i="0" u="none" strike="noStrike" kern="1200" cap="none" spc="0" baseline="0" dirty="0">
                <a:solidFill>
                  <a:srgbClr val="E73085"/>
                </a:solidFill>
                <a:uFillTx/>
                <a:latin typeface="Montserrat" pitchFamily="2"/>
              </a:rPr>
              <a:t>INTROTEKST</a:t>
            </a:r>
          </a:p>
        </p:txBody>
      </p:sp>
      <p:sp>
        <p:nvSpPr>
          <p:cNvPr id="4" name="Ondertitel 2"/>
          <p:cNvSpPr txBox="1"/>
          <p:nvPr/>
        </p:nvSpPr>
        <p:spPr>
          <a:xfrm>
            <a:off x="341747" y="1708355"/>
            <a:ext cx="4839855" cy="42893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nl-NL" sz="1800" b="1" i="0" u="none" strike="noStrike" kern="1200" cap="none" spc="0" baseline="0" dirty="0">
                <a:solidFill>
                  <a:srgbClr val="94559D"/>
                </a:solidFill>
                <a:uFillTx/>
                <a:latin typeface="Montserrat"/>
              </a:rPr>
              <a:t>Klikken om de ondertitelstijl van het model te bewerken</a:t>
            </a:r>
          </a:p>
        </p:txBody>
      </p:sp>
      <p:pic>
        <p:nvPicPr>
          <p:cNvPr id="5" name="Afbeelding 10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6" y="5635374"/>
            <a:ext cx="3972464" cy="109973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Afbeelding 11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2850" y="6145609"/>
            <a:ext cx="1810905" cy="526538"/>
          </a:xfrm>
          <a:prstGeom prst="rect">
            <a:avLst/>
          </a:prstGeom>
          <a:noFill/>
          <a:ln cap="flat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701632D8-9B67-3F43-67F4-349810B22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78815" cy="95958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9DE2969-2399-4AAC-2CEA-4B8A743927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90585"/>
            <a:ext cx="9278815" cy="37599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</p:txBody>
      </p:sp>
    </p:spTree>
    <p:extLst>
      <p:ext uri="{BB962C8B-B14F-4D97-AF65-F5344CB8AC3E}">
        <p14:creationId xmlns:p14="http://schemas.microsoft.com/office/powerpoint/2010/main" val="2654530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500" b="1" i="0" kern="1200">
          <a:solidFill>
            <a:schemeClr val="tx1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edris.nl/" TargetMode="External"/><Relationship Id="rId2" Type="http://schemas.openxmlformats.org/officeDocument/2006/relationships/hyperlink" Target="https://www.innovatiefinwerk.nl/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sbcm.nl/onderzoeken/de-kansen-van-digitale-werksoorten-voor-sociaal-ontwikkelbedrijven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505FA59-4960-11A4-6F54-9D0D6B4BC4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NL" sz="1800" dirty="0" smtClean="0">
                <a:solidFill>
                  <a:srgbClr val="00B0F0"/>
                </a:solidFill>
              </a:rPr>
              <a:t>Welkom bij de o</a:t>
            </a:r>
            <a:r>
              <a:rPr lang="nl-NL" sz="2000" dirty="0" smtClean="0">
                <a:solidFill>
                  <a:srgbClr val="00B0F0"/>
                </a:solidFill>
              </a:rPr>
              <a:t>nline kennisbijeenkomst</a:t>
            </a:r>
            <a:r>
              <a:rPr lang="nl-NL" sz="2000" dirty="0" smtClean="0"/>
              <a:t/>
            </a:r>
            <a:br>
              <a:rPr lang="nl-NL" sz="2000" dirty="0" smtClean="0"/>
            </a:br>
            <a:r>
              <a:rPr lang="nl-NL" sz="3600" dirty="0" smtClean="0">
                <a:solidFill>
                  <a:srgbClr val="588824"/>
                </a:solidFill>
              </a:rPr>
              <a:t>Update marktverkenning</a:t>
            </a:r>
            <a:br>
              <a:rPr lang="nl-NL" sz="3600" dirty="0" smtClean="0">
                <a:solidFill>
                  <a:srgbClr val="588824"/>
                </a:solidFill>
              </a:rPr>
            </a:br>
            <a:r>
              <a:rPr lang="nl-NL" sz="3600" dirty="0" smtClean="0">
                <a:solidFill>
                  <a:srgbClr val="588824"/>
                </a:solidFill>
              </a:rPr>
              <a:t>Digitale Werksoorten</a:t>
            </a:r>
            <a:endParaRPr lang="nl-NL" sz="3600" dirty="0">
              <a:solidFill>
                <a:srgbClr val="588824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F72BF18-2EE3-2B03-14F3-6A59653572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07276"/>
            <a:ext cx="5754129" cy="843906"/>
          </a:xfrm>
        </p:spPr>
        <p:txBody>
          <a:bodyPr/>
          <a:lstStyle/>
          <a:p>
            <a:r>
              <a:rPr lang="nl-NL" dirty="0" smtClean="0"/>
              <a:t>27 oktober 2026 van 9:30 tot 11:00 uur</a:t>
            </a:r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314" y="3005058"/>
            <a:ext cx="1975669" cy="726349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659" y="2944846"/>
            <a:ext cx="1794987" cy="84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33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A1CC63-547F-FD96-481D-08CB2CEC4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rgbClr val="005D7E"/>
                </a:solidFill>
              </a:rPr>
              <a:t>Programma kennisbijeenkomst </a:t>
            </a:r>
            <a:endParaRPr lang="nl-NL" dirty="0">
              <a:solidFill>
                <a:srgbClr val="005D7E"/>
              </a:solidFill>
            </a:endParaRP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EBE6C02-6145-A300-9B1E-8C74CF7568D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spcAft>
                <a:spcPts val="1800"/>
              </a:spcAft>
            </a:pPr>
            <a:r>
              <a:rPr lang="nl-NL" sz="2000" dirty="0" smtClean="0">
                <a:solidFill>
                  <a:srgbClr val="005D7E"/>
                </a:solidFill>
              </a:rPr>
              <a:t>  9:30 –   9:40 </a:t>
            </a:r>
            <a:r>
              <a:rPr lang="nl-NL" sz="2000" dirty="0" smtClean="0"/>
              <a:t>	Opening en aanleiding bijeenkomst: Bruno Fermin (SBCM)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nl-NL" sz="2000" dirty="0" smtClean="0">
                <a:solidFill>
                  <a:srgbClr val="005D7E"/>
                </a:solidFill>
              </a:rPr>
              <a:t>  9:40 – 10:00</a:t>
            </a:r>
            <a:r>
              <a:rPr lang="nl-NL" sz="2000" dirty="0" smtClean="0"/>
              <a:t>	Eerste ervaringen met Datafabryk: Ard van Pijkeren (Inclusief Groep) </a:t>
            </a:r>
            <a:r>
              <a:rPr lang="nl-NL" sz="2000" dirty="0"/>
              <a:t>en </a:t>
            </a:r>
            <a:r>
              <a:rPr lang="nl-NL" sz="2000" dirty="0" smtClean="0"/>
              <a:t>Nannette </a:t>
            </a:r>
            <a:r>
              <a:rPr lang="nl-NL" sz="2000" dirty="0"/>
              <a:t>Jonker </a:t>
            </a:r>
            <a:r>
              <a:rPr lang="nl-NL" sz="2000" dirty="0" smtClean="0"/>
              <a:t>			(Wedeka</a:t>
            </a:r>
            <a:r>
              <a:rPr lang="nl-NL" sz="2000" dirty="0"/>
              <a:t>)</a:t>
            </a:r>
            <a:endParaRPr lang="nl-NL" sz="2000" dirty="0" smtClean="0"/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nl-NL" sz="2000" dirty="0" smtClean="0">
                <a:solidFill>
                  <a:srgbClr val="005D7E"/>
                </a:solidFill>
              </a:rPr>
              <a:t>10:00 </a:t>
            </a:r>
            <a:r>
              <a:rPr lang="nl-NL" sz="2000" dirty="0">
                <a:solidFill>
                  <a:srgbClr val="005D7E"/>
                </a:solidFill>
              </a:rPr>
              <a:t>– </a:t>
            </a:r>
            <a:r>
              <a:rPr lang="nl-NL" sz="2000" dirty="0" smtClean="0">
                <a:solidFill>
                  <a:srgbClr val="005D7E"/>
                </a:solidFill>
              </a:rPr>
              <a:t>10:15</a:t>
            </a:r>
            <a:r>
              <a:rPr lang="nl-NL" sz="2000" dirty="0" smtClean="0"/>
              <a:t>	</a:t>
            </a:r>
            <a:r>
              <a:rPr lang="nl-NL" sz="2000" dirty="0"/>
              <a:t>Evaluatie proefperiode De Digitale Werkbank (DDW): Luc Dorenbosch 	(NSvP)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nl-NL" sz="2000" dirty="0">
                <a:solidFill>
                  <a:srgbClr val="005D7E"/>
                </a:solidFill>
              </a:rPr>
              <a:t>10:15 – </a:t>
            </a:r>
            <a:r>
              <a:rPr lang="nl-NL" sz="2000" dirty="0" smtClean="0">
                <a:solidFill>
                  <a:srgbClr val="005D7E"/>
                </a:solidFill>
              </a:rPr>
              <a:t>10:30</a:t>
            </a:r>
            <a:r>
              <a:rPr lang="nl-NL" sz="2000" dirty="0" smtClean="0"/>
              <a:t>	</a:t>
            </a:r>
            <a:r>
              <a:rPr lang="nl-NL" sz="2000" dirty="0"/>
              <a:t>Eerste uitkomsten fase 2 marktverkenning digitale werksoorten: Reinout </a:t>
            </a:r>
            <a:r>
              <a:rPr lang="nl-NL" sz="2000" dirty="0" smtClean="0"/>
              <a:t>van </a:t>
            </a:r>
            <a:r>
              <a:rPr lang="nl-NL" sz="2000" dirty="0"/>
              <a:t>Delden (PIP </a:t>
            </a:r>
            <a:r>
              <a:rPr lang="nl-NL" sz="2000" dirty="0" smtClean="0"/>
              <a:t>			Advice</a:t>
            </a:r>
            <a:r>
              <a:rPr lang="nl-NL" sz="2000" dirty="0"/>
              <a:t>)</a:t>
            </a:r>
          </a:p>
          <a:p>
            <a:pPr>
              <a:lnSpc>
                <a:spcPct val="120000"/>
              </a:lnSpc>
              <a:spcAft>
                <a:spcPts val="1800"/>
              </a:spcAft>
            </a:pPr>
            <a:r>
              <a:rPr lang="nl-NL" sz="2000" dirty="0">
                <a:solidFill>
                  <a:srgbClr val="005D7E"/>
                </a:solidFill>
              </a:rPr>
              <a:t>10:30 – </a:t>
            </a:r>
            <a:r>
              <a:rPr lang="nl-NL" sz="2000" dirty="0" smtClean="0">
                <a:solidFill>
                  <a:srgbClr val="005D7E"/>
                </a:solidFill>
              </a:rPr>
              <a:t>10:45</a:t>
            </a:r>
            <a:r>
              <a:rPr lang="nl-NL" sz="2000" dirty="0" smtClean="0"/>
              <a:t>	</a:t>
            </a:r>
            <a:r>
              <a:rPr lang="nl-NL" sz="2100" dirty="0"/>
              <a:t>Onderzoek </a:t>
            </a:r>
            <a:r>
              <a:rPr lang="nl-NL" sz="2100" dirty="0" smtClean="0"/>
              <a:t>digitaal werk in sociaal ontwikkelbedrijven: </a:t>
            </a:r>
            <a:r>
              <a:rPr lang="nl-NL" sz="2100" dirty="0"/>
              <a:t>Andrea Ros (Universiteit </a:t>
            </a:r>
            <a:r>
              <a:rPr lang="nl-NL" sz="2100" dirty="0" smtClean="0"/>
              <a:t>Twente</a:t>
            </a:r>
            <a:r>
              <a:rPr lang="nl-NL" sz="2100" dirty="0"/>
              <a:t>)</a:t>
            </a:r>
          </a:p>
          <a:p>
            <a:pPr>
              <a:spcAft>
                <a:spcPts val="1800"/>
              </a:spcAft>
            </a:pPr>
            <a:r>
              <a:rPr lang="nl-NL" sz="2000" dirty="0" smtClean="0">
                <a:solidFill>
                  <a:srgbClr val="005D7E"/>
                </a:solidFill>
              </a:rPr>
              <a:t>10:45 </a:t>
            </a:r>
            <a:r>
              <a:rPr lang="nl-NL" sz="2000" dirty="0">
                <a:solidFill>
                  <a:srgbClr val="005D7E"/>
                </a:solidFill>
              </a:rPr>
              <a:t>– </a:t>
            </a:r>
            <a:r>
              <a:rPr lang="nl-NL" sz="2000" dirty="0" smtClean="0">
                <a:solidFill>
                  <a:srgbClr val="005D7E"/>
                </a:solidFill>
              </a:rPr>
              <a:t>11:00</a:t>
            </a:r>
            <a:r>
              <a:rPr lang="nl-NL" sz="2000" dirty="0" smtClean="0"/>
              <a:t> 	Vragen en afsluiting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3982033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8128" y="861960"/>
            <a:ext cx="10122877" cy="959583"/>
          </a:xfrm>
        </p:spPr>
        <p:txBody>
          <a:bodyPr/>
          <a:lstStyle/>
          <a:p>
            <a:r>
              <a:rPr lang="nl-NL" dirty="0" smtClean="0">
                <a:solidFill>
                  <a:srgbClr val="005D7E"/>
                </a:solidFill>
              </a:rPr>
              <a:t>Aanleiding bijeenkomst</a:t>
            </a:r>
            <a:endParaRPr lang="nl-NL" dirty="0">
              <a:solidFill>
                <a:srgbClr val="005D7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014046" y="2005012"/>
            <a:ext cx="10122877" cy="4171270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l-NL" dirty="0" smtClean="0">
                <a:hlinkClick r:id="rId2"/>
              </a:rPr>
              <a:t>NSvP</a:t>
            </a:r>
            <a:r>
              <a:rPr lang="nl-NL" dirty="0" smtClean="0"/>
              <a:t>, </a:t>
            </a:r>
            <a:r>
              <a:rPr lang="nl-NL" dirty="0" smtClean="0">
                <a:hlinkClick r:id="rId3"/>
              </a:rPr>
              <a:t>Cedris</a:t>
            </a:r>
            <a:r>
              <a:rPr lang="nl-NL" dirty="0" smtClean="0"/>
              <a:t> en </a:t>
            </a:r>
            <a:r>
              <a:rPr lang="nl-NL" dirty="0" smtClean="0">
                <a:hlinkClick r:id="rId3"/>
              </a:rPr>
              <a:t>SBCM</a:t>
            </a:r>
            <a:r>
              <a:rPr lang="nl-NL" dirty="0" smtClean="0"/>
              <a:t> startten in 2025 met </a:t>
            </a:r>
            <a:r>
              <a:rPr lang="nl-NL" dirty="0" smtClean="0">
                <a:hlinkClick r:id="rId4"/>
              </a:rPr>
              <a:t>verkenning kansen digitale werksoorten</a:t>
            </a:r>
            <a:endParaRPr lang="nl-NL" dirty="0" smtClean="0"/>
          </a:p>
          <a:p>
            <a:pPr marL="342900" indent="-342900">
              <a:lnSpc>
                <a:spcPct val="12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l-NL" dirty="0"/>
              <a:t>Behoefte aan vergroten diversiteit van passende werksoorten in sociaal ontwikkelbedrijven</a:t>
            </a:r>
          </a:p>
          <a:p>
            <a:pPr marL="342900" indent="-342900">
              <a:lnSpc>
                <a:spcPct val="11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l-NL" dirty="0" smtClean="0"/>
              <a:t>Ontwikkelingen </a:t>
            </a:r>
            <a:r>
              <a:rPr lang="nl-NL" dirty="0"/>
              <a:t>in </a:t>
            </a:r>
            <a:r>
              <a:rPr lang="nl-NL" dirty="0" smtClean="0"/>
              <a:t>technologie en economie hebben invloed op werk en arbeidsmarkt, maar leveren ook altijd nieuwe kansen op: nu bijvoorbeeld door AI </a:t>
            </a:r>
            <a:endParaRPr lang="nl-NL" dirty="0"/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l-NL" dirty="0" smtClean="0"/>
              <a:t>Samen met een 10 sociaal ontwikkelbedrijven onderzoeken we: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l-NL" dirty="0" smtClean="0"/>
              <a:t>Welke potentieel passende werkkansen leveren AI en digitalisering op?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l-NL" dirty="0" smtClean="0"/>
              <a:t>Waar liggen die kansen?</a:t>
            </a:r>
          </a:p>
          <a:p>
            <a:pPr marL="800100" lvl="1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nl-NL" dirty="0" smtClean="0"/>
              <a:t>Welke kansen zijn voldoende interessant voor sociaal ontwikkelbedrijven om mee aan de slag? </a:t>
            </a:r>
          </a:p>
        </p:txBody>
      </p:sp>
    </p:spTree>
    <p:extLst>
      <p:ext uri="{BB962C8B-B14F-4D97-AF65-F5344CB8AC3E}">
        <p14:creationId xmlns:p14="http://schemas.microsoft.com/office/powerpoint/2010/main" val="389806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18128" y="861960"/>
            <a:ext cx="10122877" cy="959583"/>
          </a:xfrm>
        </p:spPr>
        <p:txBody>
          <a:bodyPr>
            <a:normAutofit/>
          </a:bodyPr>
          <a:lstStyle/>
          <a:p>
            <a:r>
              <a:rPr lang="nl-NL" dirty="0" smtClean="0">
                <a:solidFill>
                  <a:srgbClr val="005D7E"/>
                </a:solidFill>
              </a:rPr>
              <a:t>Verkenning heeft vier pijlers</a:t>
            </a:r>
            <a:endParaRPr lang="nl-NL" dirty="0">
              <a:solidFill>
                <a:srgbClr val="005D7E"/>
              </a:solidFill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1014046" y="2005012"/>
            <a:ext cx="10122877" cy="4171270"/>
          </a:xfrm>
        </p:spPr>
        <p:txBody>
          <a:bodyPr>
            <a:normAutofit/>
          </a:bodyPr>
          <a:lstStyle/>
          <a:p>
            <a:pPr marL="800100" lvl="1" indent="-342900">
              <a:spcAft>
                <a:spcPts val="2400"/>
              </a:spcAft>
              <a:buFont typeface="+mj-lt"/>
              <a:buAutoNum type="arabicPeriod"/>
            </a:pPr>
            <a:r>
              <a:rPr lang="nl-NL" sz="2200" dirty="0"/>
              <a:t>Marktverkenning naar passende werksoorten en </a:t>
            </a:r>
            <a:r>
              <a:rPr lang="nl-NL" sz="2200" dirty="0" smtClean="0"/>
              <a:t>potentiële </a:t>
            </a:r>
            <a:r>
              <a:rPr lang="nl-NL" sz="2200" dirty="0"/>
              <a:t>opdrachtgevers (fase 1 afgerond, fase 2 bijna afgerond)</a:t>
            </a:r>
          </a:p>
          <a:p>
            <a:pPr marL="800100" lvl="1" indent="-342900">
              <a:spcAft>
                <a:spcPts val="2400"/>
              </a:spcAft>
              <a:buFont typeface="+mj-lt"/>
              <a:buAutoNum type="arabicPeriod"/>
            </a:pPr>
            <a:r>
              <a:rPr lang="nl-NL" sz="2200" dirty="0"/>
              <a:t>Ondersteunen van pilots bij sociaal ontwikkelbedrijven: Inclusief Groep, Wedeka en DCW</a:t>
            </a:r>
          </a:p>
          <a:p>
            <a:pPr marL="800100" lvl="1" indent="-342900">
              <a:spcAft>
                <a:spcPts val="2400"/>
              </a:spcAft>
              <a:buFont typeface="+mj-lt"/>
              <a:buAutoNum type="arabicPeriod"/>
            </a:pPr>
            <a:r>
              <a:rPr lang="nl-NL" sz="2200" dirty="0"/>
              <a:t>Beschikbaar stellen (gratis) online oefenomgeving ‘De Digitale Werkbank (DDW)’</a:t>
            </a:r>
          </a:p>
          <a:p>
            <a:pPr marL="800100" lvl="1" indent="-342900">
              <a:spcAft>
                <a:spcPts val="2400"/>
              </a:spcAft>
              <a:buFont typeface="+mj-lt"/>
              <a:buAutoNum type="arabicPeriod"/>
            </a:pPr>
            <a:r>
              <a:rPr lang="nl-NL" sz="2200" dirty="0"/>
              <a:t>Kennisontwikkeling en –deling uit praktijk (pilots, DDW) en wetenschap (Universiteit Twente) </a:t>
            </a:r>
          </a:p>
        </p:txBody>
      </p:sp>
    </p:spTree>
    <p:extLst>
      <p:ext uri="{BB962C8B-B14F-4D97-AF65-F5344CB8AC3E}">
        <p14:creationId xmlns:p14="http://schemas.microsoft.com/office/powerpoint/2010/main" val="145425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otopagina Risse Groep 23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angepast ontwerp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Sjabloon%20PPT%20nieuwe%20huisstijl%20Risse%20Groep%2023</Template>
  <TotalTime>159</TotalTime>
  <Words>356</Words>
  <Application>Microsoft Office PowerPoint</Application>
  <PresentationFormat>Breedbeeld</PresentationFormat>
  <Paragraphs>29</Paragraphs>
  <Slides>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3</vt:i4>
      </vt:variant>
      <vt:variant>
        <vt:lpstr>Diatitels</vt:lpstr>
      </vt:variant>
      <vt:variant>
        <vt:i4>4</vt:i4>
      </vt:variant>
    </vt:vector>
  </HeadingPairs>
  <TitlesOfParts>
    <vt:vector size="13" baseType="lpstr">
      <vt:lpstr>Aptos</vt:lpstr>
      <vt:lpstr>Arial</vt:lpstr>
      <vt:lpstr>Arial Black</vt:lpstr>
      <vt:lpstr>Calibri</vt:lpstr>
      <vt:lpstr>Calibri Light</vt:lpstr>
      <vt:lpstr>Montserrat</vt:lpstr>
      <vt:lpstr>Fotopagina Risse Groep 23</vt:lpstr>
      <vt:lpstr>Aangepast ontwerp</vt:lpstr>
      <vt:lpstr>Kantoorthema</vt:lpstr>
      <vt:lpstr>Welkom bij de online kennisbijeenkomst Update marktverkenning Digitale Werksoorten</vt:lpstr>
      <vt:lpstr>Programma kennisbijeenkomst </vt:lpstr>
      <vt:lpstr>Aanleiding bijeenkomst</vt:lpstr>
      <vt:lpstr>Verkenning heeft vier pijlers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>Visie sjabloon 2022</dc:subject>
  <dc:creator>Sanne Knoops</dc:creator>
  <cp:keywords>visie;sjabloon</cp:keywords>
  <cp:lastModifiedBy>Bruno Fermin</cp:lastModifiedBy>
  <cp:revision>26</cp:revision>
  <dcterms:created xsi:type="dcterms:W3CDTF">2026-09-18T13:53:32Z</dcterms:created>
  <dcterms:modified xsi:type="dcterms:W3CDTF">2026-10-23T13:27:36Z</dcterms:modified>
</cp:coreProperties>
</file>