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24"/>
  </p:notesMasterIdLst>
  <p:sldIdLst>
    <p:sldId id="258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73" r:id="rId17"/>
    <p:sldId id="276" r:id="rId18"/>
    <p:sldId id="278" r:id="rId19"/>
    <p:sldId id="277" r:id="rId20"/>
    <p:sldId id="275" r:id="rId21"/>
    <p:sldId id="279" r:id="rId22"/>
    <p:sldId id="280" r:id="rId23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738476-E04C-B5E8-DDC2-783CCE8B832F}" name="Hester Saakes" initials="HS" userId="S::hestersaakes@lezenenschrijven.nl::0ad3af9c-9eec-4498-89f7-19cda10b429e" providerId="AD"/>
  <p188:author id="{687CA0BC-E713-DEA5-1964-B778722D8A88}" name="Marja Foppema" initials="MF" userId="S::marjafoppema@lezenenschrijven.nl::383ef310-edaa-47a6-a75a-88f16a7d6d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48D6A6-1306-46A6-A099-B57CBFD9E4FF}" v="4" dt="2025-11-06T11:43:04.2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58" d="100"/>
          <a:sy n="158" d="100"/>
        </p:scale>
        <p:origin x="264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lla Zwanenburg" userId="94568874-1280-45d1-b1be-45c0ee3cdd96" providerId="ADAL" clId="{A667B842-0745-430E-BC8F-3C1D386153FB}"/>
    <pc:docChg chg="custSel modSld">
      <pc:chgData name="Mirella Zwanenburg" userId="94568874-1280-45d1-b1be-45c0ee3cdd96" providerId="ADAL" clId="{A667B842-0745-430E-BC8F-3C1D386153FB}" dt="2025-11-06T11:43:17.471" v="26" actId="1076"/>
      <pc:docMkLst>
        <pc:docMk/>
      </pc:docMkLst>
      <pc:sldChg chg="modSp mod">
        <pc:chgData name="Mirella Zwanenburg" userId="94568874-1280-45d1-b1be-45c0ee3cdd96" providerId="ADAL" clId="{A667B842-0745-430E-BC8F-3C1D386153FB}" dt="2025-11-06T11:41:12.881" v="6" actId="1076"/>
        <pc:sldMkLst>
          <pc:docMk/>
          <pc:sldMk cId="1718390036" sldId="264"/>
        </pc:sldMkLst>
        <pc:spChg chg="mod">
          <ac:chgData name="Mirella Zwanenburg" userId="94568874-1280-45d1-b1be-45c0ee3cdd96" providerId="ADAL" clId="{A667B842-0745-430E-BC8F-3C1D386153FB}" dt="2025-11-06T11:41:12.881" v="6" actId="1076"/>
          <ac:spMkLst>
            <pc:docMk/>
            <pc:sldMk cId="1718390036" sldId="264"/>
            <ac:spMk id="6" creationId="{7E9B54A7-56B7-0A30-87EE-52EC69B7F9BF}"/>
          </ac:spMkLst>
        </pc:spChg>
        <pc:picChg chg="mod modCrop">
          <ac:chgData name="Mirella Zwanenburg" userId="94568874-1280-45d1-b1be-45c0ee3cdd96" providerId="ADAL" clId="{A667B842-0745-430E-BC8F-3C1D386153FB}" dt="2025-11-06T11:41:04.750" v="5" actId="1076"/>
          <ac:picMkLst>
            <pc:docMk/>
            <pc:sldMk cId="1718390036" sldId="264"/>
            <ac:picMk id="3" creationId="{436B4733-F20C-AE68-A25B-E8994B3FB65C}"/>
          </ac:picMkLst>
        </pc:picChg>
        <pc:picChg chg="mod">
          <ac:chgData name="Mirella Zwanenburg" userId="94568874-1280-45d1-b1be-45c0ee3cdd96" providerId="ADAL" clId="{A667B842-0745-430E-BC8F-3C1D386153FB}" dt="2025-11-06T11:41:12.881" v="6" actId="1076"/>
          <ac:picMkLst>
            <pc:docMk/>
            <pc:sldMk cId="1718390036" sldId="264"/>
            <ac:picMk id="4" creationId="{371C133E-8434-667C-6865-56358D188CB1}"/>
          </ac:picMkLst>
        </pc:picChg>
      </pc:sldChg>
      <pc:sldChg chg="addSp delSp modSp mod">
        <pc:chgData name="Mirella Zwanenburg" userId="94568874-1280-45d1-b1be-45c0ee3cdd96" providerId="ADAL" clId="{A667B842-0745-430E-BC8F-3C1D386153FB}" dt="2025-11-06T11:43:17.471" v="26" actId="1076"/>
        <pc:sldMkLst>
          <pc:docMk/>
          <pc:sldMk cId="273861269" sldId="265"/>
        </pc:sldMkLst>
        <pc:spChg chg="del">
          <ac:chgData name="Mirella Zwanenburg" userId="94568874-1280-45d1-b1be-45c0ee3cdd96" providerId="ADAL" clId="{A667B842-0745-430E-BC8F-3C1D386153FB}" dt="2025-11-06T11:41:29.314" v="7" actId="478"/>
          <ac:spMkLst>
            <pc:docMk/>
            <pc:sldMk cId="273861269" sldId="265"/>
            <ac:spMk id="6" creationId="{EAC205DA-DEAC-EFF0-C00B-D3BFACEEAAB2}"/>
          </ac:spMkLst>
        </pc:spChg>
        <pc:picChg chg="del">
          <ac:chgData name="Mirella Zwanenburg" userId="94568874-1280-45d1-b1be-45c0ee3cdd96" providerId="ADAL" clId="{A667B842-0745-430E-BC8F-3C1D386153FB}" dt="2025-11-06T11:42:23.763" v="12" actId="478"/>
          <ac:picMkLst>
            <pc:docMk/>
            <pc:sldMk cId="273861269" sldId="265"/>
            <ac:picMk id="3" creationId="{28930E28-9788-4429-D0CC-741DBE35F055}"/>
          </ac:picMkLst>
        </pc:picChg>
        <pc:picChg chg="del">
          <ac:chgData name="Mirella Zwanenburg" userId="94568874-1280-45d1-b1be-45c0ee3cdd96" providerId="ADAL" clId="{A667B842-0745-430E-BC8F-3C1D386153FB}" dt="2025-11-06T11:42:24.438" v="13" actId="478"/>
          <ac:picMkLst>
            <pc:docMk/>
            <pc:sldMk cId="273861269" sldId="265"/>
            <ac:picMk id="4" creationId="{40F7E1DD-BB06-2834-2999-3E59A1456E02}"/>
          </ac:picMkLst>
        </pc:picChg>
        <pc:picChg chg="del mod">
          <ac:chgData name="Mirella Zwanenburg" userId="94568874-1280-45d1-b1be-45c0ee3cdd96" providerId="ADAL" clId="{A667B842-0745-430E-BC8F-3C1D386153FB}" dt="2025-11-06T11:42:25.016" v="14" actId="478"/>
          <ac:picMkLst>
            <pc:docMk/>
            <pc:sldMk cId="273861269" sldId="265"/>
            <ac:picMk id="5" creationId="{15AAD3BD-5D6D-B029-9C94-770D6536418A}"/>
          </ac:picMkLst>
        </pc:picChg>
        <pc:picChg chg="add mod">
          <ac:chgData name="Mirella Zwanenburg" userId="94568874-1280-45d1-b1be-45c0ee3cdd96" providerId="ADAL" clId="{A667B842-0745-430E-BC8F-3C1D386153FB}" dt="2025-11-06T11:42:28.608" v="15" actId="1076"/>
          <ac:picMkLst>
            <pc:docMk/>
            <pc:sldMk cId="273861269" sldId="265"/>
            <ac:picMk id="8" creationId="{95710218-D6B5-2721-16E9-9A4F2D19F040}"/>
          </ac:picMkLst>
        </pc:picChg>
        <pc:picChg chg="add mod">
          <ac:chgData name="Mirella Zwanenburg" userId="94568874-1280-45d1-b1be-45c0ee3cdd96" providerId="ADAL" clId="{A667B842-0745-430E-BC8F-3C1D386153FB}" dt="2025-11-06T11:42:50.876" v="20" actId="1076"/>
          <ac:picMkLst>
            <pc:docMk/>
            <pc:sldMk cId="273861269" sldId="265"/>
            <ac:picMk id="11" creationId="{791A091D-093B-CC52-D3F4-73C1E250D744}"/>
          </ac:picMkLst>
        </pc:picChg>
        <pc:picChg chg="add mod modCrop">
          <ac:chgData name="Mirella Zwanenburg" userId="94568874-1280-45d1-b1be-45c0ee3cdd96" providerId="ADAL" clId="{A667B842-0745-430E-BC8F-3C1D386153FB}" dt="2025-11-06T11:43:17.471" v="26" actId="1076"/>
          <ac:picMkLst>
            <pc:docMk/>
            <pc:sldMk cId="273861269" sldId="265"/>
            <ac:picMk id="13" creationId="{D218663F-D138-48AB-EE97-9B5A9847C8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E4B6-1251-45A0-A26A-2513D0F78670}" type="datetimeFigureOut">
              <a:rPr lang="nl-NL" smtClean="0"/>
              <a:t>26-1-2026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97DC5-3590-418C-B779-AB309E125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60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558800"/>
          </a:xfrm>
        </p:spPr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752366" cy="3398901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5834" y="476420"/>
            <a:ext cx="582803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822960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fl81INebzA?feature=oembed" TargetMode="Externa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rafische vormgeving, Graphics, clipart, schermopname&#10;&#10;Door AI gegenereerde inhoud is mogelijk onjuist.">
            <a:extLst>
              <a:ext uri="{FF2B5EF4-FFF2-40B4-BE49-F238E27FC236}">
                <a16:creationId xmlns:a16="http://schemas.microsoft.com/office/drawing/2014/main" id="{8F6C69B5-41D2-5FA9-2133-689219F0C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"/>
            <a:ext cx="9144000" cy="514502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634" y="781502"/>
            <a:ext cx="464121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nl-NL" sz="3500" dirty="0"/>
              <a:t>Maatjestraining</a:t>
            </a:r>
            <a:br>
              <a:rPr lang="nl-NL" sz="3500" dirty="0"/>
            </a:br>
            <a:r>
              <a:rPr lang="nl-NL" sz="3500" dirty="0"/>
              <a:t>Bijeenkomst 1</a:t>
            </a:r>
            <a:endParaRPr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BA68C1-E602-47B4-F826-3D8B656C9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F06274-5305-7D4F-35C0-9BD70DC1A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2769989"/>
          </a:xfrm>
        </p:spPr>
        <p:txBody>
          <a:bodyPr/>
          <a:lstStyle/>
          <a:p>
            <a:pPr>
              <a:buClr>
                <a:srgbClr val="7DBC4A"/>
              </a:buClr>
            </a:pPr>
            <a:r>
              <a:rPr lang="nl-NL" dirty="0"/>
              <a:t>Open vragen beginnen vaak met: wie, wat, waar, waarmee, wanneer of hoe?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b="1" dirty="0"/>
              <a:t>Wie</a:t>
            </a:r>
            <a:r>
              <a:rPr lang="nl-NL" dirty="0"/>
              <a:t> vult dat </a:t>
            </a:r>
            <a:r>
              <a:rPr lang="nl-NL"/>
              <a:t>formulier nu voor </a:t>
            </a:r>
            <a:r>
              <a:rPr lang="nl-NL" dirty="0"/>
              <a:t>jou in?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b="1" dirty="0"/>
              <a:t>Wat</a:t>
            </a:r>
            <a:r>
              <a:rPr lang="nl-NL" dirty="0"/>
              <a:t> wil je graag beter kunnen?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b="1" dirty="0"/>
              <a:t>Waar</a:t>
            </a:r>
            <a:r>
              <a:rPr lang="nl-NL" dirty="0"/>
              <a:t> ga je het liefst naar toe om iets te leren?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b="1" dirty="0"/>
              <a:t>Waarmee</a:t>
            </a:r>
            <a:r>
              <a:rPr lang="nl-NL" dirty="0"/>
              <a:t> kan ik jou verder helpen?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b="1" dirty="0"/>
              <a:t>Wanneer</a:t>
            </a:r>
            <a:r>
              <a:rPr lang="nl-NL" dirty="0"/>
              <a:t> gebruik je je telefoon het meest?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b="1" dirty="0"/>
              <a:t>Hoe</a:t>
            </a:r>
            <a:r>
              <a:rPr lang="nl-NL" dirty="0"/>
              <a:t> krijg je het liefst een uitleg? 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7BE19362-F90D-3772-F320-9D1A9BC7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Open vragen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794DF06-58FA-5019-955D-C50547A9ECD4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10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8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F6C035-053F-95F0-8064-89E8DA6F6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292E993-9841-853B-3838-64BB0985A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4071884"/>
          </a:xfrm>
        </p:spPr>
        <p:txBody>
          <a:bodyPr/>
          <a:lstStyle/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Controleer of je de ander goed begrijpt</a:t>
            </a:r>
          </a:p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Vraag door</a:t>
            </a:r>
          </a:p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Let goed op hoe de ander beweegt tijdens het spreken</a:t>
            </a:r>
          </a:p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Vat samen met gesloten vragen</a:t>
            </a:r>
          </a:p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Stilte laten vallen is niet erg</a:t>
            </a:r>
          </a:p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Stel alleen vragen over het onderwerp. Ga niet door over iets anders. </a:t>
            </a:r>
          </a:p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Herhaal als dat nodig is</a:t>
            </a:r>
          </a:p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Wees geduldig </a:t>
            </a:r>
          </a:p>
          <a:p>
            <a:pPr marL="285750" indent="-285750">
              <a:lnSpc>
                <a:spcPct val="130000"/>
              </a:lnSpc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Praat niet door ander heen 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AFBB113-3D3D-B1A8-881C-0199A837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Vragen stellen en luisteren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45F1F6B-2502-A6F4-2093-9BD626454921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11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8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5776B4-82EC-5F36-D581-4A8F46CC6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12DD0DE-39C5-5AAF-F279-7D4E5E6409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5016" y="1891404"/>
            <a:ext cx="4130183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nl-NL" sz="8800" dirty="0"/>
              <a:t>Pauze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52201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B74456-CA6D-3755-738B-585159926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9B85737-52E7-35F7-DE2B-57B1FEA6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Groeien en jezelf ontwikkelen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3C9463C-E8C6-07BA-F26A-7BDE1A09E4F3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13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3" name="Tijdelijke aanduiding voor inhoud 4">
            <a:extLst>
              <a:ext uri="{FF2B5EF4-FFF2-40B4-BE49-F238E27FC236}">
                <a16:creationId xmlns:a16="http://schemas.microsoft.com/office/drawing/2014/main" id="{D8D63975-D099-4E0A-9DAD-AAD43EED5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36725"/>
            <a:ext cx="67722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35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4AF307-8476-FFC8-4C82-F03CF55E6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17E1662-42C1-3B78-BB37-C1B4E8EA7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830997"/>
          </a:xfrm>
        </p:spPr>
        <p:txBody>
          <a:bodyPr/>
          <a:lstStyle/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Luister goed naar het antwoord van je collega</a:t>
            </a:r>
          </a:p>
          <a:p>
            <a:pPr>
              <a:buClr>
                <a:srgbClr val="7DBC4A"/>
              </a:buClr>
            </a:pP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Wat kan je nog meer vragen?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9362A79-35EC-592A-97BC-F379C2CC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Wat wil jij nog leren?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5BBA2EC-3E23-6DD7-2E9A-853EE972ACC4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14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6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FF9BDA-5A23-43A6-A7EA-AB86B3669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15C043-60AB-3F30-F1A2-270287960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2492990"/>
          </a:xfrm>
        </p:spPr>
        <p:txBody>
          <a:bodyPr/>
          <a:lstStyle/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Positief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Kleine successen vieren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Wat levert het op? Wat bereik je ermee?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Aansluiten bij wens en kunnen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Complimenten geven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A9F44FA-D495-15F1-75B3-DDD0A071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Motiveren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D68D791-ABF6-DFE4-6C7F-945A097AEE90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15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7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D159C-4CE0-EC37-6018-E3BF5BFB4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DA592D5-994C-FCD4-F9FA-200AC715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Aanmoedigen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B5BE559-E649-881D-60E0-16EE59F6035B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16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10" name="Onlinemedia 9" title="Invloed van positiviteit | Het beste brein van Nederland">
            <a:hlinkClick r:id="" action="ppaction://media"/>
            <a:extLst>
              <a:ext uri="{FF2B5EF4-FFF2-40B4-BE49-F238E27FC236}">
                <a16:creationId xmlns:a16="http://schemas.microsoft.com/office/drawing/2014/main" id="{777092C1-6DB6-8DBE-4EDD-21C012DE49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5834" y="1050925"/>
            <a:ext cx="6245693" cy="35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0DF515-00C2-797C-33DB-920809C05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AAAC0A2-4F73-418D-05FA-7347FE7C6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Complimenten geven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F8798E1-29ED-28BB-3F73-56BD12101CE2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17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AA5DB6-3083-4631-4758-7DF203ACD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279525"/>
            <a:ext cx="2057400" cy="3311021"/>
          </a:xfrm>
          <a:prstGeom prst="rect">
            <a:avLst/>
          </a:prstGeom>
        </p:spPr>
      </p:pic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CFCBD44C-A1B7-8DF0-8E5C-4B5A1061ADC8}"/>
              </a:ext>
            </a:extLst>
          </p:cNvPr>
          <p:cNvSpPr/>
          <p:nvPr/>
        </p:nvSpPr>
        <p:spPr>
          <a:xfrm>
            <a:off x="705834" y="1203325"/>
            <a:ext cx="2646966" cy="933260"/>
          </a:xfrm>
          <a:prstGeom prst="wedgeRoundRectCallout">
            <a:avLst>
              <a:gd name="adj1" fmla="val 41596"/>
              <a:gd name="adj2" fmla="val 82258"/>
              <a:gd name="adj3" fmla="val 16667"/>
            </a:avLst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Je hebt iedere dag geoefend. </a:t>
            </a:r>
            <a:br>
              <a:rPr lang="nl-NL" sz="1400" dirty="0">
                <a:solidFill>
                  <a:schemeClr val="tx1"/>
                </a:solidFill>
              </a:rPr>
            </a:br>
            <a:r>
              <a:rPr lang="nl-NL" sz="1400" dirty="0">
                <a:solidFill>
                  <a:schemeClr val="tx1"/>
                </a:solidFill>
              </a:rPr>
              <a:t>Wat fantastisch. </a:t>
            </a:r>
            <a:br>
              <a:rPr lang="nl-NL" sz="1400" dirty="0">
                <a:solidFill>
                  <a:schemeClr val="tx1"/>
                </a:solidFill>
              </a:rPr>
            </a:br>
            <a:r>
              <a:rPr lang="nl-NL" sz="1400" dirty="0">
                <a:solidFill>
                  <a:schemeClr val="tx1"/>
                </a:solidFill>
              </a:rPr>
              <a:t>Je gaat echt vooruit. </a:t>
            </a:r>
          </a:p>
        </p:txBody>
      </p:sp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B2200529-FDB6-C64D-AEC4-9879680B7762}"/>
              </a:ext>
            </a:extLst>
          </p:cNvPr>
          <p:cNvSpPr/>
          <p:nvPr/>
        </p:nvSpPr>
        <p:spPr>
          <a:xfrm>
            <a:off x="667734" y="2554969"/>
            <a:ext cx="1618266" cy="553356"/>
          </a:xfrm>
          <a:prstGeom prst="wedgeRoundRectCallout">
            <a:avLst>
              <a:gd name="adj1" fmla="val 69434"/>
              <a:gd name="adj2" fmla="val -4779"/>
              <a:gd name="adj3" fmla="val 16667"/>
            </a:avLst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Goed gedaan!</a:t>
            </a:r>
          </a:p>
        </p:txBody>
      </p:sp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7155C7DB-BE60-8E82-EE4B-7D61303F3638}"/>
              </a:ext>
            </a:extLst>
          </p:cNvPr>
          <p:cNvSpPr/>
          <p:nvPr/>
        </p:nvSpPr>
        <p:spPr>
          <a:xfrm>
            <a:off x="5161566" y="834655"/>
            <a:ext cx="1219200" cy="553356"/>
          </a:xfrm>
          <a:prstGeom prst="wedgeRoundRectCallout">
            <a:avLst>
              <a:gd name="adj1" fmla="val -33951"/>
              <a:gd name="adj2" fmla="val 92425"/>
              <a:gd name="adj3" fmla="val 16667"/>
            </a:avLst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Mooi zo!</a:t>
            </a:r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2E53BDCF-5A6B-F46C-8E85-DF7018E18BD6}"/>
              </a:ext>
            </a:extLst>
          </p:cNvPr>
          <p:cNvSpPr/>
          <p:nvPr/>
        </p:nvSpPr>
        <p:spPr>
          <a:xfrm>
            <a:off x="6096000" y="1813473"/>
            <a:ext cx="2265966" cy="799720"/>
          </a:xfrm>
          <a:prstGeom prst="wedgeRoundRectCallout">
            <a:avLst>
              <a:gd name="adj1" fmla="val -68613"/>
              <a:gd name="adj2" fmla="val 29173"/>
              <a:gd name="adj3" fmla="val 16667"/>
            </a:avLst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Het gaat u echt veel beter 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dan toen we begonnen.</a:t>
            </a:r>
          </a:p>
        </p:txBody>
      </p:sp>
      <p:sp>
        <p:nvSpPr>
          <p:cNvPr id="8" name="Tekstballon: rechthoek met afgeronde hoeken 7">
            <a:extLst>
              <a:ext uri="{FF2B5EF4-FFF2-40B4-BE49-F238E27FC236}">
                <a16:creationId xmlns:a16="http://schemas.microsoft.com/office/drawing/2014/main" id="{E207CCB5-07D0-43B2-F8F6-312548C78D35}"/>
              </a:ext>
            </a:extLst>
          </p:cNvPr>
          <p:cNvSpPr/>
          <p:nvPr/>
        </p:nvSpPr>
        <p:spPr>
          <a:xfrm>
            <a:off x="6055659" y="3364194"/>
            <a:ext cx="2265966" cy="799720"/>
          </a:xfrm>
          <a:prstGeom prst="wedgeRoundRectCallout">
            <a:avLst>
              <a:gd name="adj1" fmla="val -64607"/>
              <a:gd name="adj2" fmla="val -33882"/>
              <a:gd name="adj3" fmla="val 16667"/>
            </a:avLst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Goed dat je een uitleg-filmpje hebt opgezocht.</a:t>
            </a:r>
          </a:p>
        </p:txBody>
      </p:sp>
      <p:sp>
        <p:nvSpPr>
          <p:cNvPr id="10" name="Tekstballon: rechthoek met afgeronde hoeken 9">
            <a:extLst>
              <a:ext uri="{FF2B5EF4-FFF2-40B4-BE49-F238E27FC236}">
                <a16:creationId xmlns:a16="http://schemas.microsoft.com/office/drawing/2014/main" id="{E909CD3A-DF82-B9BF-C590-0FE2C938CD8D}"/>
              </a:ext>
            </a:extLst>
          </p:cNvPr>
          <p:cNvSpPr/>
          <p:nvPr/>
        </p:nvSpPr>
        <p:spPr>
          <a:xfrm>
            <a:off x="858234" y="3567579"/>
            <a:ext cx="2570766" cy="799720"/>
          </a:xfrm>
          <a:prstGeom prst="wedgeRoundRectCallout">
            <a:avLst>
              <a:gd name="adj1" fmla="val 37762"/>
              <a:gd name="adj2" fmla="val -77180"/>
              <a:gd name="adj3" fmla="val 16667"/>
            </a:avLst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Ik vind het mooi om te zien 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dat je het eerst zelf probeert. </a:t>
            </a:r>
          </a:p>
        </p:txBody>
      </p:sp>
    </p:spTree>
    <p:extLst>
      <p:ext uri="{BB962C8B-B14F-4D97-AF65-F5344CB8AC3E}">
        <p14:creationId xmlns:p14="http://schemas.microsoft.com/office/powerpoint/2010/main" val="46901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9B0D4-64C4-7838-8130-2EAB90C4E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18570BA-440B-91B4-D88C-6EB6F562F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2492990"/>
          </a:xfrm>
        </p:spPr>
        <p:txBody>
          <a:bodyPr/>
          <a:lstStyle/>
          <a:p>
            <a:pPr>
              <a:buClr>
                <a:srgbClr val="E40D78"/>
              </a:buClr>
            </a:pPr>
            <a:r>
              <a:rPr lang="nl-NL" dirty="0"/>
              <a:t>We hebben geoefend met:</a:t>
            </a:r>
          </a:p>
          <a:p>
            <a:pPr>
              <a:buClr>
                <a:srgbClr val="E40D78"/>
              </a:buClr>
            </a:pPr>
            <a:r>
              <a:rPr lang="nl-NL" dirty="0"/>
              <a:t>		</a:t>
            </a:r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Wat doet een maatje?</a:t>
            </a:r>
            <a:br>
              <a:rPr lang="nl-NL" dirty="0"/>
            </a:br>
            <a:r>
              <a:rPr lang="nl-NL" dirty="0"/>
              <a:t>		</a:t>
            </a:r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Vragen stellen en luisteren</a:t>
            </a:r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endParaRPr lang="nl-NL" dirty="0"/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Wat wil jij leren?</a:t>
            </a:r>
            <a:br>
              <a:rPr lang="nl-NL" dirty="0"/>
            </a:br>
            <a:r>
              <a:rPr lang="nl-NL" dirty="0"/>
              <a:t>		</a:t>
            </a:r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Hoe motiveer je mensen?	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6B727ED-4AFA-6664-2A23-87F55B5C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Terugkijken bijeenkomst 1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6CC0E17-96A4-4EA5-AE43-6348629F6684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18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35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C62ED3-F732-855E-EF47-EB55E0523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E2E2C1C-6185-FB56-1EEE-CB5AC46455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3634" y="781502"/>
            <a:ext cx="464121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nl-NL" sz="3500" dirty="0"/>
              <a:t>Tot volgende keer!</a:t>
            </a:r>
            <a:endParaRPr sz="3500" dirty="0"/>
          </a:p>
        </p:txBody>
      </p:sp>
    </p:spTree>
    <p:extLst>
      <p:ext uri="{BB962C8B-B14F-4D97-AF65-F5344CB8AC3E}">
        <p14:creationId xmlns:p14="http://schemas.microsoft.com/office/powerpoint/2010/main" val="381564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5D3815-A8F6-C645-AD28-3739C403E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0861EA-7C95-B965-97D7-58EC5B217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3046988"/>
          </a:xfrm>
        </p:spPr>
        <p:txBody>
          <a:bodyPr wrap="square" lIns="0" tIns="0" rIns="0" bIns="0" anchor="t">
            <a:spAutoFit/>
          </a:bodyPr>
          <a:lstStyle/>
          <a:p>
            <a:pPr marL="0" indent="0">
              <a:buNone/>
            </a:pPr>
            <a:r>
              <a:rPr lang="nl-NL" b="1" dirty="0"/>
              <a:t>Basis (2 bijeenkomsten)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Waar kan jij je collega’s mee helpen?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Hoe kan jij je collega’s helpen?</a:t>
            </a:r>
          </a:p>
          <a:p>
            <a:pPr>
              <a:buClr>
                <a:srgbClr val="7DBC4A"/>
              </a:buClr>
            </a:pPr>
            <a:endParaRPr lang="nl-NL" b="1" dirty="0"/>
          </a:p>
          <a:p>
            <a:pPr>
              <a:buClr>
                <a:srgbClr val="7DBC4A"/>
              </a:buClr>
            </a:pPr>
            <a:r>
              <a:rPr lang="nl-NL" b="1" dirty="0"/>
              <a:t>Daarna</a:t>
            </a: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Hoe leg je iets uit aan een collega?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Wat doe je wel en wat niet? Grenzen aangeven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Oefenen met gesprekken voeren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Jezelf voorstellen als maatje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endParaRPr lang="nl-NL" dirty="0"/>
          </a:p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BDFB5CE-3997-F10C-FE4F-44FC4E8E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Trainingen voor maatjes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FB36D2F-8EEC-DF10-6F4B-D557981C573D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2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9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7D353-4F02-09E8-020A-1AA474214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961A70C-12D8-7E06-B1F2-18A48BAEC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2492990"/>
          </a:xfrm>
        </p:spPr>
        <p:txBody>
          <a:bodyPr/>
          <a:lstStyle/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Vooruitkijken bijeenkomst 1 en kennismaken 		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Wat doet een maatje?		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Vragen stellen en luisteren</a:t>
            </a:r>
          </a:p>
          <a:p>
            <a:r>
              <a:rPr lang="nl-NL" dirty="0"/>
              <a:t>	</a:t>
            </a:r>
          </a:p>
          <a:p>
            <a:r>
              <a:rPr lang="nl-NL" dirty="0"/>
              <a:t>Pauze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Wat wil jij leren?		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Hoe motiveer je mensen?		</a:t>
            </a:r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Terugkijken bijeenkomst 1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754DAF2-28CE-CC91-271F-105FFCC1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Programma vandaag - vooruitkijken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66CEFD0-F98A-0FA5-D138-EDF6F6FD41B1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3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9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472CE3-B224-AE95-CC4A-807B3B69C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6CC6FE8-532C-452C-CA8B-4E05BEB5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276999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FBA4F46-BEA8-EC56-3D20-FC1B6073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Strenge docenten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309B37E-32E6-71FE-14A4-308FF505F87F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4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3" name="Tijdelijke aanduiding voor inhoud 3">
            <a:extLst>
              <a:ext uri="{FF2B5EF4-FFF2-40B4-BE49-F238E27FC236}">
                <a16:creationId xmlns:a16="http://schemas.microsoft.com/office/drawing/2014/main" id="{436B4733-F20C-AE68-A25B-E8994B3FB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r="4126"/>
          <a:stretch>
            <a:fillRect/>
          </a:stretch>
        </p:blipFill>
        <p:spPr>
          <a:xfrm>
            <a:off x="705834" y="1127125"/>
            <a:ext cx="3505200" cy="33128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71C133E-8434-667C-6865-56358D188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61" y="1127125"/>
            <a:ext cx="2960236" cy="3312900"/>
          </a:xfrm>
          <a:prstGeom prst="rect">
            <a:avLst/>
          </a:prstGeom>
        </p:spPr>
      </p:pic>
      <p:sp>
        <p:nvSpPr>
          <p:cNvPr id="5" name="Kruis 4">
            <a:extLst>
              <a:ext uri="{FF2B5EF4-FFF2-40B4-BE49-F238E27FC236}">
                <a16:creationId xmlns:a16="http://schemas.microsoft.com/office/drawing/2014/main" id="{CC8E9A55-571C-667B-4557-AED4B6614C17}"/>
              </a:ext>
            </a:extLst>
          </p:cNvPr>
          <p:cNvSpPr/>
          <p:nvPr/>
        </p:nvSpPr>
        <p:spPr>
          <a:xfrm rot="2700000">
            <a:off x="3108091" y="920689"/>
            <a:ext cx="838200" cy="838200"/>
          </a:xfrm>
          <a:prstGeom prst="plus">
            <a:avLst>
              <a:gd name="adj" fmla="val 433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6" name="Kruis 5">
            <a:extLst>
              <a:ext uri="{FF2B5EF4-FFF2-40B4-BE49-F238E27FC236}">
                <a16:creationId xmlns:a16="http://schemas.microsoft.com/office/drawing/2014/main" id="{7E9B54A7-56B7-0A30-87EE-52EC69B7F9BF}"/>
              </a:ext>
            </a:extLst>
          </p:cNvPr>
          <p:cNvSpPr/>
          <p:nvPr/>
        </p:nvSpPr>
        <p:spPr>
          <a:xfrm rot="2700000">
            <a:off x="7209458" y="919721"/>
            <a:ext cx="838200" cy="838200"/>
          </a:xfrm>
          <a:prstGeom prst="plus">
            <a:avLst>
              <a:gd name="adj" fmla="val 433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9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C8E28F-A4BA-F4BF-0974-3D9FE9D10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0E83286-E68C-F301-34D3-AA27A978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Maatjes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ACF4484-4763-2033-90C9-4F5AFAB36B27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5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8" name="Afbeelding 7" descr="Afbeelding met persoon, overdekt, kleding, muur&#10;&#10;Door AI gegenereerde inhoud is mogelijk onjuist.">
            <a:extLst>
              <a:ext uri="{FF2B5EF4-FFF2-40B4-BE49-F238E27FC236}">
                <a16:creationId xmlns:a16="http://schemas.microsoft.com/office/drawing/2014/main" id="{95710218-D6B5-2721-16E9-9A4F2D19F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4" y="1431925"/>
            <a:ext cx="2160000" cy="2160000"/>
          </a:xfrm>
          <a:prstGeom prst="rect">
            <a:avLst/>
          </a:prstGeom>
        </p:spPr>
      </p:pic>
      <p:pic>
        <p:nvPicPr>
          <p:cNvPr id="11" name="Afbeelding 10" descr="Afbeelding met persoon, kleding, Menselijk gezicht, muur&#10;&#10;Door AI gegenereerde inhoud is mogelijk onjuist.">
            <a:extLst>
              <a:ext uri="{FF2B5EF4-FFF2-40B4-BE49-F238E27FC236}">
                <a16:creationId xmlns:a16="http://schemas.microsoft.com/office/drawing/2014/main" id="{791A091D-093B-CC52-D3F4-73C1E250D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834" y="1431925"/>
            <a:ext cx="3237764" cy="2160000"/>
          </a:xfrm>
          <a:prstGeom prst="rect">
            <a:avLst/>
          </a:prstGeom>
        </p:spPr>
      </p:pic>
      <p:pic>
        <p:nvPicPr>
          <p:cNvPr id="13" name="Afbeelding 12" descr="Afbeelding met persoon, Menselijk gezicht, boek, kleding&#10;&#10;Door AI gegenereerde inhoud is mogelijk onjuist.">
            <a:extLst>
              <a:ext uri="{FF2B5EF4-FFF2-40B4-BE49-F238E27FC236}">
                <a16:creationId xmlns:a16="http://schemas.microsoft.com/office/drawing/2014/main" id="{D218663F-D138-48AB-EE97-9B5A9847C8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2"/>
          <a:stretch>
            <a:fillRect/>
          </a:stretch>
        </p:blipFill>
        <p:spPr>
          <a:xfrm>
            <a:off x="6103598" y="1431925"/>
            <a:ext cx="172437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05306C-6547-5F33-B64D-3D805A2B2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AB08234-47DC-E8C7-F68E-87205B71890C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6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8FA98CD-1F52-7911-629A-DB1888A4E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77654"/>
            <a:ext cx="5334000" cy="43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1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D2FAE3-BF5F-2B5A-0AD5-EA8646B94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3FD6671-E685-C315-EAE0-0A186775C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1384995"/>
          </a:xfrm>
        </p:spPr>
        <p:txBody>
          <a:bodyPr/>
          <a:lstStyle/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Waar kan jij je collega’s mee helpen?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Help je collega’s nu al hiermee?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Waarom wil jij maatje worden?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10E8779-4E25-BF34-BDC7-B5F9C0B2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Wat voor maatje ben jij?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E19CB89-7B5B-F50E-AE39-0C0FEFDA0E9C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7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5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3DE5E9-FDDB-681E-325C-1ABF5FA00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6C24A53-EEDF-EAC4-BA1E-E0A0ECF24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3046988"/>
          </a:xfrm>
        </p:spPr>
        <p:txBody>
          <a:bodyPr/>
          <a:lstStyle/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Is geduldig 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Herhaalt als dat nodig is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Kijkt goed of de ander het begrijpt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Neemt niet over van de ander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Luistert naar wat iemand wil leren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E40D78"/>
              </a:buClr>
              <a:buFont typeface="Outfit Black" pitchFamily="2" charset="0"/>
              <a:buChar char="✓"/>
            </a:pPr>
            <a:r>
              <a:rPr lang="nl-NL" dirty="0"/>
              <a:t>Stelt vragen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94DF2E-FEBB-9972-AFCF-343C110E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Een maatje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E7DBC27-93F2-DD61-2E84-2F9CA0CDB2D0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8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4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815FCC-E312-B5AE-D85B-A8A73F275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C660375-9E3B-19D2-714C-A63A6F6EE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3046988"/>
          </a:xfrm>
        </p:spPr>
        <p:txBody>
          <a:bodyPr/>
          <a:lstStyle/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Zullen we beginnen met het formulier?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Vind je de woorden op dit apparaat moeilijk?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Dus je wilt berichten leren schrijven?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Wat wil je als eerste oefenen?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Hoe wil je dat ik het uitleg?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Wat vind je lastig aan deze tekst?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037E0A9-8B22-AC90-2709-A146BAAE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Vragen stellen – wat valt je op?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950E2D8-733D-978C-8638-354785CC8602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9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21a352-5412-4269-90f7-17a58e0e577f" xsi:nil="true"/>
    <lcf76f155ced4ddcb4097134ff3c332f xmlns="6e5a83f1-a469-470f-b7d3-20fae965a13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45B847AAE424BB93B91494D0EFC75" ma:contentTypeVersion="18" ma:contentTypeDescription="Een nieuw document maken." ma:contentTypeScope="" ma:versionID="41c84d1ec39d5ab80a15ba2c247dcb00">
  <xsd:schema xmlns:xsd="http://www.w3.org/2001/XMLSchema" xmlns:xs="http://www.w3.org/2001/XMLSchema" xmlns:p="http://schemas.microsoft.com/office/2006/metadata/properties" xmlns:ns2="6e5a83f1-a469-470f-b7d3-20fae965a139" xmlns:ns3="8a5d753a-6ff4-408a-b2ce-afab7956ecec" xmlns:ns4="1821a352-5412-4269-90f7-17a58e0e577f" targetNamespace="http://schemas.microsoft.com/office/2006/metadata/properties" ma:root="true" ma:fieldsID="ebbd2bb42c276342281f96dd771642a3" ns2:_="" ns3:_="" ns4:_="">
    <xsd:import namespace="6e5a83f1-a469-470f-b7d3-20fae965a139"/>
    <xsd:import namespace="8a5d753a-6ff4-408a-b2ce-afab7956ecec"/>
    <xsd:import namespace="1821a352-5412-4269-90f7-17a58e0e57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a83f1-a469-470f-b7d3-20fae965a1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02190253-6c8b-41ca-a2d0-e0c509263a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d753a-6ff4-408a-b2ce-afab7956ec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1a352-5412-4269-90f7-17a58e0e577f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6f8214-e299-446b-ae7a-569f1d970790}" ma:internalName="TaxCatchAll" ma:showField="CatchAllData" ma:web="1821a352-5412-4269-90f7-17a58e0e5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B13059-A9CF-4A14-8ED8-D41AF39A42BB}">
  <ds:schemaRefs>
    <ds:schemaRef ds:uri="http://schemas.microsoft.com/office/2006/metadata/properties"/>
    <ds:schemaRef ds:uri="8a5d753a-6ff4-408a-b2ce-afab7956ece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1821a352-5412-4269-90f7-17a58e0e577f"/>
    <ds:schemaRef ds:uri="6e5a83f1-a469-470f-b7d3-20fae965a13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4F1EE9-E858-4EE5-8445-61B095B6E4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9BA4DB-3945-45E6-AC21-5480943D3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5a83f1-a469-470f-b7d3-20fae965a139"/>
    <ds:schemaRef ds:uri="8a5d753a-6ff4-408a-b2ce-afab7956ecec"/>
    <ds:schemaRef ds:uri="1821a352-5412-4269-90f7-17a58e0e5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535</Words>
  <Application>Microsoft Office PowerPoint</Application>
  <PresentationFormat>Aangepast</PresentationFormat>
  <Paragraphs>108</Paragraphs>
  <Slides>19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Outfit</vt:lpstr>
      <vt:lpstr>Outfit Black</vt:lpstr>
      <vt:lpstr>Office Theme</vt:lpstr>
      <vt:lpstr>Maatjestraining Bijeenkomst 1</vt:lpstr>
      <vt:lpstr>Trainingen voor maatjes</vt:lpstr>
      <vt:lpstr>Programma vandaag - vooruitkijken</vt:lpstr>
      <vt:lpstr>Strenge docenten</vt:lpstr>
      <vt:lpstr>Maatjes</vt:lpstr>
      <vt:lpstr>PowerPoint-presentatie</vt:lpstr>
      <vt:lpstr>Wat voor maatje ben jij?</vt:lpstr>
      <vt:lpstr>Een maatje</vt:lpstr>
      <vt:lpstr>Vragen stellen – wat valt je op?</vt:lpstr>
      <vt:lpstr>Open vragen</vt:lpstr>
      <vt:lpstr>Vragen stellen en luisteren</vt:lpstr>
      <vt:lpstr>Pauze</vt:lpstr>
      <vt:lpstr>Groeien en jezelf ontwikkelen</vt:lpstr>
      <vt:lpstr>Wat wil jij nog leren?</vt:lpstr>
      <vt:lpstr>Motiveren</vt:lpstr>
      <vt:lpstr>Aanmoedigen</vt:lpstr>
      <vt:lpstr>Complimenten geven</vt:lpstr>
      <vt:lpstr>Terugkijken bijeenkomst 1</vt:lpstr>
      <vt:lpstr>Tot volgende keer!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Maatjestraining – Presentatie bijeenkomst 1</dc:title>
  <dc:creator>Mirella Zwanenburg</dc:creator>
  <cp:lastModifiedBy>Ahmed Jaouhari</cp:lastModifiedBy>
  <cp:revision>16</cp:revision>
  <dcterms:created xsi:type="dcterms:W3CDTF">2025-03-24T15:55:06Z</dcterms:created>
  <dcterms:modified xsi:type="dcterms:W3CDTF">2026-01-26T10:37:20Z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2025-03-24T00:00:00Z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2025-03-24T00:00:00Z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0x010100ED745B847AAE424BB93B91494D0EFC75</vt:lpwstr>
  </property>
  <property fmtid="{D5CDD505-2E9C-101B-9397-08002B2CF9AE}" pid="7" name="MediaServiceImageTags">
    <vt:lpwstr/>
  </property>
</Properties>
</file>