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authors.xml" ContentType="application/vnd.ms-powerpoint.auth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4"/>
  </p:sldMasterIdLst>
  <p:notesMasterIdLst>
    <p:notesMasterId r:id="rId18"/>
  </p:notesMasterIdLst>
  <p:sldIdLst>
    <p:sldId id="258" r:id="rId5"/>
    <p:sldId id="263" r:id="rId6"/>
    <p:sldId id="267" r:id="rId7"/>
    <p:sldId id="269" r:id="rId8"/>
    <p:sldId id="281" r:id="rId9"/>
    <p:sldId id="282" r:id="rId10"/>
    <p:sldId id="283" r:id="rId11"/>
    <p:sldId id="287" r:id="rId12"/>
    <p:sldId id="286" r:id="rId13"/>
    <p:sldId id="272" r:id="rId14"/>
    <p:sldId id="284" r:id="rId15"/>
    <p:sldId id="279" r:id="rId16"/>
    <p:sldId id="280" r:id="rId17"/>
  </p:sldIdLst>
  <p:sldSz cx="9144000" cy="5149850"/>
  <p:notesSz cx="9144000" cy="51498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70" userDrawn="1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9738476-E04C-B5E8-DDC2-783CCE8B832F}" name="Hester Saakes" initials="HS" userId="S::hestersaakes@lezenenschrijven.nl::0ad3af9c-9eec-4498-89f7-19cda10b429e" providerId="AD"/>
  <p188:author id="{687CA0BC-E713-DEA5-1964-B778722D8A88}" name="Marja Foppema" initials="MF" userId="S::marjafoppema@lezenenschrijven.nl::383ef310-edaa-47a6-a75a-88f16a7d6ddf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0D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>
      <p:cViewPr varScale="1">
        <p:scale>
          <a:sx n="162" d="100"/>
          <a:sy n="162" d="100"/>
        </p:scale>
        <p:origin x="144" y="144"/>
      </p:cViewPr>
      <p:guideLst>
        <p:guide orient="horz" pos="287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258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258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CFE4B6-1251-45A0-A26A-2513D0F78670}" type="datetimeFigureOut">
              <a:rPr lang="nl-NL" smtClean="0"/>
              <a:t>26-1-2026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3030538" y="644525"/>
            <a:ext cx="3082925" cy="1736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914400" y="2478088"/>
            <a:ext cx="7315200" cy="20288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4891088"/>
            <a:ext cx="3962400" cy="2587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5180013" y="4891088"/>
            <a:ext cx="3962400" cy="2587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097DC5-3590-418C-B779-AB309E1253A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466030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6453"/>
            <a:ext cx="7772400" cy="108146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1" i="0">
                <a:solidFill>
                  <a:schemeClr val="tx1"/>
                </a:solidFill>
                <a:latin typeface="Outfit"/>
                <a:cs typeface="Outfi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3916"/>
            <a:ext cx="6400800" cy="12874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05834" y="476420"/>
            <a:ext cx="7752366" cy="558800"/>
          </a:xfrm>
        </p:spPr>
        <p:txBody>
          <a:bodyPr lIns="0" tIns="0" rIns="0" bIns="0"/>
          <a:lstStyle>
            <a:lvl1pPr>
              <a:defRPr sz="2500" b="1" i="0">
                <a:solidFill>
                  <a:schemeClr val="tx1"/>
                </a:solidFill>
                <a:latin typeface="Outfit"/>
                <a:cs typeface="Outfit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05834" y="1184465"/>
            <a:ext cx="7752366" cy="3398901"/>
          </a:xfrm>
        </p:spPr>
        <p:txBody>
          <a:bodyPr lIns="0" tIns="0" rIns="0" bIns="0"/>
          <a:lstStyle>
            <a:lvl1pPr>
              <a:defRPr/>
            </a:lvl1pPr>
          </a:lstStyle>
          <a:p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1" i="0">
                <a:solidFill>
                  <a:schemeClr val="tx1"/>
                </a:solidFill>
                <a:latin typeface="Outfit"/>
                <a:cs typeface="Outfi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4465"/>
            <a:ext cx="3977640" cy="3398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4465"/>
            <a:ext cx="3977640" cy="3398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1" i="0">
                <a:solidFill>
                  <a:schemeClr val="tx1"/>
                </a:solidFill>
                <a:latin typeface="Outfit"/>
                <a:cs typeface="Outfi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05834" y="476420"/>
            <a:ext cx="5828030" cy="558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1" i="0">
                <a:solidFill>
                  <a:schemeClr val="tx1"/>
                </a:solidFill>
                <a:latin typeface="Outfit"/>
                <a:cs typeface="Outfi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184465"/>
            <a:ext cx="8229600" cy="3398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9360"/>
            <a:ext cx="2926080" cy="2574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9360"/>
            <a:ext cx="2103120" cy="2574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9360"/>
            <a:ext cx="2103120" cy="2574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o1DK1l7h6qs&amp;t=24s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essgaluZNF8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 descr="Afbeelding met grafische vormgeving, Graphics, clipart, schermopname&#10;&#10;Door AI gegenereerde inhoud is mogelijk onjuist.">
            <a:extLst>
              <a:ext uri="{FF2B5EF4-FFF2-40B4-BE49-F238E27FC236}">
                <a16:creationId xmlns:a16="http://schemas.microsoft.com/office/drawing/2014/main" id="{58C88BF3-10CD-00DA-E25F-EFC14C5C1F3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13"/>
            <a:ext cx="9144000" cy="5145024"/>
          </a:xfrm>
          <a:prstGeom prst="rect">
            <a:avLst/>
          </a:prstGeom>
        </p:spPr>
      </p:pic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83634" y="781502"/>
            <a:ext cx="4641215" cy="109004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nl-NL" sz="3500" dirty="0"/>
              <a:t>Maatjestraining</a:t>
            </a:r>
            <a:br>
              <a:rPr lang="nl-NL" sz="3500" dirty="0"/>
            </a:br>
            <a:r>
              <a:rPr lang="nl-NL" sz="3500" dirty="0"/>
              <a:t>Bijeenkomst 2</a:t>
            </a:r>
            <a:endParaRPr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7F6C035-053F-95F0-8064-89E8DA6F6E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>
            <a:extLst>
              <a:ext uri="{FF2B5EF4-FFF2-40B4-BE49-F238E27FC236}">
                <a16:creationId xmlns:a16="http://schemas.microsoft.com/office/drawing/2014/main" id="{9AFBB113-3D3D-B1A8-881C-0199A83726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5834" y="476420"/>
            <a:ext cx="7752366" cy="384721"/>
          </a:xfrm>
        </p:spPr>
        <p:txBody>
          <a:bodyPr/>
          <a:lstStyle/>
          <a:p>
            <a:r>
              <a:rPr lang="nl-NL" dirty="0"/>
              <a:t>Je eigen ervaring </a:t>
            </a:r>
            <a:r>
              <a:rPr lang="nl-NL" dirty="0" err="1"/>
              <a:t>mindmap</a:t>
            </a:r>
            <a:r>
              <a:rPr lang="nl-NL" dirty="0"/>
              <a:t> over jezelf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445F1F6B-2502-A6F4-2093-9BD626454921}"/>
              </a:ext>
            </a:extLst>
          </p:cNvPr>
          <p:cNvSpPr txBox="1"/>
          <p:nvPr/>
        </p:nvSpPr>
        <p:spPr>
          <a:xfrm>
            <a:off x="8305800" y="4904083"/>
            <a:ext cx="5068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000" b="1" dirty="0">
                <a:latin typeface="Outfit" pitchFamily="2" charset="0"/>
              </a:rPr>
              <a:t>DIA </a:t>
            </a:r>
            <a:fld id="{DC819D0D-5F73-4486-A31C-F9E6FFF7E139}" type="slidenum">
              <a:rPr lang="nl-NL" sz="1000" b="1" smtClean="0">
                <a:latin typeface="Outfit" pitchFamily="2" charset="0"/>
              </a:rPr>
              <a:t>10</a:t>
            </a:fld>
            <a:endParaRPr lang="nl-NL" sz="1000" b="1" dirty="0">
              <a:latin typeface="Outfit" pitchFamily="2" charset="0"/>
            </a:endParaRPr>
          </a:p>
        </p:txBody>
      </p:sp>
      <p:sp>
        <p:nvSpPr>
          <p:cNvPr id="32" name="Rechthoek: afgeronde hoeken 31">
            <a:extLst>
              <a:ext uri="{FF2B5EF4-FFF2-40B4-BE49-F238E27FC236}">
                <a16:creationId xmlns:a16="http://schemas.microsoft.com/office/drawing/2014/main" id="{EBAC6778-190C-5841-7F49-1B235E76A18A}"/>
              </a:ext>
            </a:extLst>
          </p:cNvPr>
          <p:cNvSpPr/>
          <p:nvPr/>
        </p:nvSpPr>
        <p:spPr>
          <a:xfrm>
            <a:off x="1676400" y="1431925"/>
            <a:ext cx="1752600" cy="609600"/>
          </a:xfrm>
          <a:prstGeom prst="roundRect">
            <a:avLst/>
          </a:prstGeom>
          <a:solidFill>
            <a:schemeClr val="bg1"/>
          </a:solidFill>
          <a:ln>
            <a:solidFill>
              <a:srgbClr val="E40D7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>
                <a:solidFill>
                  <a:schemeClr val="tx1"/>
                </a:solidFill>
              </a:rPr>
              <a:t>Getrouwd met René</a:t>
            </a:r>
          </a:p>
          <a:p>
            <a:pPr algn="ctr"/>
            <a:r>
              <a:rPr lang="nl-NL" sz="1400" dirty="0">
                <a:solidFill>
                  <a:schemeClr val="tx1"/>
                </a:solidFill>
              </a:rPr>
              <a:t>2 kinderen</a:t>
            </a:r>
          </a:p>
        </p:txBody>
      </p:sp>
      <p:sp>
        <p:nvSpPr>
          <p:cNvPr id="33" name="Rechthoek: afgeronde hoeken 32">
            <a:extLst>
              <a:ext uri="{FF2B5EF4-FFF2-40B4-BE49-F238E27FC236}">
                <a16:creationId xmlns:a16="http://schemas.microsoft.com/office/drawing/2014/main" id="{4EE9DAA5-B417-DD70-B270-560A15CAAF04}"/>
              </a:ext>
            </a:extLst>
          </p:cNvPr>
          <p:cNvSpPr/>
          <p:nvPr/>
        </p:nvSpPr>
        <p:spPr>
          <a:xfrm>
            <a:off x="990600" y="2270125"/>
            <a:ext cx="1752600" cy="609600"/>
          </a:xfrm>
          <a:prstGeom prst="roundRect">
            <a:avLst/>
          </a:prstGeom>
          <a:solidFill>
            <a:schemeClr val="bg1"/>
          </a:solidFill>
          <a:ln>
            <a:solidFill>
              <a:srgbClr val="E40D7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>
                <a:solidFill>
                  <a:schemeClr val="tx1"/>
                </a:solidFill>
              </a:rPr>
              <a:t>Heeft zelf geleerd op tablet te werken</a:t>
            </a:r>
          </a:p>
        </p:txBody>
      </p:sp>
      <p:sp>
        <p:nvSpPr>
          <p:cNvPr id="34" name="Rechthoek: afgeronde hoeken 33">
            <a:extLst>
              <a:ext uri="{FF2B5EF4-FFF2-40B4-BE49-F238E27FC236}">
                <a16:creationId xmlns:a16="http://schemas.microsoft.com/office/drawing/2014/main" id="{36E436C8-94C9-521C-61F9-F64F38B7259F}"/>
              </a:ext>
            </a:extLst>
          </p:cNvPr>
          <p:cNvSpPr/>
          <p:nvPr/>
        </p:nvSpPr>
        <p:spPr>
          <a:xfrm>
            <a:off x="1295400" y="3108325"/>
            <a:ext cx="2057400" cy="609600"/>
          </a:xfrm>
          <a:prstGeom prst="roundRect">
            <a:avLst/>
          </a:prstGeom>
          <a:solidFill>
            <a:schemeClr val="bg1"/>
          </a:solidFill>
          <a:ln>
            <a:solidFill>
              <a:srgbClr val="E40D7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>
                <a:solidFill>
                  <a:schemeClr val="tx1"/>
                </a:solidFill>
              </a:rPr>
              <a:t>Is heel handig. </a:t>
            </a:r>
          </a:p>
          <a:p>
            <a:pPr algn="ctr"/>
            <a:r>
              <a:rPr lang="nl-NL" sz="1400" dirty="0">
                <a:solidFill>
                  <a:schemeClr val="tx1"/>
                </a:solidFill>
              </a:rPr>
              <a:t>Doet veel klussen in huis</a:t>
            </a:r>
          </a:p>
        </p:txBody>
      </p:sp>
      <p:sp>
        <p:nvSpPr>
          <p:cNvPr id="35" name="Rechthoek: afgeronde hoeken 34">
            <a:extLst>
              <a:ext uri="{FF2B5EF4-FFF2-40B4-BE49-F238E27FC236}">
                <a16:creationId xmlns:a16="http://schemas.microsoft.com/office/drawing/2014/main" id="{A5486084-3422-0B8E-4875-48F30D492DBF}"/>
              </a:ext>
            </a:extLst>
          </p:cNvPr>
          <p:cNvSpPr/>
          <p:nvPr/>
        </p:nvSpPr>
        <p:spPr>
          <a:xfrm>
            <a:off x="1600200" y="3946525"/>
            <a:ext cx="2362200" cy="609600"/>
          </a:xfrm>
          <a:prstGeom prst="roundRect">
            <a:avLst/>
          </a:prstGeom>
          <a:solidFill>
            <a:schemeClr val="bg1"/>
          </a:solidFill>
          <a:ln>
            <a:solidFill>
              <a:srgbClr val="E40D7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>
                <a:solidFill>
                  <a:schemeClr val="tx1"/>
                </a:solidFill>
              </a:rPr>
              <a:t>Houdt van alles met voetbal. </a:t>
            </a:r>
          </a:p>
          <a:p>
            <a:pPr algn="ctr"/>
            <a:r>
              <a:rPr lang="nl-NL" sz="1400" dirty="0">
                <a:solidFill>
                  <a:schemeClr val="tx1"/>
                </a:solidFill>
              </a:rPr>
              <a:t>Volgt alle uitslagen </a:t>
            </a:r>
          </a:p>
        </p:txBody>
      </p:sp>
      <p:sp>
        <p:nvSpPr>
          <p:cNvPr id="36" name="Rechthoek: afgeronde hoeken 35">
            <a:extLst>
              <a:ext uri="{FF2B5EF4-FFF2-40B4-BE49-F238E27FC236}">
                <a16:creationId xmlns:a16="http://schemas.microsoft.com/office/drawing/2014/main" id="{2DF9EE53-BFDE-B35A-7B08-6FD183F07030}"/>
              </a:ext>
            </a:extLst>
          </p:cNvPr>
          <p:cNvSpPr/>
          <p:nvPr/>
        </p:nvSpPr>
        <p:spPr>
          <a:xfrm>
            <a:off x="4602256" y="3946525"/>
            <a:ext cx="2057400" cy="609600"/>
          </a:xfrm>
          <a:prstGeom prst="roundRect">
            <a:avLst/>
          </a:prstGeom>
          <a:solidFill>
            <a:schemeClr val="bg1"/>
          </a:solidFill>
          <a:ln>
            <a:solidFill>
              <a:srgbClr val="E40D7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>
                <a:solidFill>
                  <a:schemeClr val="tx1"/>
                </a:solidFill>
              </a:rPr>
              <a:t>Helpt graag om nieuwe collega’s in te werken</a:t>
            </a:r>
          </a:p>
        </p:txBody>
      </p:sp>
      <p:sp>
        <p:nvSpPr>
          <p:cNvPr id="37" name="Rechthoek: afgeronde hoeken 36">
            <a:extLst>
              <a:ext uri="{FF2B5EF4-FFF2-40B4-BE49-F238E27FC236}">
                <a16:creationId xmlns:a16="http://schemas.microsoft.com/office/drawing/2014/main" id="{08D45BC6-5907-4336-C6F0-0DDF8B1BD3A1}"/>
              </a:ext>
            </a:extLst>
          </p:cNvPr>
          <p:cNvSpPr/>
          <p:nvPr/>
        </p:nvSpPr>
        <p:spPr>
          <a:xfrm>
            <a:off x="5410200" y="3108325"/>
            <a:ext cx="1524000" cy="609600"/>
          </a:xfrm>
          <a:prstGeom prst="roundRect">
            <a:avLst/>
          </a:prstGeom>
          <a:solidFill>
            <a:schemeClr val="bg1"/>
          </a:solidFill>
          <a:ln>
            <a:solidFill>
              <a:srgbClr val="E40D7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>
                <a:solidFill>
                  <a:schemeClr val="tx1"/>
                </a:solidFill>
              </a:rPr>
              <a:t>Altijd vrolijk en vriendelijk</a:t>
            </a:r>
          </a:p>
        </p:txBody>
      </p:sp>
      <p:sp>
        <p:nvSpPr>
          <p:cNvPr id="40" name="Rechthoek: afgeronde hoeken 39">
            <a:extLst>
              <a:ext uri="{FF2B5EF4-FFF2-40B4-BE49-F238E27FC236}">
                <a16:creationId xmlns:a16="http://schemas.microsoft.com/office/drawing/2014/main" id="{98571423-8B31-6F58-A3E8-0F521E014E4C}"/>
              </a:ext>
            </a:extLst>
          </p:cNvPr>
          <p:cNvSpPr/>
          <p:nvPr/>
        </p:nvSpPr>
        <p:spPr>
          <a:xfrm>
            <a:off x="5867400" y="2270125"/>
            <a:ext cx="1752600" cy="609600"/>
          </a:xfrm>
          <a:prstGeom prst="roundRect">
            <a:avLst/>
          </a:prstGeom>
          <a:solidFill>
            <a:schemeClr val="bg1"/>
          </a:solidFill>
          <a:ln>
            <a:solidFill>
              <a:srgbClr val="E40D7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>
                <a:solidFill>
                  <a:schemeClr val="tx1"/>
                </a:solidFill>
              </a:rPr>
              <a:t>Nu al 10 jaar </a:t>
            </a:r>
          </a:p>
          <a:p>
            <a:pPr algn="ctr"/>
            <a:r>
              <a:rPr lang="nl-NL" sz="1400" dirty="0">
                <a:solidFill>
                  <a:schemeClr val="tx1"/>
                </a:solidFill>
              </a:rPr>
              <a:t>SW afdeling groen</a:t>
            </a:r>
          </a:p>
        </p:txBody>
      </p:sp>
      <p:sp>
        <p:nvSpPr>
          <p:cNvPr id="41" name="Rechthoek: afgeronde hoeken 40">
            <a:extLst>
              <a:ext uri="{FF2B5EF4-FFF2-40B4-BE49-F238E27FC236}">
                <a16:creationId xmlns:a16="http://schemas.microsoft.com/office/drawing/2014/main" id="{7AEA3991-DB8B-2D28-D7E8-2606E53CAB3B}"/>
              </a:ext>
            </a:extLst>
          </p:cNvPr>
          <p:cNvSpPr/>
          <p:nvPr/>
        </p:nvSpPr>
        <p:spPr>
          <a:xfrm>
            <a:off x="6019800" y="1431925"/>
            <a:ext cx="1397374" cy="609600"/>
          </a:xfrm>
          <a:prstGeom prst="roundRect">
            <a:avLst/>
          </a:prstGeom>
          <a:solidFill>
            <a:schemeClr val="bg1"/>
          </a:solidFill>
          <a:ln>
            <a:solidFill>
              <a:srgbClr val="E40D7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>
                <a:solidFill>
                  <a:schemeClr val="tx1"/>
                </a:solidFill>
              </a:rPr>
              <a:t>Eerst 25 jaar bouwvakker</a:t>
            </a:r>
          </a:p>
        </p:txBody>
      </p:sp>
      <p:sp>
        <p:nvSpPr>
          <p:cNvPr id="42" name="Rechthoek: afgeronde hoeken 41">
            <a:extLst>
              <a:ext uri="{FF2B5EF4-FFF2-40B4-BE49-F238E27FC236}">
                <a16:creationId xmlns:a16="http://schemas.microsoft.com/office/drawing/2014/main" id="{B3A4C131-2D13-600D-F2A1-F3CB97E2B916}"/>
              </a:ext>
            </a:extLst>
          </p:cNvPr>
          <p:cNvSpPr/>
          <p:nvPr/>
        </p:nvSpPr>
        <p:spPr>
          <a:xfrm>
            <a:off x="3878356" y="1121335"/>
            <a:ext cx="1752600" cy="609600"/>
          </a:xfrm>
          <a:prstGeom prst="roundRect">
            <a:avLst/>
          </a:prstGeom>
          <a:solidFill>
            <a:schemeClr val="bg1"/>
          </a:solidFill>
          <a:ln>
            <a:solidFill>
              <a:srgbClr val="E40D7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>
                <a:solidFill>
                  <a:schemeClr val="tx1"/>
                </a:solidFill>
              </a:rPr>
              <a:t>Heeft een </a:t>
            </a:r>
          </a:p>
          <a:p>
            <a:pPr algn="ctr"/>
            <a:r>
              <a:rPr lang="nl-NL" sz="1400" dirty="0">
                <a:solidFill>
                  <a:schemeClr val="tx1"/>
                </a:solidFill>
              </a:rPr>
              <a:t>kleinzoon van 3 jaar</a:t>
            </a:r>
          </a:p>
        </p:txBody>
      </p:sp>
      <p:cxnSp>
        <p:nvCxnSpPr>
          <p:cNvPr id="52" name="Rechte verbindingslijn 51">
            <a:extLst>
              <a:ext uri="{FF2B5EF4-FFF2-40B4-BE49-F238E27FC236}">
                <a16:creationId xmlns:a16="http://schemas.microsoft.com/office/drawing/2014/main" id="{0FD1C618-958D-8BC0-41F7-9A464328356F}"/>
              </a:ext>
            </a:extLst>
          </p:cNvPr>
          <p:cNvCxnSpPr>
            <a:cxnSpLocks/>
            <a:stCxn id="32" idx="3"/>
          </p:cNvCxnSpPr>
          <p:nvPr/>
        </p:nvCxnSpPr>
        <p:spPr>
          <a:xfrm>
            <a:off x="3429000" y="1736725"/>
            <a:ext cx="685800" cy="758747"/>
          </a:xfrm>
          <a:prstGeom prst="line">
            <a:avLst/>
          </a:prstGeom>
          <a:ln w="19050">
            <a:solidFill>
              <a:srgbClr val="E40D7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Rechte verbindingslijn 53">
            <a:extLst>
              <a:ext uri="{FF2B5EF4-FFF2-40B4-BE49-F238E27FC236}">
                <a16:creationId xmlns:a16="http://schemas.microsoft.com/office/drawing/2014/main" id="{DCEF2CEA-2DFF-B892-1E5C-9BE6C3CAE943}"/>
              </a:ext>
            </a:extLst>
          </p:cNvPr>
          <p:cNvCxnSpPr>
            <a:cxnSpLocks/>
            <a:endCxn id="31" idx="1"/>
          </p:cNvCxnSpPr>
          <p:nvPr/>
        </p:nvCxnSpPr>
        <p:spPr>
          <a:xfrm>
            <a:off x="2746562" y="2650409"/>
            <a:ext cx="987238" cy="76916"/>
          </a:xfrm>
          <a:prstGeom prst="line">
            <a:avLst/>
          </a:prstGeom>
          <a:ln w="19050">
            <a:solidFill>
              <a:srgbClr val="E40D7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Rechte verbindingslijn 55">
            <a:extLst>
              <a:ext uri="{FF2B5EF4-FFF2-40B4-BE49-F238E27FC236}">
                <a16:creationId xmlns:a16="http://schemas.microsoft.com/office/drawing/2014/main" id="{0C5262EF-2634-53DE-529E-4BFC6E11CA82}"/>
              </a:ext>
            </a:extLst>
          </p:cNvPr>
          <p:cNvCxnSpPr>
            <a:cxnSpLocks/>
            <a:endCxn id="31" idx="0"/>
          </p:cNvCxnSpPr>
          <p:nvPr/>
        </p:nvCxnSpPr>
        <p:spPr>
          <a:xfrm>
            <a:off x="4373656" y="1806419"/>
            <a:ext cx="45944" cy="616106"/>
          </a:xfrm>
          <a:prstGeom prst="line">
            <a:avLst/>
          </a:prstGeom>
          <a:ln w="19050">
            <a:solidFill>
              <a:srgbClr val="E40D7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Rechte verbindingslijn 57">
            <a:extLst>
              <a:ext uri="{FF2B5EF4-FFF2-40B4-BE49-F238E27FC236}">
                <a16:creationId xmlns:a16="http://schemas.microsoft.com/office/drawing/2014/main" id="{649258D5-EEBC-EE69-EC6F-65BF60EACB39}"/>
              </a:ext>
            </a:extLst>
          </p:cNvPr>
          <p:cNvCxnSpPr>
            <a:cxnSpLocks/>
            <a:endCxn id="41" idx="1"/>
          </p:cNvCxnSpPr>
          <p:nvPr/>
        </p:nvCxnSpPr>
        <p:spPr>
          <a:xfrm flipV="1">
            <a:off x="4754656" y="1736725"/>
            <a:ext cx="1265144" cy="762000"/>
          </a:xfrm>
          <a:prstGeom prst="line">
            <a:avLst/>
          </a:prstGeom>
          <a:ln w="19050">
            <a:solidFill>
              <a:srgbClr val="E40D7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Rechte verbindingslijn 60">
            <a:extLst>
              <a:ext uri="{FF2B5EF4-FFF2-40B4-BE49-F238E27FC236}">
                <a16:creationId xmlns:a16="http://schemas.microsoft.com/office/drawing/2014/main" id="{663CB584-B1D5-6851-6D98-98BD98900648}"/>
              </a:ext>
            </a:extLst>
          </p:cNvPr>
          <p:cNvCxnSpPr>
            <a:cxnSpLocks/>
          </p:cNvCxnSpPr>
          <p:nvPr/>
        </p:nvCxnSpPr>
        <p:spPr>
          <a:xfrm flipV="1">
            <a:off x="4754656" y="2574925"/>
            <a:ext cx="1104831" cy="152400"/>
          </a:xfrm>
          <a:prstGeom prst="line">
            <a:avLst/>
          </a:prstGeom>
          <a:ln w="19050">
            <a:solidFill>
              <a:srgbClr val="E40D7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Rechte verbindingslijn 62">
            <a:extLst>
              <a:ext uri="{FF2B5EF4-FFF2-40B4-BE49-F238E27FC236}">
                <a16:creationId xmlns:a16="http://schemas.microsoft.com/office/drawing/2014/main" id="{332FACAE-6726-1F54-6398-169FFBB34A19}"/>
              </a:ext>
            </a:extLst>
          </p:cNvPr>
          <p:cNvCxnSpPr>
            <a:cxnSpLocks/>
            <a:endCxn id="37" idx="1"/>
          </p:cNvCxnSpPr>
          <p:nvPr/>
        </p:nvCxnSpPr>
        <p:spPr>
          <a:xfrm>
            <a:off x="4602256" y="2920455"/>
            <a:ext cx="807944" cy="492670"/>
          </a:xfrm>
          <a:prstGeom prst="line">
            <a:avLst/>
          </a:prstGeom>
          <a:ln w="19050">
            <a:solidFill>
              <a:srgbClr val="E40D7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Rechte verbindingslijn 65">
            <a:extLst>
              <a:ext uri="{FF2B5EF4-FFF2-40B4-BE49-F238E27FC236}">
                <a16:creationId xmlns:a16="http://schemas.microsoft.com/office/drawing/2014/main" id="{9D9E0479-A3F3-0B0C-CAD4-089D7C1AF220}"/>
              </a:ext>
            </a:extLst>
          </p:cNvPr>
          <p:cNvCxnSpPr>
            <a:cxnSpLocks/>
            <a:stCxn id="31" idx="2"/>
          </p:cNvCxnSpPr>
          <p:nvPr/>
        </p:nvCxnSpPr>
        <p:spPr>
          <a:xfrm>
            <a:off x="4419600" y="3032125"/>
            <a:ext cx="609600" cy="914400"/>
          </a:xfrm>
          <a:prstGeom prst="line">
            <a:avLst/>
          </a:prstGeom>
          <a:ln w="19050">
            <a:solidFill>
              <a:srgbClr val="E40D7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Rechte verbindingslijn 67">
            <a:extLst>
              <a:ext uri="{FF2B5EF4-FFF2-40B4-BE49-F238E27FC236}">
                <a16:creationId xmlns:a16="http://schemas.microsoft.com/office/drawing/2014/main" id="{8F42984B-41B3-ED93-0460-AAB366EABFC6}"/>
              </a:ext>
            </a:extLst>
          </p:cNvPr>
          <p:cNvCxnSpPr>
            <a:cxnSpLocks/>
          </p:cNvCxnSpPr>
          <p:nvPr/>
        </p:nvCxnSpPr>
        <p:spPr>
          <a:xfrm flipV="1">
            <a:off x="3543300" y="2955925"/>
            <a:ext cx="685800" cy="990600"/>
          </a:xfrm>
          <a:prstGeom prst="line">
            <a:avLst/>
          </a:prstGeom>
          <a:ln w="19050">
            <a:solidFill>
              <a:srgbClr val="E40D7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Rechte verbindingslijn 69">
            <a:extLst>
              <a:ext uri="{FF2B5EF4-FFF2-40B4-BE49-F238E27FC236}">
                <a16:creationId xmlns:a16="http://schemas.microsoft.com/office/drawing/2014/main" id="{71806270-189E-D4F3-72AD-A00F68EBAB4C}"/>
              </a:ext>
            </a:extLst>
          </p:cNvPr>
          <p:cNvCxnSpPr>
            <a:cxnSpLocks/>
          </p:cNvCxnSpPr>
          <p:nvPr/>
        </p:nvCxnSpPr>
        <p:spPr>
          <a:xfrm flipV="1">
            <a:off x="3352240" y="2824606"/>
            <a:ext cx="640416" cy="534544"/>
          </a:xfrm>
          <a:prstGeom prst="line">
            <a:avLst/>
          </a:prstGeom>
          <a:ln w="19050">
            <a:solidFill>
              <a:srgbClr val="E40D7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hthoek: afgeronde hoeken 30">
            <a:extLst>
              <a:ext uri="{FF2B5EF4-FFF2-40B4-BE49-F238E27FC236}">
                <a16:creationId xmlns:a16="http://schemas.microsoft.com/office/drawing/2014/main" id="{9E8C97F7-2439-1923-309C-0623C1A86F53}"/>
              </a:ext>
            </a:extLst>
          </p:cNvPr>
          <p:cNvSpPr/>
          <p:nvPr/>
        </p:nvSpPr>
        <p:spPr>
          <a:xfrm>
            <a:off x="3733800" y="2422525"/>
            <a:ext cx="1371600" cy="609600"/>
          </a:xfrm>
          <a:prstGeom prst="roundRect">
            <a:avLst/>
          </a:prstGeom>
          <a:solidFill>
            <a:srgbClr val="E40D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b="1" dirty="0"/>
              <a:t>Henk</a:t>
            </a:r>
          </a:p>
        </p:txBody>
      </p:sp>
    </p:spTree>
    <p:extLst>
      <p:ext uri="{BB962C8B-B14F-4D97-AF65-F5344CB8AC3E}">
        <p14:creationId xmlns:p14="http://schemas.microsoft.com/office/powerpoint/2010/main" val="28865850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5489038-2CD0-739B-2389-330371D775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>
            <a:extLst>
              <a:ext uri="{FF2B5EF4-FFF2-40B4-BE49-F238E27FC236}">
                <a16:creationId xmlns:a16="http://schemas.microsoft.com/office/drawing/2014/main" id="{7EC8F307-D445-83BF-BC7F-D621A69BB1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5834" y="476420"/>
            <a:ext cx="7752366" cy="384721"/>
          </a:xfrm>
        </p:spPr>
        <p:txBody>
          <a:bodyPr/>
          <a:lstStyle/>
          <a:p>
            <a:r>
              <a:rPr lang="nl-NL" dirty="0" err="1"/>
              <a:t>Mindmap</a:t>
            </a:r>
            <a:r>
              <a:rPr lang="nl-NL" dirty="0"/>
              <a:t>: wat heb je geleerd en kan je nu goed?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796E5D14-9C75-78E5-22D9-E19FA83494E7}"/>
              </a:ext>
            </a:extLst>
          </p:cNvPr>
          <p:cNvSpPr txBox="1"/>
          <p:nvPr/>
        </p:nvSpPr>
        <p:spPr>
          <a:xfrm>
            <a:off x="8305800" y="4904083"/>
            <a:ext cx="5068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000" b="1" dirty="0">
                <a:latin typeface="Outfit" pitchFamily="2" charset="0"/>
              </a:rPr>
              <a:t>DIA </a:t>
            </a:r>
            <a:fld id="{DC819D0D-5F73-4486-A31C-F9E6FFF7E139}" type="slidenum">
              <a:rPr lang="nl-NL" sz="1000" b="1" smtClean="0">
                <a:latin typeface="Outfit" pitchFamily="2" charset="0"/>
              </a:rPr>
              <a:t>11</a:t>
            </a:fld>
            <a:endParaRPr lang="nl-NL" sz="1000" b="1" dirty="0">
              <a:latin typeface="Outfit" pitchFamily="2" charset="0"/>
            </a:endParaRPr>
          </a:p>
        </p:txBody>
      </p:sp>
      <p:sp>
        <p:nvSpPr>
          <p:cNvPr id="32" name="Rechthoek: afgeronde hoeken 31">
            <a:extLst>
              <a:ext uri="{FF2B5EF4-FFF2-40B4-BE49-F238E27FC236}">
                <a16:creationId xmlns:a16="http://schemas.microsoft.com/office/drawing/2014/main" id="{2BEA9602-ECF1-F108-CA06-31533729E1F6}"/>
              </a:ext>
            </a:extLst>
          </p:cNvPr>
          <p:cNvSpPr/>
          <p:nvPr/>
        </p:nvSpPr>
        <p:spPr>
          <a:xfrm>
            <a:off x="1676400" y="1279525"/>
            <a:ext cx="1752600" cy="762000"/>
          </a:xfrm>
          <a:prstGeom prst="roundRect">
            <a:avLst/>
          </a:prstGeom>
          <a:solidFill>
            <a:schemeClr val="bg1"/>
          </a:solidFill>
          <a:ln>
            <a:solidFill>
              <a:srgbClr val="E40D7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>
                <a:solidFill>
                  <a:schemeClr val="tx1"/>
                </a:solidFill>
              </a:rPr>
              <a:t>Help collega’s met zoeken op internet op telefoon</a:t>
            </a:r>
          </a:p>
        </p:txBody>
      </p:sp>
      <p:sp>
        <p:nvSpPr>
          <p:cNvPr id="33" name="Rechthoek: afgeronde hoeken 32">
            <a:extLst>
              <a:ext uri="{FF2B5EF4-FFF2-40B4-BE49-F238E27FC236}">
                <a16:creationId xmlns:a16="http://schemas.microsoft.com/office/drawing/2014/main" id="{C969E12D-9022-E5E9-45D5-DF1E3D7A2DFE}"/>
              </a:ext>
            </a:extLst>
          </p:cNvPr>
          <p:cNvSpPr/>
          <p:nvPr/>
        </p:nvSpPr>
        <p:spPr>
          <a:xfrm>
            <a:off x="990600" y="2270124"/>
            <a:ext cx="1752600" cy="758747"/>
          </a:xfrm>
          <a:prstGeom prst="roundRect">
            <a:avLst/>
          </a:prstGeom>
          <a:solidFill>
            <a:schemeClr val="bg1"/>
          </a:solidFill>
          <a:ln>
            <a:solidFill>
              <a:srgbClr val="E40D7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>
                <a:solidFill>
                  <a:schemeClr val="tx1"/>
                </a:solidFill>
              </a:rPr>
              <a:t>Kan goed zoeken en alles vinden op internet </a:t>
            </a:r>
          </a:p>
        </p:txBody>
      </p:sp>
      <p:sp>
        <p:nvSpPr>
          <p:cNvPr id="35" name="Rechthoek: afgeronde hoeken 34">
            <a:extLst>
              <a:ext uri="{FF2B5EF4-FFF2-40B4-BE49-F238E27FC236}">
                <a16:creationId xmlns:a16="http://schemas.microsoft.com/office/drawing/2014/main" id="{30EAB5B9-5239-6F4B-9993-915EA9184B61}"/>
              </a:ext>
            </a:extLst>
          </p:cNvPr>
          <p:cNvSpPr/>
          <p:nvPr/>
        </p:nvSpPr>
        <p:spPr>
          <a:xfrm>
            <a:off x="1430431" y="3487698"/>
            <a:ext cx="1981200" cy="765254"/>
          </a:xfrm>
          <a:prstGeom prst="roundRect">
            <a:avLst/>
          </a:prstGeom>
          <a:solidFill>
            <a:schemeClr val="bg1"/>
          </a:solidFill>
          <a:ln>
            <a:solidFill>
              <a:srgbClr val="E40D7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>
                <a:solidFill>
                  <a:schemeClr val="tx1"/>
                </a:solidFill>
              </a:rPr>
              <a:t>Op YouTube filmpje gevonden bij moeilijke klus in huis</a:t>
            </a:r>
          </a:p>
        </p:txBody>
      </p:sp>
      <p:sp>
        <p:nvSpPr>
          <p:cNvPr id="36" name="Rechthoek: afgeronde hoeken 35">
            <a:extLst>
              <a:ext uri="{FF2B5EF4-FFF2-40B4-BE49-F238E27FC236}">
                <a16:creationId xmlns:a16="http://schemas.microsoft.com/office/drawing/2014/main" id="{7CD90C78-CA90-8600-5122-B7E05CB8ECD6}"/>
              </a:ext>
            </a:extLst>
          </p:cNvPr>
          <p:cNvSpPr/>
          <p:nvPr/>
        </p:nvSpPr>
        <p:spPr>
          <a:xfrm>
            <a:off x="3771900" y="3948152"/>
            <a:ext cx="2057400" cy="609600"/>
          </a:xfrm>
          <a:prstGeom prst="roundRect">
            <a:avLst/>
          </a:prstGeom>
          <a:solidFill>
            <a:schemeClr val="bg1"/>
          </a:solidFill>
          <a:ln>
            <a:solidFill>
              <a:srgbClr val="E40D7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>
                <a:solidFill>
                  <a:schemeClr val="tx1"/>
                </a:solidFill>
              </a:rPr>
              <a:t>Alle uitslagen voetbal en nieuws zoeken</a:t>
            </a:r>
          </a:p>
        </p:txBody>
      </p:sp>
      <p:sp>
        <p:nvSpPr>
          <p:cNvPr id="37" name="Rechthoek: afgeronde hoeken 36">
            <a:extLst>
              <a:ext uri="{FF2B5EF4-FFF2-40B4-BE49-F238E27FC236}">
                <a16:creationId xmlns:a16="http://schemas.microsoft.com/office/drawing/2014/main" id="{DEF0E4A9-3545-5781-91E0-D1D54C969268}"/>
              </a:ext>
            </a:extLst>
          </p:cNvPr>
          <p:cNvSpPr/>
          <p:nvPr/>
        </p:nvSpPr>
        <p:spPr>
          <a:xfrm>
            <a:off x="5410200" y="3108325"/>
            <a:ext cx="2133600" cy="609600"/>
          </a:xfrm>
          <a:prstGeom prst="roundRect">
            <a:avLst/>
          </a:prstGeom>
          <a:solidFill>
            <a:schemeClr val="bg1"/>
          </a:solidFill>
          <a:ln>
            <a:solidFill>
              <a:srgbClr val="E40D7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>
                <a:solidFill>
                  <a:schemeClr val="tx1"/>
                </a:solidFill>
              </a:rPr>
              <a:t>Spelletje om te leren </a:t>
            </a:r>
            <a:r>
              <a:rPr lang="nl-NL" sz="1400" dirty="0" err="1">
                <a:solidFill>
                  <a:schemeClr val="tx1"/>
                </a:solidFill>
              </a:rPr>
              <a:t>swipen</a:t>
            </a:r>
            <a:r>
              <a:rPr lang="nl-NL" sz="1400" dirty="0">
                <a:solidFill>
                  <a:schemeClr val="tx1"/>
                </a:solidFill>
              </a:rPr>
              <a:t> en klikken en zo</a:t>
            </a:r>
          </a:p>
        </p:txBody>
      </p:sp>
      <p:sp>
        <p:nvSpPr>
          <p:cNvPr id="40" name="Rechthoek: afgeronde hoeken 39">
            <a:extLst>
              <a:ext uri="{FF2B5EF4-FFF2-40B4-BE49-F238E27FC236}">
                <a16:creationId xmlns:a16="http://schemas.microsoft.com/office/drawing/2014/main" id="{A45B93A1-B573-5F58-428A-7A2B17AC8BEA}"/>
              </a:ext>
            </a:extLst>
          </p:cNvPr>
          <p:cNvSpPr/>
          <p:nvPr/>
        </p:nvSpPr>
        <p:spPr>
          <a:xfrm>
            <a:off x="5867400" y="2270125"/>
            <a:ext cx="1752600" cy="609600"/>
          </a:xfrm>
          <a:prstGeom prst="roundRect">
            <a:avLst/>
          </a:prstGeom>
          <a:solidFill>
            <a:schemeClr val="bg1"/>
          </a:solidFill>
          <a:ln>
            <a:solidFill>
              <a:srgbClr val="E40D7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>
                <a:solidFill>
                  <a:schemeClr val="tx1"/>
                </a:solidFill>
              </a:rPr>
              <a:t>Hulp van zoon bij installatie</a:t>
            </a:r>
          </a:p>
        </p:txBody>
      </p:sp>
      <p:sp>
        <p:nvSpPr>
          <p:cNvPr id="41" name="Rechthoek: afgeronde hoeken 40">
            <a:extLst>
              <a:ext uri="{FF2B5EF4-FFF2-40B4-BE49-F238E27FC236}">
                <a16:creationId xmlns:a16="http://schemas.microsoft.com/office/drawing/2014/main" id="{8C61C9CC-1E66-1D31-310F-6D9A6EC0F738}"/>
              </a:ext>
            </a:extLst>
          </p:cNvPr>
          <p:cNvSpPr/>
          <p:nvPr/>
        </p:nvSpPr>
        <p:spPr>
          <a:xfrm>
            <a:off x="6019800" y="1431925"/>
            <a:ext cx="1600200" cy="609600"/>
          </a:xfrm>
          <a:prstGeom prst="roundRect">
            <a:avLst/>
          </a:prstGeom>
          <a:solidFill>
            <a:schemeClr val="bg1"/>
          </a:solidFill>
          <a:ln>
            <a:solidFill>
              <a:srgbClr val="E40D7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>
                <a:solidFill>
                  <a:schemeClr val="tx1"/>
                </a:solidFill>
              </a:rPr>
              <a:t>Tablet van kinderen gekregen</a:t>
            </a:r>
          </a:p>
        </p:txBody>
      </p:sp>
      <p:sp>
        <p:nvSpPr>
          <p:cNvPr id="42" name="Rechthoek: afgeronde hoeken 41">
            <a:extLst>
              <a:ext uri="{FF2B5EF4-FFF2-40B4-BE49-F238E27FC236}">
                <a16:creationId xmlns:a16="http://schemas.microsoft.com/office/drawing/2014/main" id="{80B4973B-772B-BF31-FC1B-DBE3D6D71EA7}"/>
              </a:ext>
            </a:extLst>
          </p:cNvPr>
          <p:cNvSpPr/>
          <p:nvPr/>
        </p:nvSpPr>
        <p:spPr>
          <a:xfrm>
            <a:off x="3878356" y="1121335"/>
            <a:ext cx="1752600" cy="609600"/>
          </a:xfrm>
          <a:prstGeom prst="roundRect">
            <a:avLst/>
          </a:prstGeom>
          <a:solidFill>
            <a:schemeClr val="bg1"/>
          </a:solidFill>
          <a:ln>
            <a:solidFill>
              <a:srgbClr val="E40D7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>
                <a:solidFill>
                  <a:schemeClr val="tx1"/>
                </a:solidFill>
              </a:rPr>
              <a:t>Online spelletjes met kleinzoon</a:t>
            </a:r>
          </a:p>
        </p:txBody>
      </p:sp>
      <p:cxnSp>
        <p:nvCxnSpPr>
          <p:cNvPr id="52" name="Rechte verbindingslijn 51">
            <a:extLst>
              <a:ext uri="{FF2B5EF4-FFF2-40B4-BE49-F238E27FC236}">
                <a16:creationId xmlns:a16="http://schemas.microsoft.com/office/drawing/2014/main" id="{A3E6D94A-D3E8-3E1E-FD68-FE38D573237D}"/>
              </a:ext>
            </a:extLst>
          </p:cNvPr>
          <p:cNvCxnSpPr>
            <a:cxnSpLocks/>
            <a:stCxn id="32" idx="3"/>
          </p:cNvCxnSpPr>
          <p:nvPr/>
        </p:nvCxnSpPr>
        <p:spPr>
          <a:xfrm>
            <a:off x="3429000" y="1660525"/>
            <a:ext cx="685800" cy="834947"/>
          </a:xfrm>
          <a:prstGeom prst="line">
            <a:avLst/>
          </a:prstGeom>
          <a:ln w="19050">
            <a:solidFill>
              <a:srgbClr val="E40D7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Rechte verbindingslijn 53">
            <a:extLst>
              <a:ext uri="{FF2B5EF4-FFF2-40B4-BE49-F238E27FC236}">
                <a16:creationId xmlns:a16="http://schemas.microsoft.com/office/drawing/2014/main" id="{BCE47033-88F2-8AC5-C43B-094E2DEDBA18}"/>
              </a:ext>
            </a:extLst>
          </p:cNvPr>
          <p:cNvCxnSpPr>
            <a:cxnSpLocks/>
            <a:endCxn id="31" idx="1"/>
          </p:cNvCxnSpPr>
          <p:nvPr/>
        </p:nvCxnSpPr>
        <p:spPr>
          <a:xfrm>
            <a:off x="2746562" y="2650409"/>
            <a:ext cx="834838" cy="76916"/>
          </a:xfrm>
          <a:prstGeom prst="line">
            <a:avLst/>
          </a:prstGeom>
          <a:ln w="19050">
            <a:solidFill>
              <a:srgbClr val="E40D7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Rechte verbindingslijn 55">
            <a:extLst>
              <a:ext uri="{FF2B5EF4-FFF2-40B4-BE49-F238E27FC236}">
                <a16:creationId xmlns:a16="http://schemas.microsoft.com/office/drawing/2014/main" id="{0ECE6574-1D8B-6B2E-83E2-AB7FF9203268}"/>
              </a:ext>
            </a:extLst>
          </p:cNvPr>
          <p:cNvCxnSpPr>
            <a:cxnSpLocks/>
            <a:endCxn id="31" idx="0"/>
          </p:cNvCxnSpPr>
          <p:nvPr/>
        </p:nvCxnSpPr>
        <p:spPr>
          <a:xfrm flipH="1">
            <a:off x="4366373" y="1806419"/>
            <a:ext cx="7283" cy="616106"/>
          </a:xfrm>
          <a:prstGeom prst="line">
            <a:avLst/>
          </a:prstGeom>
          <a:ln w="19050">
            <a:solidFill>
              <a:srgbClr val="E40D7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Rechte verbindingslijn 57">
            <a:extLst>
              <a:ext uri="{FF2B5EF4-FFF2-40B4-BE49-F238E27FC236}">
                <a16:creationId xmlns:a16="http://schemas.microsoft.com/office/drawing/2014/main" id="{3E65C03C-D6C7-3707-6397-66D042BB2CC2}"/>
              </a:ext>
            </a:extLst>
          </p:cNvPr>
          <p:cNvCxnSpPr>
            <a:cxnSpLocks/>
            <a:endCxn id="41" idx="1"/>
          </p:cNvCxnSpPr>
          <p:nvPr/>
        </p:nvCxnSpPr>
        <p:spPr>
          <a:xfrm flipV="1">
            <a:off x="4754656" y="1736725"/>
            <a:ext cx="1265144" cy="762000"/>
          </a:xfrm>
          <a:prstGeom prst="line">
            <a:avLst/>
          </a:prstGeom>
          <a:ln w="19050">
            <a:solidFill>
              <a:srgbClr val="E40D7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Rechte verbindingslijn 60">
            <a:extLst>
              <a:ext uri="{FF2B5EF4-FFF2-40B4-BE49-F238E27FC236}">
                <a16:creationId xmlns:a16="http://schemas.microsoft.com/office/drawing/2014/main" id="{8C7A8ACA-DF56-A1F4-192A-92751462CD22}"/>
              </a:ext>
            </a:extLst>
          </p:cNvPr>
          <p:cNvCxnSpPr>
            <a:cxnSpLocks/>
          </p:cNvCxnSpPr>
          <p:nvPr/>
        </p:nvCxnSpPr>
        <p:spPr>
          <a:xfrm flipV="1">
            <a:off x="4754656" y="2574925"/>
            <a:ext cx="1104831" cy="152400"/>
          </a:xfrm>
          <a:prstGeom prst="line">
            <a:avLst/>
          </a:prstGeom>
          <a:ln w="19050">
            <a:solidFill>
              <a:srgbClr val="E40D7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Rechte verbindingslijn 62">
            <a:extLst>
              <a:ext uri="{FF2B5EF4-FFF2-40B4-BE49-F238E27FC236}">
                <a16:creationId xmlns:a16="http://schemas.microsoft.com/office/drawing/2014/main" id="{0D6708A7-7409-224A-B569-A32120561A18}"/>
              </a:ext>
            </a:extLst>
          </p:cNvPr>
          <p:cNvCxnSpPr>
            <a:cxnSpLocks/>
            <a:endCxn id="37" idx="1"/>
          </p:cNvCxnSpPr>
          <p:nvPr/>
        </p:nvCxnSpPr>
        <p:spPr>
          <a:xfrm>
            <a:off x="4602256" y="2920455"/>
            <a:ext cx="807944" cy="492670"/>
          </a:xfrm>
          <a:prstGeom prst="line">
            <a:avLst/>
          </a:prstGeom>
          <a:ln w="19050">
            <a:solidFill>
              <a:srgbClr val="E40D7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Rechte verbindingslijn 65">
            <a:extLst>
              <a:ext uri="{FF2B5EF4-FFF2-40B4-BE49-F238E27FC236}">
                <a16:creationId xmlns:a16="http://schemas.microsoft.com/office/drawing/2014/main" id="{477C663B-4785-D386-915E-1C5720D9CE3C}"/>
              </a:ext>
            </a:extLst>
          </p:cNvPr>
          <p:cNvCxnSpPr>
            <a:cxnSpLocks/>
            <a:stCxn id="31" idx="2"/>
          </p:cNvCxnSpPr>
          <p:nvPr/>
        </p:nvCxnSpPr>
        <p:spPr>
          <a:xfrm>
            <a:off x="4366373" y="3032125"/>
            <a:ext cx="129427" cy="916027"/>
          </a:xfrm>
          <a:prstGeom prst="line">
            <a:avLst/>
          </a:prstGeom>
          <a:ln w="19050">
            <a:solidFill>
              <a:srgbClr val="E40D7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Rechte verbindingslijn 67">
            <a:extLst>
              <a:ext uri="{FF2B5EF4-FFF2-40B4-BE49-F238E27FC236}">
                <a16:creationId xmlns:a16="http://schemas.microsoft.com/office/drawing/2014/main" id="{0B4D673C-A6B4-8EA0-9890-6F2FB0FB4AF1}"/>
              </a:ext>
            </a:extLst>
          </p:cNvPr>
          <p:cNvCxnSpPr>
            <a:cxnSpLocks/>
            <a:stCxn id="35" idx="0"/>
          </p:cNvCxnSpPr>
          <p:nvPr/>
        </p:nvCxnSpPr>
        <p:spPr>
          <a:xfrm flipV="1">
            <a:off x="2421031" y="2652752"/>
            <a:ext cx="1638300" cy="834946"/>
          </a:xfrm>
          <a:prstGeom prst="line">
            <a:avLst/>
          </a:prstGeom>
          <a:ln w="19050">
            <a:solidFill>
              <a:srgbClr val="E40D7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hthoek: afgeronde hoeken 30">
            <a:extLst>
              <a:ext uri="{FF2B5EF4-FFF2-40B4-BE49-F238E27FC236}">
                <a16:creationId xmlns:a16="http://schemas.microsoft.com/office/drawing/2014/main" id="{07150A57-B707-1CD5-2D32-0AC8A139E263}"/>
              </a:ext>
            </a:extLst>
          </p:cNvPr>
          <p:cNvSpPr/>
          <p:nvPr/>
        </p:nvSpPr>
        <p:spPr>
          <a:xfrm>
            <a:off x="3581400" y="2422525"/>
            <a:ext cx="1569946" cy="609600"/>
          </a:xfrm>
          <a:prstGeom prst="roundRect">
            <a:avLst/>
          </a:prstGeom>
          <a:solidFill>
            <a:srgbClr val="E40D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b="1" dirty="0"/>
              <a:t>Eerste tablet</a:t>
            </a:r>
          </a:p>
        </p:txBody>
      </p:sp>
    </p:spTree>
    <p:extLst>
      <p:ext uri="{BB962C8B-B14F-4D97-AF65-F5344CB8AC3E}">
        <p14:creationId xmlns:p14="http://schemas.microsoft.com/office/powerpoint/2010/main" val="23381030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D29B0D4-64C4-7838-8130-2EAB90C4EC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jdelijke aanduiding voor tekst 6">
            <a:extLst>
              <a:ext uri="{FF2B5EF4-FFF2-40B4-BE49-F238E27FC236}">
                <a16:creationId xmlns:a16="http://schemas.microsoft.com/office/drawing/2014/main" id="{118570BA-440B-91B4-D88C-6EB6F562F7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5834" y="1184465"/>
            <a:ext cx="7980966" cy="2492990"/>
          </a:xfrm>
        </p:spPr>
        <p:txBody>
          <a:bodyPr/>
          <a:lstStyle/>
          <a:p>
            <a:pPr>
              <a:buClr>
                <a:srgbClr val="E40D78"/>
              </a:buClr>
            </a:pPr>
            <a:r>
              <a:rPr lang="nl-NL" dirty="0"/>
              <a:t>We hebben geoefend met:</a:t>
            </a:r>
          </a:p>
          <a:p>
            <a:pPr>
              <a:buClr>
                <a:srgbClr val="E40D78"/>
              </a:buClr>
            </a:pPr>
            <a:r>
              <a:rPr lang="nl-NL" dirty="0"/>
              <a:t>		</a:t>
            </a:r>
          </a:p>
          <a:p>
            <a:pPr marL="285750" indent="-285750">
              <a:buClr>
                <a:srgbClr val="E40D78"/>
              </a:buClr>
              <a:buFont typeface="Outfit Black" pitchFamily="2" charset="0"/>
              <a:buChar char="✓"/>
            </a:pPr>
            <a:r>
              <a:rPr lang="nl-NL" dirty="0"/>
              <a:t>Vooruitkijken, uitvoeren, terugkijken </a:t>
            </a:r>
            <a:br>
              <a:rPr lang="nl-NL" dirty="0"/>
            </a:br>
            <a:endParaRPr lang="nl-NL" dirty="0"/>
          </a:p>
          <a:p>
            <a:pPr marL="285750" indent="-285750">
              <a:buClr>
                <a:srgbClr val="E40D78"/>
              </a:buClr>
              <a:buFont typeface="Outfit Black" pitchFamily="2" charset="0"/>
              <a:buChar char="✓"/>
            </a:pPr>
            <a:r>
              <a:rPr lang="nl-NL" dirty="0"/>
              <a:t>Oefenen met uitleg geven</a:t>
            </a:r>
            <a:br>
              <a:rPr lang="nl-NL" dirty="0"/>
            </a:br>
            <a:r>
              <a:rPr lang="nl-NL" dirty="0"/>
              <a:t>                          </a:t>
            </a:r>
          </a:p>
          <a:p>
            <a:pPr marL="285750" indent="-285750">
              <a:buClr>
                <a:srgbClr val="E40D78"/>
              </a:buClr>
              <a:buFont typeface="Outfit Black" pitchFamily="2" charset="0"/>
              <a:buChar char="✓"/>
            </a:pPr>
            <a:r>
              <a:rPr lang="nl-NL"/>
              <a:t>Je eigen ervaring en successen delen </a:t>
            </a:r>
            <a:r>
              <a:rPr lang="nl-NL" dirty="0"/>
              <a:t/>
            </a:r>
            <a:br>
              <a:rPr lang="nl-NL" dirty="0"/>
            </a:br>
            <a:r>
              <a:rPr lang="nl-NL" dirty="0"/>
              <a:t>                                             </a:t>
            </a:r>
          </a:p>
          <a:p>
            <a:pPr marL="285750" indent="-285750">
              <a:buClr>
                <a:srgbClr val="E40D78"/>
              </a:buClr>
              <a:buFont typeface="Outfit Black" pitchFamily="2" charset="0"/>
              <a:buChar char="✓"/>
            </a:pPr>
            <a:r>
              <a:rPr lang="nl-NL" dirty="0"/>
              <a:t>Plan van het maatje	</a:t>
            </a:r>
          </a:p>
        </p:txBody>
      </p:sp>
      <p:sp>
        <p:nvSpPr>
          <p:cNvPr id="9" name="Titel 8">
            <a:extLst>
              <a:ext uri="{FF2B5EF4-FFF2-40B4-BE49-F238E27FC236}">
                <a16:creationId xmlns:a16="http://schemas.microsoft.com/office/drawing/2014/main" id="{86B727ED-4AFA-6664-2A23-87F55B5C38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5834" y="476420"/>
            <a:ext cx="7752366" cy="384721"/>
          </a:xfrm>
        </p:spPr>
        <p:txBody>
          <a:bodyPr/>
          <a:lstStyle/>
          <a:p>
            <a:r>
              <a:rPr lang="nl-NL" dirty="0"/>
              <a:t>Terugkijken bijeenkomst 2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C6CC0E17-96A4-4EA5-AE43-6348629F6684}"/>
              </a:ext>
            </a:extLst>
          </p:cNvPr>
          <p:cNvSpPr txBox="1"/>
          <p:nvPr/>
        </p:nvSpPr>
        <p:spPr>
          <a:xfrm>
            <a:off x="8305800" y="4904083"/>
            <a:ext cx="5068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000" b="1" dirty="0">
                <a:latin typeface="Outfit" pitchFamily="2" charset="0"/>
              </a:rPr>
              <a:t>DIA </a:t>
            </a:r>
            <a:fld id="{DC819D0D-5F73-4486-A31C-F9E6FFF7E139}" type="slidenum">
              <a:rPr lang="nl-NL" sz="1000" b="1" smtClean="0">
                <a:latin typeface="Outfit" pitchFamily="2" charset="0"/>
              </a:rPr>
              <a:t>12</a:t>
            </a:fld>
            <a:endParaRPr lang="nl-NL" sz="1000" b="1" dirty="0">
              <a:latin typeface="Outfi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51354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2C62ED3-F732-855E-EF47-EB55E0523D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2E2E2C1C-6185-FB56-1EEE-CB5AC46455E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83634" y="781502"/>
            <a:ext cx="4983766" cy="55143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nl-NL" sz="3500" dirty="0"/>
              <a:t>Veel succes als maatje!</a:t>
            </a:r>
            <a:endParaRPr sz="3500" dirty="0"/>
          </a:p>
        </p:txBody>
      </p:sp>
    </p:spTree>
    <p:extLst>
      <p:ext uri="{BB962C8B-B14F-4D97-AF65-F5344CB8AC3E}">
        <p14:creationId xmlns:p14="http://schemas.microsoft.com/office/powerpoint/2010/main" val="38156438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0E7D353-4F02-09E8-020A-1AA4742146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jdelijke aanduiding voor tekst 6">
            <a:extLst>
              <a:ext uri="{FF2B5EF4-FFF2-40B4-BE49-F238E27FC236}">
                <a16:creationId xmlns:a16="http://schemas.microsoft.com/office/drawing/2014/main" id="{A961A70C-12D8-7E06-B1F2-18A48BAEC5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5834" y="1184465"/>
            <a:ext cx="7980966" cy="2215991"/>
          </a:xfrm>
        </p:spPr>
        <p:txBody>
          <a:bodyPr/>
          <a:lstStyle/>
          <a:p>
            <a:pPr marL="285750" indent="-285750">
              <a:buClr>
                <a:srgbClr val="7DBC4A"/>
              </a:buClr>
              <a:buFont typeface="Outfit Black" pitchFamily="2" charset="0"/>
              <a:buChar char="−"/>
            </a:pPr>
            <a:r>
              <a:rPr lang="nl-NL" dirty="0"/>
              <a:t>Vooruitkijken, uitvoeren, terugkijken</a:t>
            </a:r>
          </a:p>
          <a:p>
            <a:pPr marL="285750" indent="-285750">
              <a:buClr>
                <a:srgbClr val="7DBC4A"/>
              </a:buClr>
              <a:buFont typeface="Outfit Black" pitchFamily="2" charset="0"/>
              <a:buChar char="−"/>
            </a:pPr>
            <a:r>
              <a:rPr lang="nl-NL" dirty="0"/>
              <a:t>Je eigen ervaring en successen delen                           </a:t>
            </a:r>
          </a:p>
          <a:p>
            <a:r>
              <a:rPr lang="nl-NL" dirty="0"/>
              <a:t>	</a:t>
            </a:r>
          </a:p>
          <a:p>
            <a:r>
              <a:rPr lang="nl-NL" dirty="0"/>
              <a:t>Pauze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/>
          </a:p>
          <a:p>
            <a:pPr marL="285750" indent="-285750">
              <a:buClr>
                <a:srgbClr val="7DBC4A"/>
              </a:buClr>
              <a:buFont typeface="Outfit Black" pitchFamily="2" charset="0"/>
              <a:buChar char="−"/>
            </a:pPr>
            <a:r>
              <a:rPr lang="nl-NL" dirty="0"/>
              <a:t>Oefenen met uitleg geven                                              </a:t>
            </a:r>
          </a:p>
          <a:p>
            <a:pPr marL="285750" indent="-285750">
              <a:buClr>
                <a:srgbClr val="7DBC4A"/>
              </a:buClr>
              <a:buFont typeface="Outfit Black" pitchFamily="2" charset="0"/>
              <a:buChar char="−"/>
            </a:pPr>
            <a:r>
              <a:rPr lang="nl-NL" dirty="0"/>
              <a:t>Plan van het maatje</a:t>
            </a:r>
          </a:p>
          <a:p>
            <a:pPr marL="285750" indent="-285750">
              <a:buClr>
                <a:srgbClr val="7DBC4A"/>
              </a:buClr>
              <a:buFont typeface="Outfit Black" pitchFamily="2" charset="0"/>
              <a:buChar char="−"/>
            </a:pPr>
            <a:r>
              <a:rPr lang="nl-NL" dirty="0"/>
              <a:t>Terugkijken naar de 2 bijeenkomsten</a:t>
            </a:r>
          </a:p>
        </p:txBody>
      </p:sp>
      <p:sp>
        <p:nvSpPr>
          <p:cNvPr id="9" name="Titel 8">
            <a:extLst>
              <a:ext uri="{FF2B5EF4-FFF2-40B4-BE49-F238E27FC236}">
                <a16:creationId xmlns:a16="http://schemas.microsoft.com/office/drawing/2014/main" id="{2754DAF2-28CE-CC91-271F-105FFCC17A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5834" y="476420"/>
            <a:ext cx="7752366" cy="384721"/>
          </a:xfrm>
        </p:spPr>
        <p:txBody>
          <a:bodyPr/>
          <a:lstStyle/>
          <a:p>
            <a:r>
              <a:rPr lang="nl-NL" dirty="0"/>
              <a:t>Programma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A66CEFD0-F98A-0FA5-D138-EDF6F6FD41B1}"/>
              </a:ext>
            </a:extLst>
          </p:cNvPr>
          <p:cNvSpPr txBox="1"/>
          <p:nvPr/>
        </p:nvSpPr>
        <p:spPr>
          <a:xfrm>
            <a:off x="8305800" y="4904083"/>
            <a:ext cx="5068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000" b="1" dirty="0">
                <a:latin typeface="Outfit" pitchFamily="2" charset="0"/>
              </a:rPr>
              <a:t>DIA </a:t>
            </a:r>
            <a:fld id="{DC819D0D-5F73-4486-A31C-F9E6FFF7E139}" type="slidenum">
              <a:rPr lang="nl-NL" sz="1000" b="1" smtClean="0">
                <a:latin typeface="Outfit" pitchFamily="2" charset="0"/>
              </a:rPr>
              <a:t>2</a:t>
            </a:fld>
            <a:endParaRPr lang="nl-NL" sz="1000" b="1" dirty="0">
              <a:latin typeface="Outfi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2796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8D2FAE3-BF5F-2B5A-0AD5-EA8646B94E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jdelijke aanduiding voor tekst 6">
            <a:extLst>
              <a:ext uri="{FF2B5EF4-FFF2-40B4-BE49-F238E27FC236}">
                <a16:creationId xmlns:a16="http://schemas.microsoft.com/office/drawing/2014/main" id="{73FD6671-E685-C315-EAE0-0A186775CA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5834" y="1184465"/>
            <a:ext cx="7980966" cy="2308324"/>
          </a:xfrm>
        </p:spPr>
        <p:txBody>
          <a:bodyPr/>
          <a:lstStyle/>
          <a:p>
            <a:pPr marL="285750" indent="-285750">
              <a:buClr>
                <a:srgbClr val="7DBC4A"/>
              </a:buClr>
              <a:buFont typeface="Outfit Black" pitchFamily="2" charset="0"/>
              <a:buChar char="−"/>
            </a:pPr>
            <a:r>
              <a:rPr lang="nl-NL" sz="3000" b="1" dirty="0">
                <a:latin typeface="Outfit" pitchFamily="2" charset="0"/>
              </a:rPr>
              <a:t>Vooruitkijken</a:t>
            </a:r>
            <a:br>
              <a:rPr lang="nl-NL" sz="3000" b="1" dirty="0">
                <a:latin typeface="Outfit" pitchFamily="2" charset="0"/>
              </a:rPr>
            </a:br>
            <a:endParaRPr lang="nl-NL" sz="3000" b="1" dirty="0">
              <a:latin typeface="Outfit" pitchFamily="2" charset="0"/>
            </a:endParaRPr>
          </a:p>
          <a:p>
            <a:pPr marL="285750" indent="-285750">
              <a:buClr>
                <a:srgbClr val="7DBC4A"/>
              </a:buClr>
              <a:buFont typeface="Outfit Black" pitchFamily="2" charset="0"/>
              <a:buChar char="−"/>
            </a:pPr>
            <a:r>
              <a:rPr lang="nl-NL" sz="3000" b="1" dirty="0">
                <a:latin typeface="Outfit" pitchFamily="2" charset="0"/>
              </a:rPr>
              <a:t>Uitvoeren</a:t>
            </a:r>
            <a:br>
              <a:rPr lang="nl-NL" sz="3000" b="1" dirty="0">
                <a:latin typeface="Outfit" pitchFamily="2" charset="0"/>
              </a:rPr>
            </a:br>
            <a:endParaRPr lang="nl-NL" sz="3000" b="1" dirty="0">
              <a:latin typeface="Outfit" pitchFamily="2" charset="0"/>
            </a:endParaRPr>
          </a:p>
          <a:p>
            <a:pPr marL="285750" indent="-285750">
              <a:buClr>
                <a:srgbClr val="7DBC4A"/>
              </a:buClr>
              <a:buFont typeface="Outfit Black" pitchFamily="2" charset="0"/>
              <a:buChar char="−"/>
            </a:pPr>
            <a:r>
              <a:rPr lang="nl-NL" sz="3000" b="1" dirty="0">
                <a:latin typeface="Outfit" pitchFamily="2" charset="0"/>
              </a:rPr>
              <a:t>Terugkijken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1E19CB89-7B5B-F50E-AE39-0C0FEFDA0E9C}"/>
              </a:ext>
            </a:extLst>
          </p:cNvPr>
          <p:cNvSpPr txBox="1"/>
          <p:nvPr/>
        </p:nvSpPr>
        <p:spPr>
          <a:xfrm>
            <a:off x="8305800" y="4904083"/>
            <a:ext cx="5068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000" b="1" dirty="0">
                <a:latin typeface="Outfit" pitchFamily="2" charset="0"/>
              </a:rPr>
              <a:t>DIA </a:t>
            </a:r>
            <a:fld id="{DC819D0D-5F73-4486-A31C-F9E6FFF7E139}" type="slidenum">
              <a:rPr lang="nl-NL" sz="1000" b="1" smtClean="0">
                <a:latin typeface="Outfit" pitchFamily="2" charset="0"/>
              </a:rPr>
              <a:t>3</a:t>
            </a:fld>
            <a:endParaRPr lang="nl-NL" sz="1000" b="1" dirty="0">
              <a:latin typeface="Outfi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23546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E815FCC-E312-B5AE-D85B-A8A73F2757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jdelijke aanduiding voor tekst 6">
            <a:extLst>
              <a:ext uri="{FF2B5EF4-FFF2-40B4-BE49-F238E27FC236}">
                <a16:creationId xmlns:a16="http://schemas.microsoft.com/office/drawing/2014/main" id="{FC660375-9E3B-19D2-714C-A63A6F6EE5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5834" y="1184465"/>
            <a:ext cx="7980966" cy="3046988"/>
          </a:xfrm>
        </p:spPr>
        <p:txBody>
          <a:bodyPr/>
          <a:lstStyle/>
          <a:p>
            <a:pPr marL="285750" indent="-285750">
              <a:buClr>
                <a:srgbClr val="7DBC4A"/>
              </a:buClr>
              <a:buFont typeface="Outfit Black" pitchFamily="2" charset="0"/>
              <a:buChar char="−"/>
            </a:pPr>
            <a:r>
              <a:rPr lang="nl-NL" dirty="0"/>
              <a:t>Wat kun je al?</a:t>
            </a:r>
            <a:br>
              <a:rPr lang="nl-NL" dirty="0"/>
            </a:br>
            <a:endParaRPr lang="nl-NL" dirty="0"/>
          </a:p>
          <a:p>
            <a:pPr marL="285750" indent="-285750">
              <a:buClr>
                <a:srgbClr val="7DBC4A"/>
              </a:buClr>
              <a:buFont typeface="Outfit Black" pitchFamily="2" charset="0"/>
              <a:buChar char="−"/>
            </a:pPr>
            <a:r>
              <a:rPr lang="nl-NL" dirty="0"/>
              <a:t>Wat vind je moeilijk? </a:t>
            </a:r>
            <a:br>
              <a:rPr lang="nl-NL" dirty="0"/>
            </a:br>
            <a:endParaRPr lang="nl-NL" dirty="0"/>
          </a:p>
          <a:p>
            <a:pPr marL="285750" indent="-285750">
              <a:buClr>
                <a:srgbClr val="7DBC4A"/>
              </a:buClr>
              <a:buFont typeface="Outfit Black" pitchFamily="2" charset="0"/>
              <a:buChar char="−"/>
            </a:pPr>
            <a:r>
              <a:rPr lang="nl-NL" dirty="0"/>
              <a:t>Wat vind je makkelijk? </a:t>
            </a:r>
          </a:p>
          <a:p>
            <a:pPr marL="285750" indent="-285750">
              <a:buClr>
                <a:srgbClr val="7DBC4A"/>
              </a:buClr>
              <a:buFont typeface="Outfit Black" pitchFamily="2" charset="0"/>
              <a:buChar char="−"/>
            </a:pPr>
            <a:endParaRPr lang="nl-NL" dirty="0"/>
          </a:p>
          <a:p>
            <a:pPr marL="285750" indent="-285750">
              <a:buClr>
                <a:srgbClr val="7DBC4A"/>
              </a:buClr>
              <a:buFont typeface="Outfit Black" pitchFamily="2" charset="0"/>
              <a:buChar char="−"/>
            </a:pPr>
            <a:r>
              <a:rPr lang="nl-NL" dirty="0"/>
              <a:t>Waar wil je mee beginnen?</a:t>
            </a:r>
            <a:br>
              <a:rPr lang="nl-NL" dirty="0"/>
            </a:br>
            <a:endParaRPr lang="nl-NL" dirty="0"/>
          </a:p>
          <a:p>
            <a:pPr marL="285750" indent="-285750">
              <a:buClr>
                <a:srgbClr val="7DBC4A"/>
              </a:buClr>
              <a:buFont typeface="Outfit Black" pitchFamily="2" charset="0"/>
              <a:buChar char="−"/>
            </a:pPr>
            <a:r>
              <a:rPr lang="nl-NL" dirty="0"/>
              <a:t>Wat is je eerste stap? </a:t>
            </a:r>
          </a:p>
          <a:p>
            <a:pPr marL="285750" indent="-285750">
              <a:buClr>
                <a:srgbClr val="7DBC4A"/>
              </a:buClr>
              <a:buFont typeface="Outfit Black" pitchFamily="2" charset="0"/>
              <a:buChar char="−"/>
            </a:pPr>
            <a:endParaRPr lang="nl-NL" dirty="0"/>
          </a:p>
          <a:p>
            <a:pPr marL="285750" indent="-285750">
              <a:buClr>
                <a:srgbClr val="7DBC4A"/>
              </a:buClr>
              <a:buFont typeface="Outfit Black" pitchFamily="2" charset="0"/>
              <a:buChar char="−"/>
            </a:pPr>
            <a:r>
              <a:rPr lang="nl-NL" dirty="0"/>
              <a:t>Wat vind je een fijne manier om dit te oefenen?</a:t>
            </a:r>
          </a:p>
        </p:txBody>
      </p:sp>
      <p:sp>
        <p:nvSpPr>
          <p:cNvPr id="9" name="Titel 8">
            <a:extLst>
              <a:ext uri="{FF2B5EF4-FFF2-40B4-BE49-F238E27FC236}">
                <a16:creationId xmlns:a16="http://schemas.microsoft.com/office/drawing/2014/main" id="{6037E0A9-8B22-AC90-2709-A146BAAE43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5834" y="476420"/>
            <a:ext cx="7752366" cy="384721"/>
          </a:xfrm>
        </p:spPr>
        <p:txBody>
          <a:bodyPr/>
          <a:lstStyle/>
          <a:p>
            <a:r>
              <a:rPr lang="nl-NL" dirty="0"/>
              <a:t>Vooruitkijken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0950E2D8-733D-978C-8638-354785CC8602}"/>
              </a:ext>
            </a:extLst>
          </p:cNvPr>
          <p:cNvSpPr txBox="1"/>
          <p:nvPr/>
        </p:nvSpPr>
        <p:spPr>
          <a:xfrm>
            <a:off x="8305800" y="4904083"/>
            <a:ext cx="5068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000" b="1" dirty="0">
                <a:latin typeface="Outfit" pitchFamily="2" charset="0"/>
              </a:rPr>
              <a:t>DIA </a:t>
            </a:r>
            <a:fld id="{DC819D0D-5F73-4486-A31C-F9E6FFF7E139}" type="slidenum">
              <a:rPr lang="nl-NL" sz="1000" b="1" smtClean="0">
                <a:latin typeface="Outfit" pitchFamily="2" charset="0"/>
              </a:rPr>
              <a:t>4</a:t>
            </a:fld>
            <a:endParaRPr lang="nl-NL" sz="1000" b="1" dirty="0">
              <a:latin typeface="Outfi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7109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6611837-B2E4-F5F3-453E-83108301C0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jdelijke aanduiding voor tekst 6">
            <a:extLst>
              <a:ext uri="{FF2B5EF4-FFF2-40B4-BE49-F238E27FC236}">
                <a16:creationId xmlns:a16="http://schemas.microsoft.com/office/drawing/2014/main" id="{AA41B556-15B3-E299-DD9D-71A8FB3496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5834" y="1184465"/>
            <a:ext cx="7980966" cy="2492990"/>
          </a:xfrm>
        </p:spPr>
        <p:txBody>
          <a:bodyPr/>
          <a:lstStyle/>
          <a:p>
            <a:pPr marL="285750" indent="-285750">
              <a:buClr>
                <a:srgbClr val="7DBC4A"/>
              </a:buClr>
              <a:buFont typeface="Outfit Black" pitchFamily="2" charset="0"/>
              <a:buChar char="−"/>
            </a:pPr>
            <a:r>
              <a:rPr lang="nl-NL" dirty="0"/>
              <a:t>Je geeft uitleg </a:t>
            </a:r>
            <a:br>
              <a:rPr lang="nl-NL" dirty="0"/>
            </a:br>
            <a:endParaRPr lang="nl-NL" dirty="0"/>
          </a:p>
          <a:p>
            <a:pPr marL="285750" indent="-285750">
              <a:buClr>
                <a:srgbClr val="7DBC4A"/>
              </a:buClr>
              <a:buFont typeface="Outfit Black" pitchFamily="2" charset="0"/>
              <a:buChar char="−"/>
            </a:pPr>
            <a:r>
              <a:rPr lang="nl-NL" dirty="0"/>
              <a:t>Je collega gaat oefenen, samen met jou</a:t>
            </a:r>
            <a:br>
              <a:rPr lang="nl-NL" dirty="0"/>
            </a:br>
            <a:endParaRPr lang="nl-NL" dirty="0"/>
          </a:p>
          <a:p>
            <a:pPr marL="285750" indent="-285750">
              <a:buClr>
                <a:srgbClr val="7DBC4A"/>
              </a:buClr>
              <a:buFont typeface="Outfit Black" pitchFamily="2" charset="0"/>
              <a:buChar char="−"/>
            </a:pPr>
            <a:r>
              <a:rPr lang="nl-NL" dirty="0"/>
              <a:t>Is het gelukt?</a:t>
            </a:r>
            <a:br>
              <a:rPr lang="nl-NL" dirty="0"/>
            </a:br>
            <a:endParaRPr lang="nl-NL" dirty="0"/>
          </a:p>
          <a:p>
            <a:pPr marL="285750" indent="-285750">
              <a:buClr>
                <a:srgbClr val="7DBC4A"/>
              </a:buClr>
              <a:buFont typeface="Outfit Black" pitchFamily="2" charset="0"/>
              <a:buChar char="−"/>
            </a:pPr>
            <a:r>
              <a:rPr lang="nl-NL" dirty="0"/>
              <a:t>Als het nodig is: </a:t>
            </a:r>
          </a:p>
          <a:p>
            <a:pPr>
              <a:buClr>
                <a:srgbClr val="7DBC4A"/>
              </a:buClr>
            </a:pPr>
            <a:r>
              <a:rPr lang="nl-NL" dirty="0"/>
              <a:t>	- Geef je meer uitleg</a:t>
            </a:r>
          </a:p>
          <a:p>
            <a:pPr>
              <a:buClr>
                <a:srgbClr val="7DBC4A"/>
              </a:buClr>
            </a:pPr>
            <a:r>
              <a:rPr lang="nl-NL" dirty="0"/>
              <a:t>	- Oefen je nog een keer</a:t>
            </a:r>
          </a:p>
        </p:txBody>
      </p:sp>
      <p:sp>
        <p:nvSpPr>
          <p:cNvPr id="9" name="Titel 8">
            <a:extLst>
              <a:ext uri="{FF2B5EF4-FFF2-40B4-BE49-F238E27FC236}">
                <a16:creationId xmlns:a16="http://schemas.microsoft.com/office/drawing/2014/main" id="{6399907B-16DB-A0B6-8D76-65823DAB5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5834" y="476420"/>
            <a:ext cx="7752366" cy="384721"/>
          </a:xfrm>
        </p:spPr>
        <p:txBody>
          <a:bodyPr/>
          <a:lstStyle/>
          <a:p>
            <a:r>
              <a:rPr lang="nl-NL" dirty="0"/>
              <a:t>Uitvoeren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AE73207F-37BF-A0F2-7E01-AFDB81C3A987}"/>
              </a:ext>
            </a:extLst>
          </p:cNvPr>
          <p:cNvSpPr txBox="1"/>
          <p:nvPr/>
        </p:nvSpPr>
        <p:spPr>
          <a:xfrm>
            <a:off x="8305800" y="4904083"/>
            <a:ext cx="5068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000" b="1" dirty="0">
                <a:latin typeface="Outfit" pitchFamily="2" charset="0"/>
              </a:rPr>
              <a:t>DIA </a:t>
            </a:r>
            <a:fld id="{DC819D0D-5F73-4486-A31C-F9E6FFF7E139}" type="slidenum">
              <a:rPr lang="nl-NL" sz="1000" b="1" smtClean="0">
                <a:latin typeface="Outfit" pitchFamily="2" charset="0"/>
              </a:rPr>
              <a:t>5</a:t>
            </a:fld>
            <a:endParaRPr lang="nl-NL" sz="1000" b="1" dirty="0">
              <a:latin typeface="Outfi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65170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A6E7B14-9585-D117-2C64-1AFFF322A9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jdelijke aanduiding voor tekst 6">
            <a:extLst>
              <a:ext uri="{FF2B5EF4-FFF2-40B4-BE49-F238E27FC236}">
                <a16:creationId xmlns:a16="http://schemas.microsoft.com/office/drawing/2014/main" id="{DBA7E529-B223-A759-19FA-9CDB904DD2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5834" y="1184465"/>
            <a:ext cx="7980966" cy="3046988"/>
          </a:xfrm>
        </p:spPr>
        <p:txBody>
          <a:bodyPr/>
          <a:lstStyle/>
          <a:p>
            <a:pPr marL="285750" indent="-285750">
              <a:buClr>
                <a:srgbClr val="7DBC4A"/>
              </a:buClr>
              <a:buFont typeface="Outfit Black" pitchFamily="2" charset="0"/>
              <a:buChar char="−"/>
            </a:pPr>
            <a:r>
              <a:rPr lang="nl-NL" dirty="0"/>
              <a:t>Hoe is het gegaan?</a:t>
            </a:r>
            <a:br>
              <a:rPr lang="nl-NL" dirty="0"/>
            </a:br>
            <a:endParaRPr lang="nl-NL" dirty="0"/>
          </a:p>
          <a:p>
            <a:pPr marL="285750" indent="-285750">
              <a:buClr>
                <a:srgbClr val="7DBC4A"/>
              </a:buClr>
              <a:buFont typeface="Outfit Black" pitchFamily="2" charset="0"/>
              <a:buChar char="−"/>
            </a:pPr>
            <a:r>
              <a:rPr lang="nl-NL" dirty="0"/>
              <a:t>Wat heb je gedaan? </a:t>
            </a:r>
            <a:br>
              <a:rPr lang="nl-NL" dirty="0"/>
            </a:br>
            <a:endParaRPr lang="nl-NL" dirty="0"/>
          </a:p>
          <a:p>
            <a:pPr marL="285750" indent="-285750">
              <a:buClr>
                <a:srgbClr val="7DBC4A"/>
              </a:buClr>
              <a:buFont typeface="Outfit Black" pitchFamily="2" charset="0"/>
              <a:buChar char="−"/>
            </a:pPr>
            <a:r>
              <a:rPr lang="nl-NL" dirty="0"/>
              <a:t>Waar ben je trots op?</a:t>
            </a:r>
            <a:br>
              <a:rPr lang="nl-NL" dirty="0"/>
            </a:br>
            <a:endParaRPr lang="nl-NL" dirty="0"/>
          </a:p>
          <a:p>
            <a:pPr marL="285750" indent="-285750">
              <a:buClr>
                <a:srgbClr val="7DBC4A"/>
              </a:buClr>
              <a:buFont typeface="Outfit Black" pitchFamily="2" charset="0"/>
              <a:buChar char="−"/>
            </a:pPr>
            <a:r>
              <a:rPr lang="nl-NL" dirty="0"/>
              <a:t>Waar ben je tevreden over? </a:t>
            </a:r>
            <a:br>
              <a:rPr lang="nl-NL" dirty="0"/>
            </a:br>
            <a:endParaRPr lang="nl-NL" dirty="0"/>
          </a:p>
          <a:p>
            <a:pPr marL="285750" indent="-285750">
              <a:buClr>
                <a:srgbClr val="7DBC4A"/>
              </a:buClr>
              <a:buFont typeface="Outfit Black" pitchFamily="2" charset="0"/>
              <a:buChar char="−"/>
            </a:pPr>
            <a:r>
              <a:rPr lang="nl-NL" dirty="0"/>
              <a:t>Hoe ga jij verder?</a:t>
            </a:r>
            <a:br>
              <a:rPr lang="nl-NL" dirty="0"/>
            </a:br>
            <a:endParaRPr lang="nl-NL" dirty="0"/>
          </a:p>
          <a:p>
            <a:pPr marL="285750" indent="-285750">
              <a:buClr>
                <a:srgbClr val="7DBC4A"/>
              </a:buClr>
              <a:buFont typeface="Outfit Black" pitchFamily="2" charset="0"/>
              <a:buChar char="−"/>
            </a:pPr>
            <a:r>
              <a:rPr lang="nl-NL" dirty="0"/>
              <a:t>Wat wil je nog meer leren?</a:t>
            </a:r>
          </a:p>
        </p:txBody>
      </p:sp>
      <p:sp>
        <p:nvSpPr>
          <p:cNvPr id="9" name="Titel 8">
            <a:extLst>
              <a:ext uri="{FF2B5EF4-FFF2-40B4-BE49-F238E27FC236}">
                <a16:creationId xmlns:a16="http://schemas.microsoft.com/office/drawing/2014/main" id="{F49E7FFF-B879-73AF-2ACD-E8402B11D5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5834" y="476420"/>
            <a:ext cx="7752366" cy="384721"/>
          </a:xfrm>
        </p:spPr>
        <p:txBody>
          <a:bodyPr/>
          <a:lstStyle/>
          <a:p>
            <a:r>
              <a:rPr lang="nl-NL" dirty="0"/>
              <a:t>Terugkijken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DAD7BE07-20E8-3BE3-E0F0-F1770E1E0915}"/>
              </a:ext>
            </a:extLst>
          </p:cNvPr>
          <p:cNvSpPr txBox="1"/>
          <p:nvPr/>
        </p:nvSpPr>
        <p:spPr>
          <a:xfrm>
            <a:off x="8305800" y="4904083"/>
            <a:ext cx="5068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000" b="1" dirty="0">
                <a:latin typeface="Outfit" pitchFamily="2" charset="0"/>
              </a:rPr>
              <a:t>DIA </a:t>
            </a:r>
            <a:fld id="{DC819D0D-5F73-4486-A31C-F9E6FFF7E139}" type="slidenum">
              <a:rPr lang="nl-NL" sz="1000" b="1" smtClean="0">
                <a:latin typeface="Outfit" pitchFamily="2" charset="0"/>
              </a:rPr>
              <a:t>6</a:t>
            </a:fld>
            <a:endParaRPr lang="nl-NL" sz="1000" b="1" dirty="0">
              <a:latin typeface="Outfi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4928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2BF03A3-30E3-123C-83E4-C7923F138A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>
            <a:extLst>
              <a:ext uri="{FF2B5EF4-FFF2-40B4-BE49-F238E27FC236}">
                <a16:creationId xmlns:a16="http://schemas.microsoft.com/office/drawing/2014/main" id="{08DA90FD-9C4E-4613-11FC-7678162586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5834" y="476420"/>
            <a:ext cx="7752366" cy="384721"/>
          </a:xfrm>
        </p:spPr>
        <p:txBody>
          <a:bodyPr/>
          <a:lstStyle/>
          <a:p>
            <a:r>
              <a:rPr lang="nl-NL" dirty="0"/>
              <a:t>Uitleg geven voor groep A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336C4A8F-B7A8-69B5-0D13-8AA793A6F113}"/>
              </a:ext>
            </a:extLst>
          </p:cNvPr>
          <p:cNvSpPr txBox="1"/>
          <p:nvPr/>
        </p:nvSpPr>
        <p:spPr>
          <a:xfrm>
            <a:off x="8305800" y="4904083"/>
            <a:ext cx="5068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000" b="1" dirty="0">
                <a:latin typeface="Outfit" pitchFamily="2" charset="0"/>
              </a:rPr>
              <a:t>DIA </a:t>
            </a:r>
            <a:fld id="{DC819D0D-5F73-4486-A31C-F9E6FFF7E139}" type="slidenum">
              <a:rPr lang="nl-NL" sz="1000" b="1" smtClean="0">
                <a:latin typeface="Outfit" pitchFamily="2" charset="0"/>
              </a:rPr>
              <a:t>7</a:t>
            </a:fld>
            <a:endParaRPr lang="nl-NL" sz="1000" b="1" dirty="0">
              <a:latin typeface="Outfit" pitchFamily="2" charset="0"/>
            </a:endParaRPr>
          </a:p>
        </p:txBody>
      </p:sp>
      <p:sp>
        <p:nvSpPr>
          <p:cNvPr id="5" name="Tijdelijke aanduiding voor tekst 6">
            <a:extLst>
              <a:ext uri="{FF2B5EF4-FFF2-40B4-BE49-F238E27FC236}">
                <a16:creationId xmlns:a16="http://schemas.microsoft.com/office/drawing/2014/main" id="{D44F6B26-95B7-581E-0D47-145AD7214E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5834" y="1184465"/>
            <a:ext cx="7980966" cy="276999"/>
          </a:xfrm>
        </p:spPr>
        <p:txBody>
          <a:bodyPr/>
          <a:lstStyle/>
          <a:p>
            <a:pPr>
              <a:buClr>
                <a:srgbClr val="E40D78"/>
              </a:buClr>
            </a:pPr>
            <a:r>
              <a:rPr lang="nl-NL" dirty="0"/>
              <a:t>Scan de QR code: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3E929066-7A00-2C59-02FB-63A902E70D27}"/>
              </a:ext>
            </a:extLst>
          </p:cNvPr>
          <p:cNvSpPr txBox="1"/>
          <p:nvPr/>
        </p:nvSpPr>
        <p:spPr>
          <a:xfrm>
            <a:off x="609600" y="4304098"/>
            <a:ext cx="685800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1000" dirty="0">
                <a:effectLst/>
                <a:latin typeface="Segoe UI" panose="020B0502040204020203" pitchFamily="34" charset="0"/>
                <a:hlinkClick r:id="rId3"/>
              </a:rPr>
              <a:t>https://www.youtube.com/watch?v=o1DK1l7h6qs&amp;t=24s</a:t>
            </a:r>
            <a:endParaRPr lang="nl-NL" sz="1000" dirty="0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C3DEE4E6-1E0C-7025-344A-48F652E3B34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8359" y="1536680"/>
            <a:ext cx="2608241" cy="2608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7644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11A100E-F74F-F7FF-0DF5-11839AB5C8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>
            <a:extLst>
              <a:ext uri="{FF2B5EF4-FFF2-40B4-BE49-F238E27FC236}">
                <a16:creationId xmlns:a16="http://schemas.microsoft.com/office/drawing/2014/main" id="{54EB5FEC-06D1-1964-4271-56A6AA84C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5834" y="476420"/>
            <a:ext cx="7752366" cy="384721"/>
          </a:xfrm>
        </p:spPr>
        <p:txBody>
          <a:bodyPr/>
          <a:lstStyle/>
          <a:p>
            <a:r>
              <a:rPr lang="nl-NL" dirty="0"/>
              <a:t>Uitleg geven voor groep B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EA50D561-4ADB-FA11-F7DE-00B28E5B0DF7}"/>
              </a:ext>
            </a:extLst>
          </p:cNvPr>
          <p:cNvSpPr txBox="1"/>
          <p:nvPr/>
        </p:nvSpPr>
        <p:spPr>
          <a:xfrm>
            <a:off x="8305800" y="4904083"/>
            <a:ext cx="5068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000" b="1" dirty="0">
                <a:latin typeface="Outfit" pitchFamily="2" charset="0"/>
              </a:rPr>
              <a:t>DIA </a:t>
            </a:r>
            <a:fld id="{DC819D0D-5F73-4486-A31C-F9E6FFF7E139}" type="slidenum">
              <a:rPr lang="nl-NL" sz="1000" b="1" smtClean="0">
                <a:latin typeface="Outfit" pitchFamily="2" charset="0"/>
              </a:rPr>
              <a:t>8</a:t>
            </a:fld>
            <a:endParaRPr lang="nl-NL" sz="1000" b="1" dirty="0">
              <a:latin typeface="Outfit" pitchFamily="2" charset="0"/>
            </a:endParaRPr>
          </a:p>
        </p:txBody>
      </p:sp>
      <p:sp>
        <p:nvSpPr>
          <p:cNvPr id="5" name="Tijdelijke aanduiding voor tekst 6">
            <a:extLst>
              <a:ext uri="{FF2B5EF4-FFF2-40B4-BE49-F238E27FC236}">
                <a16:creationId xmlns:a16="http://schemas.microsoft.com/office/drawing/2014/main" id="{0159DFE6-B3F5-F020-994D-2E47EC4C12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5834" y="1184465"/>
            <a:ext cx="7980966" cy="276999"/>
          </a:xfrm>
        </p:spPr>
        <p:txBody>
          <a:bodyPr/>
          <a:lstStyle/>
          <a:p>
            <a:pPr>
              <a:buClr>
                <a:srgbClr val="E40D78"/>
              </a:buClr>
            </a:pPr>
            <a:r>
              <a:rPr lang="nl-NL" dirty="0"/>
              <a:t>Scan de QR code: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1A552448-1836-F18A-BD60-3146984B55BE}"/>
              </a:ext>
            </a:extLst>
          </p:cNvPr>
          <p:cNvSpPr txBox="1"/>
          <p:nvPr/>
        </p:nvSpPr>
        <p:spPr>
          <a:xfrm>
            <a:off x="609600" y="4304098"/>
            <a:ext cx="685800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1000" dirty="0">
                <a:hlinkClick r:id="rId3"/>
              </a:rPr>
              <a:t>https://www.youtube.com/watch?v=essgaluZNF8</a:t>
            </a:r>
            <a:endParaRPr lang="nl-NL" sz="1000" dirty="0"/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3EF2D30A-1132-474B-E668-C7FA96A5D3C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8200" y="1596109"/>
            <a:ext cx="2438400" cy="243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78997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C48032F-D981-2B6D-6C61-6D5CBDDAE3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EFB3C495-C945-0974-5833-A1C917BACDA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85016" y="1891404"/>
            <a:ext cx="4434983" cy="136704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nl-NL" sz="8800" dirty="0"/>
              <a:t>Pauze</a:t>
            </a:r>
            <a:endParaRPr sz="8800" dirty="0"/>
          </a:p>
        </p:txBody>
      </p:sp>
    </p:spTree>
    <p:extLst>
      <p:ext uri="{BB962C8B-B14F-4D97-AF65-F5344CB8AC3E}">
        <p14:creationId xmlns:p14="http://schemas.microsoft.com/office/powerpoint/2010/main" val="33866703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821a352-5412-4269-90f7-17a58e0e577f" xsi:nil="true"/>
    <lcf76f155ced4ddcb4097134ff3c332f xmlns="6e5a83f1-a469-470f-b7d3-20fae965a139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D745B847AAE424BB93B91494D0EFC75" ma:contentTypeVersion="18" ma:contentTypeDescription="Een nieuw document maken." ma:contentTypeScope="" ma:versionID="41c84d1ec39d5ab80a15ba2c247dcb00">
  <xsd:schema xmlns:xsd="http://www.w3.org/2001/XMLSchema" xmlns:xs="http://www.w3.org/2001/XMLSchema" xmlns:p="http://schemas.microsoft.com/office/2006/metadata/properties" xmlns:ns2="6e5a83f1-a469-470f-b7d3-20fae965a139" xmlns:ns3="8a5d753a-6ff4-408a-b2ce-afab7956ecec" xmlns:ns4="1821a352-5412-4269-90f7-17a58e0e577f" targetNamespace="http://schemas.microsoft.com/office/2006/metadata/properties" ma:root="true" ma:fieldsID="ebbd2bb42c276342281f96dd771642a3" ns2:_="" ns3:_="" ns4:_="">
    <xsd:import namespace="6e5a83f1-a469-470f-b7d3-20fae965a139"/>
    <xsd:import namespace="8a5d753a-6ff4-408a-b2ce-afab7956ecec"/>
    <xsd:import namespace="1821a352-5412-4269-90f7-17a58e0e577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4:TaxCatchAll" minOccurs="0"/>
                <xsd:element ref="ns2:MediaServiceOCR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e5a83f1-a469-470f-b7d3-20fae965a13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Afbeeldingtags" ma:readOnly="false" ma:fieldId="{5cf76f15-5ced-4ddc-b409-7134ff3c332f}" ma:taxonomyMulti="true" ma:sspId="02190253-6c8b-41ca-a2d0-e0c509263a9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5d753a-6ff4-408a-b2ce-afab7956ecec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21a352-5412-4269-90f7-17a58e0e577f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376f8214-e299-446b-ae7a-569f1d970790}" ma:internalName="TaxCatchAll" ma:showField="CatchAllData" ma:web="1821a352-5412-4269-90f7-17a58e0e577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15DE77F-D999-46DA-BB62-499410BDD61B}">
  <ds:schemaRefs>
    <ds:schemaRef ds:uri="8a5d753a-6ff4-408a-b2ce-afab7956ecec"/>
    <ds:schemaRef ds:uri="http://purl.org/dc/elements/1.1/"/>
    <ds:schemaRef ds:uri="http://schemas.microsoft.com/office/infopath/2007/PartnerControls"/>
    <ds:schemaRef ds:uri="6e5a83f1-a469-470f-b7d3-20fae965a139"/>
    <ds:schemaRef ds:uri="http://purl.org/dc/terms/"/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1821a352-5412-4269-90f7-17a58e0e577f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1BB1890E-4B7A-4422-B3BB-A23BF77C294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e5a83f1-a469-470f-b7d3-20fae965a139"/>
    <ds:schemaRef ds:uri="8a5d753a-6ff4-408a-b2ce-afab7956ecec"/>
    <ds:schemaRef ds:uri="1821a352-5412-4269-90f7-17a58e0e577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FEB2D8F-6E90-42A4-B5A7-BC9E97CACA3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386</TotalTime>
  <Words>522</Words>
  <Application>Microsoft Office PowerPoint</Application>
  <PresentationFormat>Aangepast</PresentationFormat>
  <Paragraphs>87</Paragraphs>
  <Slides>13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6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13</vt:i4>
      </vt:variant>
    </vt:vector>
  </HeadingPairs>
  <TitlesOfParts>
    <vt:vector size="20" baseType="lpstr">
      <vt:lpstr>Aptos</vt:lpstr>
      <vt:lpstr>Arial</vt:lpstr>
      <vt:lpstr>Calibri</vt:lpstr>
      <vt:lpstr>Outfit</vt:lpstr>
      <vt:lpstr>Outfit Black</vt:lpstr>
      <vt:lpstr>Segoe UI</vt:lpstr>
      <vt:lpstr>Office Theme</vt:lpstr>
      <vt:lpstr>Maatjestraining Bijeenkomst 2</vt:lpstr>
      <vt:lpstr>Programma</vt:lpstr>
      <vt:lpstr>PowerPoint-presentatie</vt:lpstr>
      <vt:lpstr>Vooruitkijken</vt:lpstr>
      <vt:lpstr>Uitvoeren</vt:lpstr>
      <vt:lpstr>Terugkijken</vt:lpstr>
      <vt:lpstr>Uitleg geven voor groep A</vt:lpstr>
      <vt:lpstr>Uitleg geven voor groep B</vt:lpstr>
      <vt:lpstr>Pauze</vt:lpstr>
      <vt:lpstr>Je eigen ervaring mindmap over jezelf</vt:lpstr>
      <vt:lpstr>Mindmap: wat heb je geleerd en kan je nu goed?</vt:lpstr>
      <vt:lpstr>Terugkijken bijeenkomst 2</vt:lpstr>
      <vt:lpstr>Veel succes als maatje!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Maatjestraining – Presentatie bijeenkomst 2</dc:title>
  <dc:creator>Mirella Zwanenburg</dc:creator>
  <cp:lastModifiedBy>Ahmed Jaouhari</cp:lastModifiedBy>
  <cp:revision>6</cp:revision>
  <dcterms:created xsi:type="dcterms:W3CDTF">2025-03-24T15:55:06Z</dcterms:created>
  <dcterms:modified xsi:type="dcterms:W3CDTF">2026-01-26T10:38:46Z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2025-03-24T00:00:00Z</vt:filetime>
  </property>
  <property fmtid="{D5CDD505-2E9C-101B-9397-08002B2CF9AE}" pid="3" name="Creator">
    <vt:lpwstr>Adobe InDesign 20.0 (Macintosh)</vt:lpwstr>
  </property>
  <property fmtid="{D5CDD505-2E9C-101B-9397-08002B2CF9AE}" pid="4" name="LastSaved">
    <vt:filetime>2025-03-24T00:00:00Z</vt:filetime>
  </property>
  <property fmtid="{D5CDD505-2E9C-101B-9397-08002B2CF9AE}" pid="5" name="Producer">
    <vt:lpwstr>Adobe PDF Library 17.0</vt:lpwstr>
  </property>
  <property fmtid="{D5CDD505-2E9C-101B-9397-08002B2CF9AE}" pid="6" name="ContentTypeId">
    <vt:lpwstr>0x010100ED745B847AAE424BB93B91494D0EFC75</vt:lpwstr>
  </property>
  <property fmtid="{D5CDD505-2E9C-101B-9397-08002B2CF9AE}" pid="7" name="MediaServiceImageTags">
    <vt:lpwstr/>
  </property>
</Properties>
</file>