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  <p:sldMasterId id="2147483660" r:id="rId5"/>
    <p:sldMasterId id="2147483676" r:id="rId6"/>
  </p:sldMasterIdLst>
  <p:notesMasterIdLst>
    <p:notesMasterId r:id="rId17"/>
  </p:notesMasterIdLst>
  <p:sldIdLst>
    <p:sldId id="394" r:id="rId7"/>
    <p:sldId id="290" r:id="rId8"/>
    <p:sldId id="398" r:id="rId9"/>
    <p:sldId id="393" r:id="rId10"/>
    <p:sldId id="387" r:id="rId11"/>
    <p:sldId id="399" r:id="rId12"/>
    <p:sldId id="396" r:id="rId13"/>
    <p:sldId id="402" r:id="rId14"/>
    <p:sldId id="403" r:id="rId15"/>
    <p:sldId id="40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092" autoAdjust="0"/>
  </p:normalViewPr>
  <p:slideViewPr>
    <p:cSldViewPr snapToGrid="0">
      <p:cViewPr varScale="1">
        <p:scale>
          <a:sx n="155" d="100"/>
          <a:sy n="155" d="100"/>
        </p:scale>
        <p:origin x="4512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mmersen, Gery" userId="a3a699c6-510c-40fd-9a61-da4856f3339a" providerId="ADAL" clId="{425B139C-7578-4758-AD31-D91F776D6199}"/>
    <pc:docChg chg="modSld">
      <pc:chgData name="Lammersen, Gery" userId="a3a699c6-510c-40fd-9a61-da4856f3339a" providerId="ADAL" clId="{425B139C-7578-4758-AD31-D91F776D6199}" dt="2026-10-19T15:04:30.579" v="0" actId="34476"/>
      <pc:docMkLst>
        <pc:docMk/>
      </pc:docMkLst>
      <pc:sldChg chg="mod modShow">
        <pc:chgData name="Lammersen, Gery" userId="a3a699c6-510c-40fd-9a61-da4856f3339a" providerId="ADAL" clId="{425B139C-7578-4758-AD31-D91F776D6199}" dt="2026-10-19T15:04:30.579" v="0" actId="34476"/>
        <pc:sldMkLst>
          <pc:docMk/>
          <pc:sldMk cId="1258859313" sldId="2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nl-NL" dirty="0"/>
              <a:t>Aankondiging in het programma: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plaatst Movisie Simpel Switchen in een bredere context en deelt de lessen en opbrengsten van de vier lerende praktijken;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nl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nl-NL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1) Het programma simpel switchen  / de bredere context 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2800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74C36AAE-BC1A-DFE1-E9D8-3BF428771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4ba9a18e7d_0_0:notes">
            <a:extLst>
              <a:ext uri="{FF2B5EF4-FFF2-40B4-BE49-F238E27FC236}">
                <a16:creationId xmlns:a16="http://schemas.microsoft.com/office/drawing/2014/main" id="{5E8ED00A-6F75-D5F9-B32B-DD15209CE2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23" name="Google Shape;123;g34ba9a18e7d_0_0:notes">
            <a:extLst>
              <a:ext uri="{FF2B5EF4-FFF2-40B4-BE49-F238E27FC236}">
                <a16:creationId xmlns:a16="http://schemas.microsoft.com/office/drawing/2014/main" id="{BE293C6F-03F8-C618-B200-5A6894ED59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dirty="0"/>
              <a:t>Een van de onderdelen van het programma / deelproject  - wat we hebben gedaan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We volgden twintig mensen en hun routes om te switchen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100" b="0" i="0" u="none" strike="noStrike" cap="none" dirty="0">
                <a:solidFill>
                  <a:srgbClr val="000000"/>
                </a:solidFill>
                <a:effectLst/>
                <a:latin typeface="Arial"/>
                <a:cs typeface="Arial"/>
                <a:sym typeface="Arial"/>
              </a:rPr>
              <a:t>Verwijzen naar de artikelen die geschreven zijn over de 4 lerende praktijken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3621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58879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6D985-4514-DA7D-8661-A91BDF0B3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F8EB530-E527-AE00-0C55-9A7041C77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E1AE3A7-8D2D-42E6-9DBD-86E9BEFBD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46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730D0-513B-ADE9-B0E3-239DADD59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7E4E0AC-83E4-75CC-4485-A4E179C53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5B62872-D979-C1C9-BEF2-A70D84AD0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6385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7413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DB7BC-39F0-6F31-D09F-7DD5C8987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219426-3D2C-BF48-1F25-203204AEB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31FD9BC-3264-C5EF-5E86-9D05C3A1D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4825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6303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179389" y="4925620"/>
            <a:ext cx="8780462" cy="29289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sz="1950"/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>
            <a:off x="179389" y="-150019"/>
            <a:ext cx="6208712" cy="1094185"/>
          </a:xfrm>
          <a:prstGeom prst="roundRect">
            <a:avLst>
              <a:gd name="adj" fmla="val 925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sz="195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9753" y="109538"/>
            <a:ext cx="5668963" cy="304800"/>
          </a:xfrm>
        </p:spPr>
        <p:txBody>
          <a:bodyPr/>
          <a:lstStyle>
            <a:lvl1pPr>
              <a:defRPr sz="1950"/>
            </a:lvl1pPr>
          </a:lstStyle>
          <a:p>
            <a:pPr lvl="0"/>
            <a:r>
              <a:rPr lang="nl-NL" altLang="nl-NL" noProof="0"/>
              <a:t>Klik om stijl te bewerken</a:t>
            </a:r>
            <a:endParaRPr lang="en-US" altLang="nl-NL" noProof="0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39753" y="511969"/>
            <a:ext cx="5668963" cy="304800"/>
          </a:xfrm>
        </p:spPr>
        <p:txBody>
          <a:bodyPr/>
          <a:lstStyle>
            <a:lvl1pPr>
              <a:defRPr sz="195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altLang="nl-NL" noProof="0"/>
              <a:t>Klikken om de ondertitelstijl van het model te bewerken</a:t>
            </a:r>
            <a:endParaRPr lang="en-US" altLang="nl-NL" noProof="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7700964" y="4979198"/>
            <a:ext cx="1079500" cy="10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/>
            <a:endParaRPr lang="en-US" altLang="nl-NL" sz="675" b="0">
              <a:solidFill>
                <a:schemeClr val="tx2"/>
              </a:solidFill>
            </a:endParaRPr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674E5193-3520-4338-A03F-F2E970CCAF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762" y="144066"/>
            <a:ext cx="21431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77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3AC53DD-9ADC-4138-A198-F5978337B3C6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2D1B787B-A285-46BD-B9B5-64D3CA7A2211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4958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2" indent="0">
              <a:buNone/>
              <a:defRPr sz="1350"/>
            </a:lvl2pPr>
            <a:lvl3pPr marL="685783" indent="0">
              <a:buNone/>
              <a:defRPr sz="1200"/>
            </a:lvl3pPr>
            <a:lvl4pPr marL="1028675" indent="0">
              <a:buNone/>
              <a:defRPr sz="1050"/>
            </a:lvl4pPr>
            <a:lvl5pPr marL="1371566" indent="0">
              <a:buNone/>
              <a:defRPr sz="1050"/>
            </a:lvl5pPr>
            <a:lvl6pPr marL="1714457" indent="0">
              <a:buNone/>
              <a:defRPr sz="1050"/>
            </a:lvl6pPr>
            <a:lvl7pPr marL="2057348" indent="0">
              <a:buNone/>
              <a:defRPr sz="1050"/>
            </a:lvl7pPr>
            <a:lvl8pPr marL="2400240" indent="0">
              <a:buNone/>
              <a:defRPr sz="1050"/>
            </a:lvl8pPr>
            <a:lvl9pPr marL="2743132" indent="0">
              <a:buNone/>
              <a:defRPr sz="10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A2E9B0F-9057-45B3-8679-89424A67490A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FF8FF8E5-2B69-4A09-A4F3-59F4BB47E5A6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982872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3" y="897731"/>
            <a:ext cx="4043363" cy="39004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35513" y="897731"/>
            <a:ext cx="4044950" cy="39004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795136-59C8-4378-BB4E-1429BF4957DA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69677DF4-3C2F-4680-A509-A1073FEDC443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423716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95FD6E5-A052-46B3-88C3-82E329A6A6AF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F4D6DC03-6636-4971-9F96-4823184BA1A9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09931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12BEAC-9C48-4A42-A0BD-99E05C675028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A2F1F49C-63C0-4403-ADFD-4807F67A6A19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96030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BDDB12-B7D3-47BB-AFFA-B4BA475C45AC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47EFA34F-E35C-4D11-A45E-12E4CB4B5AB4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269340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92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CC74A1-936E-47DA-8961-2759FB9BA764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BAA825A6-7260-4193-A1E9-F792C21EFD0B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88382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8F1845-94FF-4D19-9F08-638A237ECE17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BF26470-22C9-4AB7-B806-460C8EF1DBF5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0309622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9A477BE-AC37-41D8-86C7-DAC5C9D9AD86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001F82A4-A9C8-409D-A7F0-DD51610E6475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902461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721476" y="159544"/>
            <a:ext cx="2058988" cy="4638675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539750" y="159544"/>
            <a:ext cx="6029325" cy="463867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5284AA-C4E6-4AB1-9E99-42E4A8B49D7B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79F59B0F-2B09-4207-9AFB-4986AFFD2B3E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46600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el en tekst bov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2" y="159548"/>
            <a:ext cx="7234238" cy="2702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539753" y="897735"/>
            <a:ext cx="8240713" cy="18930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39753" y="2905129"/>
            <a:ext cx="8240713" cy="18930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>
          <a:xfrm>
            <a:off x="539750" y="4979198"/>
            <a:ext cx="7056438" cy="108347"/>
          </a:xfrm>
        </p:spPr>
        <p:txBody>
          <a:bodyPr/>
          <a:lstStyle>
            <a:lvl1pPr>
              <a:defRPr/>
            </a:lvl1pPr>
          </a:lstStyle>
          <a:p>
            <a:fld id="{E55C442E-9D3C-4227-8B37-18E462FB8B6B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1"/>
          </p:nvPr>
        </p:nvSpPr>
        <p:spPr>
          <a:xfrm>
            <a:off x="7700964" y="4979198"/>
            <a:ext cx="1079500" cy="108347"/>
          </a:xfrm>
        </p:spPr>
        <p:txBody>
          <a:bodyPr/>
          <a:lstStyle>
            <a:lvl1pPr>
              <a:defRPr/>
            </a:lvl1pPr>
          </a:lstStyle>
          <a:p>
            <a:fld id="{E8CA61CC-5718-4097-9C3F-839297980D2F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95475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ou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2" y="159548"/>
            <a:ext cx="7234238" cy="2702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9753" y="897731"/>
            <a:ext cx="4043363" cy="39004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35513" y="897731"/>
            <a:ext cx="4044950" cy="39004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>
          <a:xfrm>
            <a:off x="539750" y="4979198"/>
            <a:ext cx="7056438" cy="108347"/>
          </a:xfrm>
        </p:spPr>
        <p:txBody>
          <a:bodyPr/>
          <a:lstStyle>
            <a:lvl1pPr>
              <a:defRPr/>
            </a:lvl1pPr>
          </a:lstStyle>
          <a:p>
            <a:fld id="{1345FCE0-2EA0-48FC-B6E2-AEFCFF3DF32C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1"/>
          </p:nvPr>
        </p:nvSpPr>
        <p:spPr>
          <a:xfrm>
            <a:off x="7700964" y="4979198"/>
            <a:ext cx="1079500" cy="108347"/>
          </a:xfrm>
        </p:spPr>
        <p:txBody>
          <a:bodyPr/>
          <a:lstStyle>
            <a:lvl1pPr>
              <a:defRPr/>
            </a:lvl1pPr>
          </a:lstStyle>
          <a:p>
            <a:fld id="{5CBA0EF1-EA3F-440D-BAE8-04A45D2177DD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721172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el, 2 inhoudselementen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2" y="159548"/>
            <a:ext cx="7234238" cy="270272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"/>
          </p:nvPr>
        </p:nvSpPr>
        <p:spPr>
          <a:xfrm>
            <a:off x="539753" y="897735"/>
            <a:ext cx="4043363" cy="18930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539753" y="2905129"/>
            <a:ext cx="4043363" cy="189309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half" idx="3"/>
          </p:nvPr>
        </p:nvSpPr>
        <p:spPr>
          <a:xfrm>
            <a:off x="4735513" y="897731"/>
            <a:ext cx="4044950" cy="39004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0"/>
          </p:nvPr>
        </p:nvSpPr>
        <p:spPr>
          <a:xfrm>
            <a:off x="539750" y="4979198"/>
            <a:ext cx="7056438" cy="108347"/>
          </a:xfrm>
        </p:spPr>
        <p:txBody>
          <a:bodyPr/>
          <a:lstStyle>
            <a:lvl1pPr>
              <a:defRPr/>
            </a:lvl1pPr>
          </a:lstStyle>
          <a:p>
            <a:fld id="{B9531AC5-EE50-4BF5-8C1F-947721903B4A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1"/>
          </p:nvPr>
        </p:nvSpPr>
        <p:spPr>
          <a:xfrm>
            <a:off x="7700964" y="4979198"/>
            <a:ext cx="1079500" cy="108347"/>
          </a:xfrm>
        </p:spPr>
        <p:txBody>
          <a:bodyPr/>
          <a:lstStyle>
            <a:lvl1pPr>
              <a:defRPr/>
            </a:lvl1pPr>
          </a:lstStyle>
          <a:p>
            <a:fld id="{2C22E6AB-ABB4-48B6-BA64-30721CD0FCE4}" type="datetimeFigureOut">
              <a:rPr lang="en-US" altLang="nl-NL"/>
              <a:pPr/>
              <a:t>10/19/2026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938362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 slide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lorful circle and circle shapes&#10;&#10;AI-generated content may be incorrect.">
            <a:extLst>
              <a:ext uri="{FF2B5EF4-FFF2-40B4-BE49-F238E27FC236}">
                <a16:creationId xmlns:a16="http://schemas.microsoft.com/office/drawing/2014/main" id="{B206E16A-8036-5728-0CED-D89AB71A4B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6F606-355A-85C1-2B8C-04C91B6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708" y="2910463"/>
            <a:ext cx="4690069" cy="1338217"/>
          </a:xfrm>
        </p:spPr>
        <p:txBody>
          <a:bodyPr anchor="t"/>
          <a:lstStyle>
            <a:lvl1pPr algn="l">
              <a:lnSpc>
                <a:spcPts val="45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A1F1D-9991-E37E-DBC1-596236F64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708" y="4387570"/>
            <a:ext cx="3559629" cy="373266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A78D4B-0031-9705-97F5-B5E4FDE1CE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8620"/>
            <a:ext cx="3270739" cy="15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898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 slide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2A58A3B-4699-9B2E-E588-AED9857AC848}"/>
              </a:ext>
            </a:extLst>
          </p:cNvPr>
          <p:cNvSpPr/>
          <p:nvPr userDrawn="1"/>
        </p:nvSpPr>
        <p:spPr>
          <a:xfrm>
            <a:off x="0" y="4333974"/>
            <a:ext cx="2361415" cy="809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E6F606-355A-85C1-2B8C-04C91B6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708" y="2910463"/>
            <a:ext cx="4690069" cy="1338217"/>
          </a:xfrm>
        </p:spPr>
        <p:txBody>
          <a:bodyPr anchor="t"/>
          <a:lstStyle>
            <a:lvl1pPr algn="l">
              <a:lnSpc>
                <a:spcPts val="45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A1F1D-9991-E37E-DBC1-596236F64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708" y="4387570"/>
            <a:ext cx="3559629" cy="373266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AF15E2-000E-004D-FA3D-78AE570F4B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620"/>
            <a:ext cx="3270739" cy="1566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C05027-E976-B0A7-A690-C0AE99DFF1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4268" y="-1"/>
            <a:ext cx="9238268" cy="5196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559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6F606-355A-85C1-2B8C-04C91B6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500" y="2332746"/>
            <a:ext cx="4366009" cy="1338217"/>
          </a:xfrm>
        </p:spPr>
        <p:txBody>
          <a:bodyPr anchor="t"/>
          <a:lstStyle>
            <a:lvl1pPr algn="l">
              <a:lnSpc>
                <a:spcPts val="45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A1F1D-9991-E37E-DBC1-596236F64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500" y="3686034"/>
            <a:ext cx="4366008" cy="594565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nl-NL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240867A-89EE-FD84-A517-01913826730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17124" y="0"/>
            <a:ext cx="4026877" cy="5143500"/>
          </a:xfrm>
        </p:spPr>
        <p:txBody>
          <a:bodyPr/>
          <a:lstStyle/>
          <a:p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AE2ECF-EB62-7FF3-9A9C-66DC97D85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620"/>
            <a:ext cx="3270739" cy="156682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A927C7-B670-D0FA-133F-BFFCDF662BB8}"/>
              </a:ext>
            </a:extLst>
          </p:cNvPr>
          <p:cNvSpPr/>
          <p:nvPr userDrawn="1"/>
        </p:nvSpPr>
        <p:spPr>
          <a:xfrm>
            <a:off x="0" y="4280598"/>
            <a:ext cx="1884066" cy="862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/>
          </a:p>
        </p:txBody>
      </p:sp>
    </p:spTree>
    <p:extLst>
      <p:ext uri="{BB962C8B-B14F-4D97-AF65-F5344CB8AC3E}">
        <p14:creationId xmlns:p14="http://schemas.microsoft.com/office/powerpoint/2010/main" val="2013758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sen titel slide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olorful background with black and yellow circles&#10;&#10;AI-generated content may be incorrect.">
            <a:extLst>
              <a:ext uri="{FF2B5EF4-FFF2-40B4-BE49-F238E27FC236}">
                <a16:creationId xmlns:a16="http://schemas.microsoft.com/office/drawing/2014/main" id="{A8EAFF21-2E59-5275-203C-F85AE3DB0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6F606-355A-85C1-2B8C-04C91B6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5027" y="432806"/>
            <a:ext cx="4690069" cy="1231453"/>
          </a:xfrm>
        </p:spPr>
        <p:txBody>
          <a:bodyPr anchor="ctr"/>
          <a:lstStyle>
            <a:lvl1pPr algn="l">
              <a:lnSpc>
                <a:spcPts val="45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1978AB-2B9B-B3D2-A4B3-DDAB600BD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4410633"/>
            <a:ext cx="1529861" cy="732868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8EE13026-1564-4991-BA08-2E4B43F70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026" y="1664258"/>
            <a:ext cx="4690068" cy="373266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85505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slide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pink background&#10;&#10;AI-generated content may be incorrect.">
            <a:extLst>
              <a:ext uri="{FF2B5EF4-FFF2-40B4-BE49-F238E27FC236}">
                <a16:creationId xmlns:a16="http://schemas.microsoft.com/office/drawing/2014/main" id="{88205CC8-8B91-BD83-85EB-4A475613FC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37" y="-20327"/>
            <a:ext cx="9180137" cy="51638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7C239BD-2298-21DA-A8B3-1DAEF9EC7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708" y="556119"/>
            <a:ext cx="4690069" cy="1338217"/>
          </a:xfrm>
        </p:spPr>
        <p:txBody>
          <a:bodyPr anchor="t"/>
          <a:lstStyle>
            <a:lvl1pPr algn="l">
              <a:lnSpc>
                <a:spcPts val="45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FE486B9-AA81-822C-565E-0B2DEE981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708" y="2026156"/>
            <a:ext cx="3559629" cy="373266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770759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el slide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07D563-DD68-3BCA-FE87-FDD5139622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7134" y="0"/>
            <a:ext cx="9238268" cy="51965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E6F606-355A-85C1-2B8C-04C91B6A6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2708" y="556119"/>
            <a:ext cx="4690069" cy="1338217"/>
          </a:xfrm>
        </p:spPr>
        <p:txBody>
          <a:bodyPr anchor="t"/>
          <a:lstStyle>
            <a:lvl1pPr algn="l">
              <a:lnSpc>
                <a:spcPts val="45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A1F1D-9991-E37E-DBC1-596236F64F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708" y="2026156"/>
            <a:ext cx="3559629" cy="373266"/>
          </a:xfrm>
        </p:spPr>
        <p:txBody>
          <a:bodyPr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83041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5D94CE7-155D-9B31-2C95-8F60BB5DAA98}"/>
              </a:ext>
            </a:extLst>
          </p:cNvPr>
          <p:cNvSpPr/>
          <p:nvPr userDrawn="1"/>
        </p:nvSpPr>
        <p:spPr>
          <a:xfrm>
            <a:off x="2946679" y="549218"/>
            <a:ext cx="5644661" cy="4045064"/>
          </a:xfrm>
          <a:prstGeom prst="roundRect">
            <a:avLst>
              <a:gd name="adj" fmla="val 5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65724-3E9E-8712-A5E8-626DEC0B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130" y="871129"/>
            <a:ext cx="4448908" cy="500471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84F00-0C37-08B0-1332-7B3D75906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972" y="695922"/>
            <a:ext cx="2061169" cy="1112782"/>
          </a:xfrm>
        </p:spPr>
        <p:txBody>
          <a:bodyPr>
            <a:normAutofit/>
          </a:bodyPr>
          <a:lstStyle>
            <a:lvl1pPr marL="0" indent="0">
              <a:buNone/>
              <a:defRPr sz="4500" b="1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B36E2-CE17-C656-180F-1692FDA9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138627-04FC-4A3F-3850-008328EE18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410633"/>
            <a:ext cx="1529861" cy="732868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F5AB0ED-A834-871B-081F-C03FA75417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48130" y="1544581"/>
            <a:ext cx="4890780" cy="271095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24957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57BA7EC-D3B1-EA83-74F5-88A99A3D62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874A56-07EC-D7E2-C4E8-D77DC4D2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ts val="27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A40E-94C3-E21A-EF8B-98071329F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2994278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DF84D-0BC7-CA43-5BAE-ACBDFDE2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EC92D4D-9B17-4A46-B944-95FF5F653C9E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36684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si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57BA7EC-D3B1-EA83-74F5-88A99A3D62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874A56-07EC-D7E2-C4E8-D77DC4D2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ts val="27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A40E-94C3-E21A-EF8B-98071329F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2994278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DF84D-0BC7-CA43-5BAE-ACBDFDE2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71753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asis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4A56-07EC-D7E2-C4E8-D77DC4D2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ts val="27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A40E-94C3-E21A-EF8B-98071329F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2994278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DF84D-0BC7-CA43-5BAE-ACBDFDE2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5249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340266-E405-C158-B554-503E0BDC11C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874A56-07EC-D7E2-C4E8-D77DC4D25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lnSpc>
                <a:spcPts val="27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2A40E-94C3-E21A-EF8B-98071329F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2994278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DF84D-0BC7-CA43-5BAE-ACBDFDE2D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57A68C-83D1-129F-77A7-3BA2D955FF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4410633"/>
            <a:ext cx="1529861" cy="73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78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E5A9-8027-FD02-A681-D420C979E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DBF3C-C2B0-F28C-D948-4611CB426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8382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96EE0-6C35-9AD0-E52C-3CC1D69CC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8382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8CFE5D-C942-6EF5-5081-1E51F9A54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7657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8ED75-79E1-0843-37FB-8CCB6B43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DA44A0-A3AA-338B-5E65-ED2CCED75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AE55DC-8FEE-5801-06B1-5BFDC7C35A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D98F77-FFC5-7953-2ED6-E9881643C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069341-4785-737E-D7B6-6BCF02E63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59003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ide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32341-F01C-4D1F-0E71-7D771BF9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63901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sis slide 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15AFF-F13B-6BCA-2673-7BD6994DE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CF170-D264-B389-1090-FB3E706B7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8A082-6445-A2BA-B1A9-5B41CE265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BD4EE-1A3F-63CF-7352-189B58CBF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2247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sis slide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62BF4-1165-B5BF-8680-FE6C982FE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3345D9-D38C-580B-6623-539F2D246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2DF90-027B-4D48-A6DA-3B0B0E7CE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633486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66A0BB-536E-A938-6730-A86686F4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92D4D-9B17-4A46-B944-95FF5F653C9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149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179389" y="4925620"/>
            <a:ext cx="8780462" cy="29289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sz="1950"/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>
            <a:off x="179390" y="-117872"/>
            <a:ext cx="7773987" cy="73580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l-NL" sz="195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39752" y="159548"/>
            <a:ext cx="7234238" cy="270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  <a:endParaRPr lang="en-US" altLang="nl-NL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3" y="897731"/>
            <a:ext cx="8240713" cy="390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  <a:endParaRPr lang="en-US" altLang="nl-NL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39750" y="4979198"/>
            <a:ext cx="7056438" cy="10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675" b="0">
                <a:solidFill>
                  <a:schemeClr val="tx2"/>
                </a:solidFill>
              </a:defRPr>
            </a:lvl1pPr>
          </a:lstStyle>
          <a:p>
            <a:fld id="{68F8CCAF-EC81-49A7-ACC7-1CF030D34F6B}" type="slidenum">
              <a:rPr lang="en-US" altLang="nl-NL"/>
              <a:pPr/>
              <a:t>‹nr.›</a:t>
            </a:fld>
            <a:r>
              <a:rPr lang="en-US" altLang="nl-NL"/>
              <a:t> • @titel@</a:t>
            </a:r>
          </a:p>
        </p:txBody>
      </p:sp>
      <p:sp>
        <p:nvSpPr>
          <p:cNvPr id="1946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00964" y="4979198"/>
            <a:ext cx="1079500" cy="10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675" b="0">
                <a:solidFill>
                  <a:schemeClr val="tx2"/>
                </a:solidFill>
              </a:defRPr>
            </a:lvl1pPr>
          </a:lstStyle>
          <a:p>
            <a:fld id="{F98D30C4-BDAB-4B08-AC19-19E4AFF9EADB}" type="datetimeFigureOut">
              <a:rPr lang="en-US" altLang="nl-NL"/>
              <a:pPr/>
              <a:t>10/19/2026</a:t>
            </a:fld>
            <a:endParaRPr lang="en-US" alt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D11028B-18CB-422B-91ED-E3D9816FAF3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351" y="118465"/>
            <a:ext cx="714629" cy="71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3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5pPr>
      <a:lvl6pPr marL="342892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6pPr>
      <a:lvl7pPr marL="685783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7pPr>
      <a:lvl8pPr marL="1028675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8pPr>
      <a:lvl9pPr marL="1371566" algn="l" rtl="0" eaLnBrk="1" fontAlgn="base" hangingPunct="1">
        <a:spcBef>
          <a:spcPct val="0"/>
        </a:spcBef>
        <a:spcAft>
          <a:spcPct val="0"/>
        </a:spcAft>
        <a:defRPr sz="15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 sz="1500">
          <a:solidFill>
            <a:schemeClr val="tx1"/>
          </a:solidFill>
          <a:latin typeface="+mn-lt"/>
          <a:ea typeface="+mn-ea"/>
          <a:cs typeface="+mn-cs"/>
        </a:defRPr>
      </a:lvl1pPr>
      <a:lvl2pPr marL="135728" indent="-134538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  <a:cs typeface="+mn-cs"/>
        </a:defRPr>
      </a:lvl2pPr>
      <a:lvl3pPr marL="483382" indent="-130966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  <a:cs typeface="+mn-cs"/>
        </a:defRPr>
      </a:lvl3pPr>
      <a:lvl4pPr marL="484573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4pPr>
      <a:lvl5pPr marL="485763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5pPr>
      <a:lvl6pPr marL="828654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6pPr>
      <a:lvl7pPr marL="1171546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7pPr>
      <a:lvl8pPr marL="1514438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8pPr>
      <a:lvl9pPr marL="1857329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F8D6D1-606D-EE90-5000-80A242E4C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E8BD5-D147-027A-59F3-348B8FA14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nl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85ABC-6B9F-2285-500E-BE037EF2F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9EC92D4D-9B17-4A46-B944-95FF5F653C9E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29770E-2F4E-345C-0633-90BB8EB8BBB6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" y="4410633"/>
            <a:ext cx="1529861" cy="73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0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xStyles>
    <p:titleStyle>
      <a:lvl1pPr algn="l" defTabSz="685800" rtl="0" eaLnBrk="1" latinLnBrk="0" hangingPunct="1">
        <a:lnSpc>
          <a:spcPts val="33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5" Type="http://schemas.openxmlformats.org/officeDocument/2006/relationships/hyperlink" Target="https://www.linkedin.com/safety/go/?url=https%3A%2F%2Flnkd%2Ein%2Fex9bvR6A&amp;urlhash=G0iK&amp;mt=8LH9gnxYZYKORehCBSEIZwRl3YyxeVKfVGh8TDO-wdSBjHSI9vI3u9lSAAb5x4dK552QZzNCZlFbwrriHnF1K7uaDS-lCUyLr-Jl8Jy2j8QnUlFga-FNRPSA&amp;isSdui=true" TargetMode="Externa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XYrY4hEARZ8" TargetMode="Externa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DA765-2EDF-A301-DB57-322ECC426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BE348D-9537-8D98-6471-F58BEFE76019}"/>
              </a:ext>
            </a:extLst>
          </p:cNvPr>
          <p:cNvSpPr txBox="1">
            <a:spLocks/>
          </p:cNvSpPr>
          <p:nvPr/>
        </p:nvSpPr>
        <p:spPr>
          <a:xfrm>
            <a:off x="276483" y="113014"/>
            <a:ext cx="7886700" cy="994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3300" dirty="0">
                <a:solidFill>
                  <a:srgbClr val="784068"/>
                </a:solidFill>
                <a:latin typeface="Aptos Display" panose="02110004020202020204"/>
              </a:rPr>
              <a:t>Simpel Switchen </a:t>
            </a: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776C23B-C573-E1B3-A3ED-BDAD4E1D3525}"/>
              </a:ext>
            </a:extLst>
          </p:cNvPr>
          <p:cNvSpPr txBox="1">
            <a:spLocks/>
          </p:cNvSpPr>
          <p:nvPr/>
        </p:nvSpPr>
        <p:spPr>
          <a:xfrm>
            <a:off x="183807" y="908960"/>
            <a:ext cx="3300799" cy="253239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068"/>
              </a:buClr>
              <a:buSz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7840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Iedereen moet makkelijk en veilig kunnen switchen naar een betaalde baan of andere passende werkplek.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068"/>
              </a:buClr>
              <a:buSz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784068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Arial"/>
              </a:rPr>
              <a:t>Tussen uitkering en werk of tussen dagbesteding, beschut werk, de banenafspraak en regulier werk.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068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100" b="0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840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100" b="0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396B459-D85E-A557-7145-99A9E493D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625" y="113014"/>
            <a:ext cx="3911769" cy="2856413"/>
          </a:xfrm>
          <a:prstGeom prst="rect">
            <a:avLst/>
          </a:prstGeom>
        </p:spPr>
      </p:pic>
      <p:pic>
        <p:nvPicPr>
          <p:cNvPr id="7" name="Afbeelding 6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4DD285C5-66C5-197D-0C16-4F6367A1C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069" y="2969427"/>
            <a:ext cx="2240252" cy="201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88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FCD31707-B894-A576-1882-A465B25F5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2">
            <a:extLst>
              <a:ext uri="{FF2B5EF4-FFF2-40B4-BE49-F238E27FC236}">
                <a16:creationId xmlns:a16="http://schemas.microsoft.com/office/drawing/2014/main" id="{FBC9C188-7C0F-493A-705A-A7EE603CF900}"/>
              </a:ext>
            </a:extLst>
          </p:cNvPr>
          <p:cNvSpPr txBox="1"/>
          <p:nvPr/>
        </p:nvSpPr>
        <p:spPr>
          <a:xfrm>
            <a:off x="285294" y="504086"/>
            <a:ext cx="710621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nl-NL" sz="2100" b="1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Deelproject: tussen dagbesteding en betaald werk </a:t>
            </a:r>
          </a:p>
          <a:p>
            <a:endParaRPr lang="nl-NL" sz="2400" b="1" dirty="0">
              <a:solidFill>
                <a:srgbClr val="D35279"/>
              </a:solidFill>
            </a:endParaRPr>
          </a:p>
          <a:p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Lerende praktijken: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Veenendaal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Weert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Eindhoven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Rotterdam</a:t>
            </a:r>
          </a:p>
          <a:p>
            <a:endParaRPr lang="nl-NL" sz="2800" b="1" dirty="0">
              <a:solidFill>
                <a:srgbClr val="D35279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We volgden 20 mensen en hun routes om te switchen 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nl-NL" sz="2100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Uitwisselingsbijeenkomsten</a:t>
            </a:r>
            <a:endParaRPr sz="2100" kern="1200" dirty="0">
              <a:solidFill>
                <a:srgbClr val="784068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oogle Shape;106;p19" title="simpelswitchen_DEF_ logo_enkel_RGB.png">
            <a:extLst>
              <a:ext uri="{FF2B5EF4-FFF2-40B4-BE49-F238E27FC236}">
                <a16:creationId xmlns:a16="http://schemas.microsoft.com/office/drawing/2014/main" id="{579C9482-167A-511B-A0D8-B15D9DF6A94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5899" y="82786"/>
            <a:ext cx="1720801" cy="6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Afbeelding met Lettertype, tekst, logo, Graphics&#10;&#10;Door AI gegenereerde inhoud is mogelijk onjuist.">
            <a:extLst>
              <a:ext uri="{FF2B5EF4-FFF2-40B4-BE49-F238E27FC236}">
                <a16:creationId xmlns:a16="http://schemas.microsoft.com/office/drawing/2014/main" id="{15F5E3FF-138B-F222-AB3B-5B7DF4841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2333" y="1406482"/>
            <a:ext cx="2141884" cy="1234389"/>
          </a:xfrm>
          <a:prstGeom prst="rect">
            <a:avLst/>
          </a:prstGeom>
        </p:spPr>
      </p:pic>
      <p:pic>
        <p:nvPicPr>
          <p:cNvPr id="10" name="Afbeelding 9" descr="Afbeelding met kleding, hemel, persoon, buitenshuis&#10;&#10;Door AI gegenereerde inhoud is mogelijk onjuist.">
            <a:extLst>
              <a:ext uri="{FF2B5EF4-FFF2-40B4-BE49-F238E27FC236}">
                <a16:creationId xmlns:a16="http://schemas.microsoft.com/office/drawing/2014/main" id="{95311882-20E9-A5EA-1E90-8487E02D2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423" y="1181851"/>
            <a:ext cx="2718277" cy="179612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A0465A9-1517-1DF6-2B9B-B32EB68533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3127" y="3088191"/>
            <a:ext cx="1506343" cy="201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59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16548AB0-E6E2-A934-25B7-9B060E70D8D6}"/>
              </a:ext>
            </a:extLst>
          </p:cNvPr>
          <p:cNvSpPr txBox="1"/>
          <p:nvPr/>
        </p:nvSpPr>
        <p:spPr>
          <a:xfrm>
            <a:off x="759940" y="399875"/>
            <a:ext cx="4572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100" b="1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We volgden 20 mensen </a:t>
            </a:r>
          </a:p>
          <a:p>
            <a:r>
              <a:rPr lang="nl-NL" sz="2100" b="1" kern="1200" dirty="0">
                <a:solidFill>
                  <a:srgbClr val="784068"/>
                </a:solidFill>
                <a:latin typeface="Aptos" panose="02110004020202020204"/>
                <a:ea typeface="+mn-ea"/>
                <a:cs typeface="+mn-cs"/>
              </a:rPr>
              <a:t>en hun routes om te switchen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F84AAB7-76A4-73B1-F529-1E04C4F08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38" y="1511755"/>
            <a:ext cx="3767250" cy="191242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BD54EC4-E75F-7E7C-F274-6312053A9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538" y="3631745"/>
            <a:ext cx="4867380" cy="84112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2B0A47E8-C68C-463E-92ED-FAC84584B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178" y="235233"/>
            <a:ext cx="3121183" cy="291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6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6F1A6-8E35-43EC-446B-5B665CBD6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B8C006-28D0-E37B-BF03-CEC24541153A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685800" fontAlgn="auto">
              <a:lnSpc>
                <a:spcPts val="3300"/>
              </a:lnSpc>
              <a:spcAft>
                <a:spcPts val="60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330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Inzichten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EED2FF-1D97-BF21-3944-4CF930110B4E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2838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r>
              <a:rPr lang="en-US" sz="1500" b="1" dirty="0" err="1"/>
              <a:t>Deelnemers</a:t>
            </a:r>
            <a:r>
              <a:rPr lang="en-US" sz="1500" b="1" dirty="0"/>
              <a:t> </a:t>
            </a:r>
            <a:r>
              <a:rPr lang="en-US" sz="1500" b="1" dirty="0" err="1"/>
              <a:t>zijn</a:t>
            </a:r>
            <a:r>
              <a:rPr lang="en-US" sz="1500" b="1" dirty="0"/>
              <a:t> </a:t>
            </a:r>
            <a:r>
              <a:rPr lang="en-US" sz="1500" b="1" dirty="0" err="1"/>
              <a:t>sterk</a:t>
            </a:r>
            <a:r>
              <a:rPr lang="en-US" sz="1500" b="1" dirty="0"/>
              <a:t> </a:t>
            </a:r>
            <a:r>
              <a:rPr lang="en-US" sz="1500" b="1" dirty="0" err="1"/>
              <a:t>gemotiveerd</a:t>
            </a:r>
            <a:r>
              <a:rPr lang="en-US" sz="1500" b="1" dirty="0"/>
              <a:t> om </a:t>
            </a:r>
            <a:r>
              <a:rPr lang="en-US" sz="1500" b="1" dirty="0" err="1"/>
              <a:t>een</a:t>
            </a:r>
            <a:r>
              <a:rPr lang="en-US" sz="1500" b="1" dirty="0"/>
              <a:t> </a:t>
            </a:r>
            <a:r>
              <a:rPr lang="en-US" sz="1500" b="1" dirty="0" err="1"/>
              <a:t>nieuwe</a:t>
            </a:r>
            <a:r>
              <a:rPr lang="en-US" sz="1500" b="1" dirty="0"/>
              <a:t> </a:t>
            </a:r>
            <a:r>
              <a:rPr lang="en-US" sz="1500" b="1" dirty="0" err="1"/>
              <a:t>stap</a:t>
            </a:r>
            <a:r>
              <a:rPr lang="en-US" sz="1500" b="1" dirty="0"/>
              <a:t> te </a:t>
            </a:r>
            <a:r>
              <a:rPr lang="en-US" sz="1500" b="1" dirty="0" err="1"/>
              <a:t>zetten</a:t>
            </a:r>
            <a:endParaRPr lang="en-US" sz="1500" b="1" dirty="0"/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r>
              <a:rPr lang="en-US" sz="1500" b="1" dirty="0" err="1"/>
              <a:t>Bijna</a:t>
            </a:r>
            <a:r>
              <a:rPr lang="en-US" sz="1500" b="1" dirty="0"/>
              <a:t> </a:t>
            </a:r>
            <a:r>
              <a:rPr lang="en-US" sz="1500" b="1" dirty="0" err="1"/>
              <a:t>iedereen</a:t>
            </a:r>
            <a:r>
              <a:rPr lang="en-US" sz="1500" b="1" dirty="0"/>
              <a:t> </a:t>
            </a:r>
            <a:r>
              <a:rPr lang="en-US" sz="1500" b="1" dirty="0" err="1"/>
              <a:t>zet</a:t>
            </a:r>
            <a:r>
              <a:rPr lang="en-US" sz="1500" b="1" dirty="0"/>
              <a:t> </a:t>
            </a:r>
            <a:r>
              <a:rPr lang="en-US" sz="1500" b="1" dirty="0" err="1"/>
              <a:t>betekenisvolle</a:t>
            </a:r>
            <a:r>
              <a:rPr lang="en-US" sz="1500" b="1" dirty="0"/>
              <a:t> </a:t>
            </a:r>
            <a:r>
              <a:rPr lang="en-US" sz="1500" b="1" dirty="0" err="1"/>
              <a:t>stappen</a:t>
            </a:r>
            <a:endParaRPr lang="en-US" sz="1500" b="1" dirty="0"/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r>
              <a:rPr lang="en-US" sz="1500" b="1" dirty="0" err="1"/>
              <a:t>Overgangen</a:t>
            </a:r>
            <a:r>
              <a:rPr lang="en-US" sz="1500" b="1" dirty="0"/>
              <a:t> </a:t>
            </a:r>
            <a:r>
              <a:rPr lang="en-US" sz="1500" b="1" dirty="0" err="1"/>
              <a:t>verlopen</a:t>
            </a:r>
            <a:r>
              <a:rPr lang="en-US" sz="1500" b="1" dirty="0"/>
              <a:t> niet </a:t>
            </a:r>
            <a:r>
              <a:rPr lang="en-US" sz="1500" b="1" dirty="0" err="1"/>
              <a:t>volgens</a:t>
            </a:r>
            <a:r>
              <a:rPr lang="en-US" sz="1500" b="1" dirty="0"/>
              <a:t> </a:t>
            </a:r>
            <a:r>
              <a:rPr lang="en-US" sz="1500" b="1" dirty="0" err="1"/>
              <a:t>een</a:t>
            </a:r>
            <a:r>
              <a:rPr lang="en-US" sz="1500" b="1" dirty="0"/>
              <a:t> </a:t>
            </a:r>
            <a:r>
              <a:rPr lang="en-US" sz="1500" b="1" dirty="0" err="1"/>
              <a:t>rechte</a:t>
            </a:r>
            <a:r>
              <a:rPr lang="en-US" sz="1500" b="1" dirty="0"/>
              <a:t> </a:t>
            </a:r>
            <a:r>
              <a:rPr lang="en-US" sz="1500" b="1" dirty="0" err="1"/>
              <a:t>lijn</a:t>
            </a:r>
            <a:endParaRPr lang="en-US" sz="1500" b="1" dirty="0"/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r>
              <a:rPr lang="en-US" sz="1500" b="1" dirty="0" err="1"/>
              <a:t>Werkgevers</a:t>
            </a:r>
            <a:r>
              <a:rPr lang="en-US" sz="1500" b="1" dirty="0"/>
              <a:t> </a:t>
            </a:r>
            <a:r>
              <a:rPr lang="en-US" sz="1500" b="1" dirty="0" err="1"/>
              <a:t>vervullen</a:t>
            </a:r>
            <a:r>
              <a:rPr lang="en-US" sz="1500" b="1" dirty="0"/>
              <a:t> </a:t>
            </a:r>
            <a:r>
              <a:rPr lang="en-US" sz="1500" b="1" dirty="0" err="1"/>
              <a:t>een</a:t>
            </a:r>
            <a:r>
              <a:rPr lang="en-US" sz="1500" b="1" dirty="0"/>
              <a:t> </a:t>
            </a:r>
            <a:r>
              <a:rPr lang="en-US" sz="1500" b="1" dirty="0" err="1"/>
              <a:t>sleutelrol</a:t>
            </a:r>
            <a:endParaRPr lang="en-US" sz="1500" b="1" dirty="0"/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r>
              <a:rPr lang="en-US" sz="1500" b="1" dirty="0" err="1"/>
              <a:t>Begeleiding</a:t>
            </a:r>
            <a:r>
              <a:rPr lang="en-US" sz="1500" b="1" dirty="0"/>
              <a:t> </a:t>
            </a:r>
            <a:r>
              <a:rPr lang="en-US" sz="1500" b="1" dirty="0" err="1"/>
              <a:t>maakt</a:t>
            </a:r>
            <a:r>
              <a:rPr lang="en-US" sz="1500" b="1" dirty="0"/>
              <a:t> het </a:t>
            </a:r>
            <a:r>
              <a:rPr lang="en-US" sz="1500" b="1" dirty="0" err="1"/>
              <a:t>verschil</a:t>
            </a:r>
            <a:endParaRPr lang="en-US" sz="1500" b="1" dirty="0"/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endParaRPr lang="en-US" sz="1500" b="1" i="0" dirty="0">
              <a:effectLst/>
            </a:endParaRPr>
          </a:p>
          <a:p>
            <a:pPr marL="171450" marR="0" lvl="0" indent="-171450" defTabSz="685800" fontAlgn="auto">
              <a:spcBef>
                <a:spcPts val="75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15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171450" marR="0" lvl="0" indent="-171450" defTabSz="685800" fontAlgn="auto">
              <a:spcBef>
                <a:spcPts val="75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15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2628BCE-9D03-DFA7-DB42-1B8511DACF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73" r="12373" b="-1"/>
          <a:stretch>
            <a:fillRect/>
          </a:stretch>
        </p:blipFill>
        <p:spPr>
          <a:xfrm>
            <a:off x="4629150" y="1369219"/>
            <a:ext cx="3886200" cy="28382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7011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6AAEF-4788-BD90-C858-E52FB877B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06;p19" title="simpelswitchen_DEF_ logo_enkel_RGB.png">
            <a:extLst>
              <a:ext uri="{FF2B5EF4-FFF2-40B4-BE49-F238E27FC236}">
                <a16:creationId xmlns:a16="http://schemas.microsoft.com/office/drawing/2014/main" id="{8D5260FF-74CC-AB72-551A-C311B0A81B3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7667" y="67457"/>
            <a:ext cx="1720801" cy="6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3A66A56-8999-EC77-5006-1555CAA738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76" y="755366"/>
            <a:ext cx="7994692" cy="398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09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4E9FB-C268-60AE-4C0F-766822349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6C4B5EE-9909-91D2-3482-F86879314841}"/>
              </a:ext>
            </a:extLst>
          </p:cNvPr>
          <p:cNvSpPr txBox="1">
            <a:spLocks/>
          </p:cNvSpPr>
          <p:nvPr/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685800" fontAlgn="auto">
              <a:lnSpc>
                <a:spcPts val="3300"/>
              </a:lnSpc>
              <a:spcAft>
                <a:spcPts val="60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330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Inzichten</a:t>
            </a:r>
            <a:r>
              <a:rPr kumimoji="0" lang="en-US" sz="33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: </a:t>
            </a:r>
            <a:r>
              <a:rPr kumimoji="0" lang="en-US" sz="3300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domeinoverstijgendwerken</a:t>
            </a:r>
            <a:r>
              <a:rPr kumimoji="0" lang="en-US" sz="330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B5FEA0-4CD4-C6FE-9C25-3EEA47BB4958}"/>
              </a:ext>
            </a:extLst>
          </p:cNvPr>
          <p:cNvSpPr txBox="1">
            <a:spLocks/>
          </p:cNvSpPr>
          <p:nvPr/>
        </p:nvSpPr>
        <p:spPr>
          <a:xfrm>
            <a:off x="5111063" y="1820242"/>
            <a:ext cx="3886200" cy="2838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endParaRPr lang="en-US" sz="1500" b="1" dirty="0"/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Leer elkaar en leer elkaars organisaties kennen</a:t>
            </a:r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Zorg voor een gedeelde visie op ontwikkeling </a:t>
            </a:r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Organiseer beweging tussen domeinen </a:t>
            </a:r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Zorg voor draagvlak op ieder niveau</a:t>
            </a:r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Continuïteit maakt het verschil </a:t>
            </a:r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Veiligheid maakt beweging mogelijk </a:t>
            </a:r>
          </a:p>
          <a:p>
            <a:pPr marL="171450" indent="-171450">
              <a:buClr>
                <a:schemeClr val="tx1"/>
              </a:buClr>
              <a:buSzPts val="1100"/>
            </a:pPr>
            <a:r>
              <a:rPr lang="nl-NL" sz="1600" b="1" dirty="0"/>
              <a:t>De deelnemer is altijd het vertrekpunt </a:t>
            </a:r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endParaRPr lang="en-US" sz="1500" b="1" dirty="0"/>
          </a:p>
          <a:p>
            <a:pPr marL="171450" indent="-171450" defTabSz="685800">
              <a:spcBef>
                <a:spcPts val="750"/>
              </a:spcBef>
              <a:spcAft>
                <a:spcPts val="375"/>
              </a:spcAft>
              <a:buClr>
                <a:schemeClr val="tx1"/>
              </a:buClr>
            </a:pPr>
            <a:endParaRPr lang="en-US" sz="1500" b="1" i="0" dirty="0">
              <a:effectLst/>
            </a:endParaRPr>
          </a:p>
          <a:p>
            <a:pPr marL="171450" marR="0" lvl="0" indent="-171450" defTabSz="685800" fontAlgn="auto">
              <a:spcBef>
                <a:spcPts val="75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15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171450" marR="0" lvl="0" indent="-171450" defTabSz="685800" fontAlgn="auto">
              <a:spcBef>
                <a:spcPts val="750"/>
              </a:spcBef>
              <a:spcAft>
                <a:spcPts val="0"/>
              </a:spcAft>
              <a:buClr>
                <a:schemeClr val="tx1"/>
              </a:buClr>
              <a:buSzTx/>
              <a:tabLst/>
              <a:defRPr/>
            </a:pPr>
            <a:endParaRPr kumimoji="0" lang="en-US" sz="15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C2CC11E-DBAE-D085-7E43-FC403310A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37" y="1134851"/>
            <a:ext cx="4720025" cy="310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844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67F808E-6E3C-131B-1BF1-0CDA75870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792" y="498119"/>
            <a:ext cx="4959786" cy="239789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24F7F53-6360-62A4-24F4-E8A0F6E5227E}"/>
              </a:ext>
            </a:extLst>
          </p:cNvPr>
          <p:cNvSpPr txBox="1">
            <a:spLocks/>
          </p:cNvSpPr>
          <p:nvPr/>
        </p:nvSpPr>
        <p:spPr>
          <a:xfrm>
            <a:off x="276483" y="113014"/>
            <a:ext cx="7886700" cy="994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3300" dirty="0">
                <a:solidFill>
                  <a:srgbClr val="784068"/>
                </a:solidFill>
                <a:latin typeface="Aptos Display" panose="02110004020202020204"/>
              </a:rPr>
              <a:t>Hoe verder?  </a:t>
            </a: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279265EE-2235-68CE-6C87-7630AFD368FE}"/>
              </a:ext>
            </a:extLst>
          </p:cNvPr>
          <p:cNvSpPr txBox="1">
            <a:spLocks/>
          </p:cNvSpPr>
          <p:nvPr/>
        </p:nvSpPr>
        <p:spPr>
          <a:xfrm>
            <a:off x="84552" y="1068169"/>
            <a:ext cx="4099662" cy="269547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800" dirty="0">
                <a:solidFill>
                  <a:srgbClr val="784068"/>
                </a:solidFill>
                <a:latin typeface="Aptos" panose="02110004020202020204"/>
              </a:rPr>
              <a:t>Verder in ieders eigen praktijk </a:t>
            </a:r>
          </a:p>
          <a:p>
            <a:r>
              <a:rPr lang="nl-NL" sz="1800" dirty="0">
                <a:solidFill>
                  <a:srgbClr val="784068"/>
                </a:solidFill>
                <a:latin typeface="Aptos" panose="02110004020202020204"/>
              </a:rPr>
              <a:t>Een beweging die niet stopt </a:t>
            </a:r>
          </a:p>
          <a:p>
            <a:r>
              <a:rPr lang="nl-NL" sz="1800" dirty="0">
                <a:solidFill>
                  <a:srgbClr val="784068"/>
                </a:solidFill>
                <a:latin typeface="Aptos" panose="02110004020202020204"/>
              </a:rPr>
              <a:t>Lerend netwerk </a:t>
            </a:r>
          </a:p>
          <a:p>
            <a:r>
              <a:rPr lang="nl-NL" sz="1800" dirty="0">
                <a:solidFill>
                  <a:srgbClr val="784068"/>
                </a:solidFill>
                <a:latin typeface="Aptos" panose="02110004020202020204"/>
              </a:rPr>
              <a:t>De werkplaats: maken van verbindingen – diverse activiteiten simpel switchen </a:t>
            </a:r>
          </a:p>
          <a:p>
            <a:r>
              <a:rPr lang="nl-NL" sz="1800" dirty="0">
                <a:solidFill>
                  <a:srgbClr val="784068"/>
                </a:solidFill>
                <a:latin typeface="Aptos" panose="02110004020202020204"/>
              </a:rPr>
              <a:t>Doen we de goede dingen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CAD125-1028-E635-F445-80D9258D5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539" y="3109911"/>
            <a:ext cx="4565822" cy="65373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21A8964A-02A6-4B32-1094-A69B067772EE}"/>
              </a:ext>
            </a:extLst>
          </p:cNvPr>
          <p:cNvSpPr txBox="1"/>
          <p:nvPr/>
        </p:nvSpPr>
        <p:spPr>
          <a:xfrm>
            <a:off x="6001305" y="4303872"/>
            <a:ext cx="45941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b="0" i="0" dirty="0">
                <a:solidFill>
                  <a:srgbClr val="000000"/>
                </a:solidFill>
                <a:effectLst/>
                <a:latin typeface="Arial"/>
              </a:rPr>
              <a:t>📖 Meer informatie en aanmelden: </a:t>
            </a:r>
            <a:r>
              <a:rPr lang="nl-NL" sz="1400" b="1" i="0" dirty="0">
                <a:solidFill>
                  <a:srgbClr val="000000"/>
                </a:solidFill>
                <a:effectLst/>
                <a:latin typeface="Arial"/>
                <a:hlinkClick r:id="rId5"/>
              </a:rPr>
              <a:t>https://lnkd.in/ex9bvR6A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52198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4CDE8-98D2-CF48-8D39-6049F8E17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582FED7-3941-4D67-F2C2-DC1D10E2FE72}"/>
              </a:ext>
            </a:extLst>
          </p:cNvPr>
          <p:cNvSpPr txBox="1">
            <a:spLocks/>
          </p:cNvSpPr>
          <p:nvPr/>
        </p:nvSpPr>
        <p:spPr>
          <a:xfrm>
            <a:off x="276483" y="113014"/>
            <a:ext cx="8414756" cy="14050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3300" dirty="0">
                <a:solidFill>
                  <a:srgbClr val="784068"/>
                </a:solidFill>
                <a:latin typeface="Aptos Display" panose="02110004020202020204"/>
              </a:rPr>
              <a:t>Gebiedsgericht werken: </a:t>
            </a: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3200" dirty="0">
                <a:solidFill>
                  <a:srgbClr val="784068"/>
                </a:solidFill>
                <a:latin typeface="Aptos Display" panose="02110004020202020204"/>
              </a:rPr>
              <a:t>om meer passende werk- en ontwikkelplekken te creëren </a:t>
            </a: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3300" dirty="0">
                <a:solidFill>
                  <a:srgbClr val="784068"/>
                </a:solidFill>
                <a:latin typeface="Aptos Display" panose="02110004020202020204"/>
              </a:rPr>
              <a:t>   </a:t>
            </a:r>
            <a:r>
              <a:rPr lang="nl-NL" sz="1400" dirty="0">
                <a:hlinkClick r:id="rId2"/>
              </a:rPr>
              <a:t>(2) Werken in het Westerpark - YouTube</a:t>
            </a:r>
            <a:endParaRPr lang="nl-NL" sz="3300" dirty="0">
              <a:solidFill>
                <a:srgbClr val="784068"/>
              </a:solidFill>
              <a:latin typeface="Aptos Display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nl-NL" sz="3300" dirty="0">
              <a:solidFill>
                <a:srgbClr val="784068"/>
              </a:solidFill>
              <a:latin typeface="Aptos Display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B7E6FA9-CAE1-081F-B054-28C00D0C6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3" y="2438585"/>
            <a:ext cx="3717186" cy="168628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8F8BDD5-39D4-8DDE-0B10-15723662A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036" y="1327359"/>
            <a:ext cx="3260891" cy="119386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183C744-ED57-9865-B36D-0573FEDC2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861" y="2732427"/>
            <a:ext cx="3092034" cy="16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34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37E1-0612-39B8-D838-567EA9487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5C3319A-E863-3E96-77AD-48DAD6917159}"/>
              </a:ext>
            </a:extLst>
          </p:cNvPr>
          <p:cNvSpPr txBox="1">
            <a:spLocks/>
          </p:cNvSpPr>
          <p:nvPr/>
        </p:nvSpPr>
        <p:spPr>
          <a:xfrm>
            <a:off x="239697" y="113013"/>
            <a:ext cx="7923486" cy="37787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nl-NL" sz="3300" dirty="0">
              <a:solidFill>
                <a:srgbClr val="784068"/>
              </a:solidFill>
              <a:latin typeface="Aptos Display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nl-NL" sz="3300" dirty="0">
              <a:solidFill>
                <a:srgbClr val="784068"/>
              </a:solidFill>
              <a:latin typeface="Aptos Display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nl-NL" sz="3300" dirty="0">
              <a:solidFill>
                <a:srgbClr val="784068"/>
              </a:solidFill>
              <a:latin typeface="Aptos Display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nl-NL" sz="3300" dirty="0">
              <a:solidFill>
                <a:srgbClr val="784068"/>
              </a:solidFill>
              <a:latin typeface="Aptos Display" panose="02110004020202020204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nl-NL" sz="3300" dirty="0">
                <a:solidFill>
                  <a:srgbClr val="784068"/>
                </a:solidFill>
                <a:latin typeface="Aptos Display" panose="02110004020202020204"/>
              </a:rPr>
              <a:t>Kompas </a:t>
            </a: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l-NL" sz="3300" b="1" i="0" u="none" strike="noStrike" kern="1200" cap="none" spc="0" normalizeH="0" baseline="0" noProof="0" dirty="0">
              <a:ln>
                <a:noFill/>
              </a:ln>
              <a:solidFill>
                <a:srgbClr val="784068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  <a:sym typeface="Arial"/>
            </a:endParaRPr>
          </a:p>
        </p:txBody>
      </p:sp>
      <p:pic>
        <p:nvPicPr>
          <p:cNvPr id="3" name="Afbeelding 2" descr="Afbeelding met Graphics, ontwerp&#10;&#10;Door AI gegenereerde inhoud is mogelijk onjuist.">
            <a:extLst>
              <a:ext uri="{FF2B5EF4-FFF2-40B4-BE49-F238E27FC236}">
                <a16:creationId xmlns:a16="http://schemas.microsoft.com/office/drawing/2014/main" id="{A9115AFA-0438-133A-D21E-EBAA4140E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97" y="232582"/>
            <a:ext cx="7341833" cy="2093881"/>
          </a:xfrm>
          <a:prstGeom prst="rect">
            <a:avLst/>
          </a:prstGeom>
        </p:spPr>
      </p:pic>
      <p:pic>
        <p:nvPicPr>
          <p:cNvPr id="4" name="Tijdelijke aanduiding voor inhoud 6" descr="Afbeelding met tekst, schermopname, nummer, Lettertype&#10;&#10;Door AI gegenereerde inhoud is mogelijk onjuist.">
            <a:extLst>
              <a:ext uri="{FF2B5EF4-FFF2-40B4-BE49-F238E27FC236}">
                <a16:creationId xmlns:a16="http://schemas.microsoft.com/office/drawing/2014/main" id="{83993E30-2C32-1DBF-D6DC-0792A2F6A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207" y="1741006"/>
            <a:ext cx="3941686" cy="340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972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0C3B5D0-06CB-F6E0-39FB-F203D0BED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23" y="173572"/>
            <a:ext cx="3601172" cy="173805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357F15D-FD0A-3E43-EA02-8CEF91C28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413" y="1171851"/>
            <a:ext cx="5395251" cy="319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5090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e Movisie">
  <a:themeElements>
    <a:clrScheme name="Movisie template 1">
      <a:dk1>
        <a:srgbClr val="201A5F"/>
      </a:dk1>
      <a:lt1>
        <a:srgbClr val="FFFFFF"/>
      </a:lt1>
      <a:dk2>
        <a:srgbClr val="FFFFFF"/>
      </a:dk2>
      <a:lt2>
        <a:srgbClr val="808080"/>
      </a:lt2>
      <a:accent1>
        <a:srgbClr val="201A5F"/>
      </a:accent1>
      <a:accent2>
        <a:srgbClr val="27A12B"/>
      </a:accent2>
      <a:accent3>
        <a:srgbClr val="FFFFFF"/>
      </a:accent3>
      <a:accent4>
        <a:srgbClr val="1A1450"/>
      </a:accent4>
      <a:accent5>
        <a:srgbClr val="ABABB6"/>
      </a:accent5>
      <a:accent6>
        <a:srgbClr val="229126"/>
      </a:accent6>
      <a:hlink>
        <a:srgbClr val="BA86B6"/>
      </a:hlink>
      <a:folHlink>
        <a:srgbClr val="777777"/>
      </a:folHlink>
    </a:clrScheme>
    <a:fontScheme name="Movisie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l-NL" sz="2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nl-NL" sz="2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visie template 1">
        <a:dk1>
          <a:srgbClr val="201A5F"/>
        </a:dk1>
        <a:lt1>
          <a:srgbClr val="FFFFFF"/>
        </a:lt1>
        <a:dk2>
          <a:srgbClr val="FFFFFF"/>
        </a:dk2>
        <a:lt2>
          <a:srgbClr val="808080"/>
        </a:lt2>
        <a:accent1>
          <a:srgbClr val="201A5F"/>
        </a:accent1>
        <a:accent2>
          <a:srgbClr val="27A12B"/>
        </a:accent2>
        <a:accent3>
          <a:srgbClr val="FFFFFF"/>
        </a:accent3>
        <a:accent4>
          <a:srgbClr val="1A1450"/>
        </a:accent4>
        <a:accent5>
          <a:srgbClr val="ABABB6"/>
        </a:accent5>
        <a:accent6>
          <a:srgbClr val="229126"/>
        </a:accent6>
        <a:hlink>
          <a:srgbClr val="BA86B6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ovisie Breedbeeld.potm" id="{D4D95DAB-88E1-4577-8CC3-56388B08F21C}" vid="{A9F0C418-55C7-43B2-BCD0-2DD98D4B0D4D}"/>
    </a:ext>
  </a:extLst>
</a:theme>
</file>

<file path=ppt/theme/theme3.xml><?xml version="1.0" encoding="utf-8"?>
<a:theme xmlns:a="http://schemas.openxmlformats.org/drawingml/2006/main" name="Office Theme">
  <a:themeElements>
    <a:clrScheme name="SimpelSwitchen">
      <a:dk1>
        <a:srgbClr val="784068"/>
      </a:dk1>
      <a:lt1>
        <a:srgbClr val="FFFFFF"/>
      </a:lt1>
      <a:dk2>
        <a:srgbClr val="000000"/>
      </a:dk2>
      <a:lt2>
        <a:srgbClr val="E9F4F8"/>
      </a:lt2>
      <a:accent1>
        <a:srgbClr val="4C90C1"/>
      </a:accent1>
      <a:accent2>
        <a:srgbClr val="D35178"/>
      </a:accent2>
      <a:accent3>
        <a:srgbClr val="73C094"/>
      </a:accent3>
      <a:accent4>
        <a:srgbClr val="F1C64D"/>
      </a:accent4>
      <a:accent5>
        <a:srgbClr val="784068"/>
      </a:accent5>
      <a:accent6>
        <a:srgbClr val="8FC8DC"/>
      </a:accent6>
      <a:hlink>
        <a:srgbClr val="4C90C1"/>
      </a:hlink>
      <a:folHlink>
        <a:srgbClr val="D351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78893B8D08504FB5EA889971B5B0AA" ma:contentTypeVersion="18" ma:contentTypeDescription="Een nieuw document maken." ma:contentTypeScope="" ma:versionID="2aaa0df572f27890445da06eebaa1431">
  <xsd:schema xmlns:xsd="http://www.w3.org/2001/XMLSchema" xmlns:xs="http://www.w3.org/2001/XMLSchema" xmlns:p="http://schemas.microsoft.com/office/2006/metadata/properties" xmlns:ns2="a6aa72ef-d197-4037-89b9-e7bb8325d587" xmlns:ns3="c320e486-0960-4c8e-b1ef-b5039df4afeb" targetNamespace="http://schemas.microsoft.com/office/2006/metadata/properties" ma:root="true" ma:fieldsID="0434331727f83a9dbdf32252b89f03f2" ns2:_="" ns3:_="">
    <xsd:import namespace="a6aa72ef-d197-4037-89b9-e7bb8325d587"/>
    <xsd:import namespace="c320e486-0960-4c8e-b1ef-b5039df4afeb"/>
    <xsd:element name="properties">
      <xsd:complexType>
        <xsd:sequence>
          <xsd:element name="documentManagement">
            <xsd:complexType>
              <xsd:all>
                <xsd:element ref="ns2:hd801b2931354d7baad5f1039b9db8b7" minOccurs="0"/>
                <xsd:element ref="ns3:TaxCatchAll" minOccurs="0"/>
                <xsd:element ref="ns2:i482c408b81941b4b61bd68efb56f725" minOccurs="0"/>
                <xsd:element ref="ns2:h7eebd9a7e404090a7f25e262b5d836f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aa72ef-d197-4037-89b9-e7bb8325d587" elementFormDefault="qualified">
    <xsd:import namespace="http://schemas.microsoft.com/office/2006/documentManagement/types"/>
    <xsd:import namespace="http://schemas.microsoft.com/office/infopath/2007/PartnerControls"/>
    <xsd:element name="hd801b2931354d7baad5f1039b9db8b7" ma:index="9" nillable="true" ma:taxonomy="true" ma:internalName="hd801b2931354d7baad5f1039b9db8b7" ma:taxonomyFieldName="Vertrouwelijkheid" ma:displayName="Vertrouwelijkheid" ma:fieldId="{1d801b29-3135-4d7b-aad5-f1039b9db8b7}" ma:sspId="25447a7e-d66f-4d92-852a-d486d18790f4" ma:termSetId="3bda0ecc-16ab-4b54-acde-49ddb938a2a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482c408b81941b4b61bd68efb56f725" ma:index="12" nillable="true" ma:taxonomy="true" ma:internalName="i482c408b81941b4b61bd68efb56f725" ma:taxonomyFieldName="Typering" ma:displayName="Typering" ma:fieldId="{2482c408-b819-41b4-b61b-d68efb56f725}" ma:sspId="25447a7e-d66f-4d92-852a-d486d18790f4" ma:termSetId="48d9ebd5-a667-45fa-b8fe-6343daa7c18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7eebd9a7e404090a7f25e262b5d836f" ma:index="14" nillable="true" ma:taxonomy="true" ma:internalName="h7eebd9a7e404090a7f25e262b5d836f" ma:taxonomyFieldName="ISO" ma:displayName="ISO" ma:fieldId="{17eebd9a-7e40-4090-a7f2-5e262b5d836f}" ma:sspId="25447a7e-d66f-4d92-852a-d486d18790f4" ma:termSetId="97c2edbb-b2db-4b9e-8054-4307eea6c33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25447a7e-d66f-4d92-852a-d486d18790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20e486-0960-4c8e-b1ef-b5039df4afe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8ecf81f5-f3ad-4f47-b701-0d90fc4ea750}" ma:internalName="TaxCatchAll" ma:showField="CatchAllData" ma:web="c320e486-0960-4c8e-b1ef-b5039df4af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482c408b81941b4b61bd68efb56f725 xmlns="a6aa72ef-d197-4037-89b9-e7bb8325d587">
      <Terms xmlns="http://schemas.microsoft.com/office/infopath/2007/PartnerControls">
        <TermInfo xmlns="http://schemas.microsoft.com/office/infopath/2007/PartnerControls">
          <TermName xmlns="http://schemas.microsoft.com/office/infopath/2007/PartnerControls">Geen</TermName>
          <TermId xmlns="http://schemas.microsoft.com/office/infopath/2007/PartnerControls">c2a9ee0b-b023-4fdb-819d-91f36db59503</TermId>
        </TermInfo>
      </Terms>
    </i482c408b81941b4b61bd68efb56f725>
    <lcf76f155ced4ddcb4097134ff3c332f xmlns="a6aa72ef-d197-4037-89b9-e7bb8325d587">
      <Terms xmlns="http://schemas.microsoft.com/office/infopath/2007/PartnerControls"/>
    </lcf76f155ced4ddcb4097134ff3c332f>
    <h7eebd9a7e404090a7f25e262b5d836f xmlns="a6aa72ef-d197-4037-89b9-e7bb8325d587">
      <Terms xmlns="http://schemas.microsoft.com/office/infopath/2007/PartnerControls">
        <TermInfo xmlns="http://schemas.microsoft.com/office/infopath/2007/PartnerControls">
          <TermName xmlns="http://schemas.microsoft.com/office/infopath/2007/PartnerControls">Nee</TermName>
          <TermId xmlns="http://schemas.microsoft.com/office/infopath/2007/PartnerControls">01e4a3df-00f3-4a1d-b591-45befe18714e</TermId>
        </TermInfo>
      </Terms>
    </h7eebd9a7e404090a7f25e262b5d836f>
    <TaxCatchAll xmlns="c320e486-0960-4c8e-b1ef-b5039df4afeb">
      <Value>5</Value>
      <Value>3</Value>
      <Value>2</Value>
    </TaxCatchAll>
    <hd801b2931354d7baad5f1039b9db8b7 xmlns="a6aa72ef-d197-4037-89b9-e7bb8325d587">
      <Terms xmlns="http://schemas.microsoft.com/office/infopath/2007/PartnerControls">
        <TermInfo xmlns="http://schemas.microsoft.com/office/infopath/2007/PartnerControls">
          <TermName xmlns="http://schemas.microsoft.com/office/infopath/2007/PartnerControls">Openbaar</TermName>
          <TermId xmlns="http://schemas.microsoft.com/office/infopath/2007/PartnerControls">b27ca546-001a-4220-9d21-34d3aa70a4b4</TermId>
        </TermInfo>
      </Terms>
    </hd801b2931354d7baad5f1039b9db8b7>
  </documentManagement>
</p:properties>
</file>

<file path=customXml/itemProps1.xml><?xml version="1.0" encoding="utf-8"?>
<ds:datastoreItem xmlns:ds="http://schemas.openxmlformats.org/officeDocument/2006/customXml" ds:itemID="{2A4AE455-3739-4C59-8AC4-4152B6E6AA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0F905D-F221-4E45-8228-7D39C3D285B8}">
  <ds:schemaRefs>
    <ds:schemaRef ds:uri="a6aa72ef-d197-4037-89b9-e7bb8325d587"/>
    <ds:schemaRef ds:uri="c320e486-0960-4c8e-b1ef-b5039df4afe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89E8000-0539-4ADD-A4FA-0F125138D35A}">
  <ds:schemaRefs>
    <ds:schemaRef ds:uri="a6aa72ef-d197-4037-89b9-e7bb8325d587"/>
    <ds:schemaRef ds:uri="c320e486-0960-4c8e-b1ef-b5039df4afeb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9406e05e-2c46-46b5-8fc4-50c7700f101a}" enabled="0" method="" siteId="{9406e05e-2c46-46b5-8fc4-50c7700f101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279</Words>
  <Application>Microsoft Office PowerPoint</Application>
  <PresentationFormat>Diavoorstelling (16:9)</PresentationFormat>
  <Paragraphs>59</Paragraphs>
  <Slides>10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3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Wingdings</vt:lpstr>
      <vt:lpstr>Simple Light</vt:lpstr>
      <vt:lpstr>Presentatie Movisie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Lammersen, Gery</dc:creator>
  <cp:lastModifiedBy>Lammersen, Gery</cp:lastModifiedBy>
  <cp:revision>5</cp:revision>
  <dcterms:modified xsi:type="dcterms:W3CDTF">2026-10-19T15:04:40Z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0x0101005178893B8D08504FB5EA889971B5B0AA</vt:lpwstr>
  </property>
  <property fmtid="{D5CDD505-2E9C-101B-9397-08002B2CF9AE}" pid="3" name="DocChanged">
    <vt:lpwstr>True</vt:lpwstr>
  </property>
  <property fmtid="{D5CDD505-2E9C-101B-9397-08002B2CF9AE}" pid="4" name="MediaServiceImageTags">
    <vt:lpwstr/>
  </property>
  <property fmtid="{D5CDD505-2E9C-101B-9397-08002B2CF9AE}" pid="5" name="Typering">
    <vt:lpwstr>2;#Geen|c2a9ee0b-b023-4fdb-819d-91f36db59503</vt:lpwstr>
  </property>
  <property fmtid="{D5CDD505-2E9C-101B-9397-08002B2CF9AE}" pid="6" name="ISO">
    <vt:lpwstr>3;#Nee|01e4a3df-00f3-4a1d-b591-45befe18714e</vt:lpwstr>
  </property>
  <property fmtid="{D5CDD505-2E9C-101B-9397-08002B2CF9AE}" pid="7" name="Vertrouwelijkheid">
    <vt:lpwstr>5;#Openbaar|b27ca546-001a-4220-9d21-34d3aa70a4b4</vt:lpwstr>
  </property>
</Properties>
</file>