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68" r:id="rId3"/>
    <p:sldId id="270" r:id="rId4"/>
    <p:sldId id="272" r:id="rId5"/>
    <p:sldId id="259" r:id="rId6"/>
    <p:sldId id="266" r:id="rId7"/>
    <p:sldId id="262" r:id="rId8"/>
    <p:sldId id="261" r:id="rId9"/>
    <p:sldId id="271" r:id="rId10"/>
    <p:sldId id="267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a Oldenhage" initials="PO" lastIdx="1" clrIdx="0">
    <p:extLst>
      <p:ext uri="{19B8F6BF-5375-455C-9EA6-DF929625EA0E}">
        <p15:presenceInfo xmlns:p15="http://schemas.microsoft.com/office/powerpoint/2012/main" userId="Petra Oldenhag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E0B4"/>
    <a:srgbClr val="ED7D31"/>
    <a:srgbClr val="8AC97F"/>
    <a:srgbClr val="F8CBAD"/>
    <a:srgbClr val="DC8CBB"/>
    <a:srgbClr val="F0E571"/>
    <a:srgbClr val="70AD47"/>
    <a:srgbClr val="CAE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200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E10AAF-4C2F-4CF0-B7CA-B5CE76C8D63B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A780673A-A58E-4720-A100-7BEE0C214B2A}">
      <dgm:prSet phldrT="[Tekst]" custT="1"/>
      <dgm:spPr>
        <a:solidFill>
          <a:srgbClr val="8AC97F"/>
        </a:solidFill>
        <a:ln w="38100">
          <a:solidFill>
            <a:schemeClr val="accent6">
              <a:lumMod val="50000"/>
            </a:schemeClr>
          </a:solidFill>
        </a:ln>
      </dgm:spPr>
      <dgm:t>
        <a:bodyPr anchor="t" anchorCtr="0"/>
        <a:lstStyle/>
        <a:p>
          <a:pPr algn="ctr"/>
          <a:r>
            <a:rPr lang="nl-NL" sz="1800" b="1" dirty="0">
              <a:solidFill>
                <a:schemeClr val="tx1"/>
              </a:solidFill>
              <a:latin typeface="Ubuntu"/>
            </a:rPr>
            <a:t>Energiegevers op het werk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 Leuk werk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 Goede werksfeer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 Leuke collega’s 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 Goed contact met leidinggevende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 Regelmatig overleg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 Ruimte voor groei</a:t>
          </a:r>
        </a:p>
        <a:p>
          <a:pPr algn="l"/>
          <a:endParaRPr lang="nl-NL" sz="1600" dirty="0">
            <a:solidFill>
              <a:schemeClr val="tx1"/>
            </a:solidFill>
            <a:latin typeface="Ubuntu"/>
          </a:endParaRPr>
        </a:p>
        <a:p>
          <a:pPr algn="l"/>
          <a:endParaRPr lang="nl-NL" sz="1600" dirty="0">
            <a:solidFill>
              <a:schemeClr val="tx1"/>
            </a:solidFill>
            <a:latin typeface="Ubuntu"/>
          </a:endParaRPr>
        </a:p>
        <a:p>
          <a:pPr algn="l"/>
          <a:r>
            <a:rPr lang="nl-NL" sz="16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</a:t>
          </a:r>
          <a:endParaRPr lang="nl-NL" sz="1600" dirty="0">
            <a:solidFill>
              <a:schemeClr val="tx1"/>
            </a:solidFill>
            <a:latin typeface="Ubuntu"/>
          </a:endParaRPr>
        </a:p>
      </dgm:t>
    </dgm:pt>
    <dgm:pt modelId="{92B73947-D2BB-4D52-9444-FB747C075AA2}" type="parTrans" cxnId="{757EAFB0-4EAE-4AEB-8B66-FA68E9A120EB}">
      <dgm:prSet/>
      <dgm:spPr/>
      <dgm:t>
        <a:bodyPr/>
        <a:lstStyle/>
        <a:p>
          <a:endParaRPr lang="nl-NL">
            <a:latin typeface="Ubuntu"/>
          </a:endParaRPr>
        </a:p>
      </dgm:t>
    </dgm:pt>
    <dgm:pt modelId="{B75FB58E-BC51-4AEC-8360-7240B6763048}" type="sibTrans" cxnId="{757EAFB0-4EAE-4AEB-8B66-FA68E9A120EB}">
      <dgm:prSet/>
      <dgm:spPr/>
      <dgm:t>
        <a:bodyPr/>
        <a:lstStyle/>
        <a:p>
          <a:endParaRPr lang="nl-NL">
            <a:latin typeface="Ubuntu"/>
          </a:endParaRPr>
        </a:p>
      </dgm:t>
    </dgm:pt>
    <dgm:pt modelId="{A8805E6B-6A5F-48D0-93D7-1443B4253D65}">
      <dgm:prSet phldrT="[Tekst]" custT="1"/>
      <dgm:spPr>
        <a:solidFill>
          <a:srgbClr val="ED7D31"/>
        </a:solidFill>
        <a:ln w="38100">
          <a:solidFill>
            <a:schemeClr val="accent6">
              <a:lumMod val="50000"/>
            </a:schemeClr>
          </a:solidFill>
        </a:ln>
      </dgm:spPr>
      <dgm:t>
        <a:bodyPr anchor="t" anchorCtr="0"/>
        <a:lstStyle/>
        <a:p>
          <a:pPr algn="ctr"/>
          <a:r>
            <a:rPr lang="nl-NL" sz="1800" b="1" dirty="0">
              <a:solidFill>
                <a:schemeClr val="tx1"/>
              </a:solidFill>
              <a:latin typeface="Ubuntu"/>
            </a:rPr>
            <a:t>Energievreters op het werk </a:t>
          </a:r>
          <a:endParaRPr lang="nl-NL" sz="1400" b="1" dirty="0">
            <a:solidFill>
              <a:schemeClr val="tx1"/>
            </a:solidFill>
            <a:latin typeface="Ubuntu"/>
          </a:endParaRP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Werk is niet leuk of saai 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Onduidelijkheid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Geen fijne werkplek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Slechte werksfeer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Geen goed contact met collega’s en/of leidinggevende</a:t>
          </a:r>
        </a:p>
        <a:p>
          <a:pPr algn="l"/>
          <a:endParaRPr lang="nl-NL" sz="1600" dirty="0">
            <a:solidFill>
              <a:schemeClr val="tx1"/>
            </a:solidFill>
            <a:latin typeface="Ubuntu"/>
          </a:endParaRPr>
        </a:p>
      </dgm:t>
    </dgm:pt>
    <dgm:pt modelId="{8A96942A-67C0-4435-A2CD-C3CCC325F740}" type="parTrans" cxnId="{C48BDCBC-0DFD-4CE3-AA14-72031F56FAFF}">
      <dgm:prSet/>
      <dgm:spPr/>
      <dgm:t>
        <a:bodyPr/>
        <a:lstStyle/>
        <a:p>
          <a:endParaRPr lang="nl-NL">
            <a:latin typeface="Ubuntu"/>
          </a:endParaRPr>
        </a:p>
      </dgm:t>
    </dgm:pt>
    <dgm:pt modelId="{2A744341-FB7E-4ADE-A08A-FD59E9660E05}" type="sibTrans" cxnId="{C48BDCBC-0DFD-4CE3-AA14-72031F56FAFF}">
      <dgm:prSet/>
      <dgm:spPr/>
      <dgm:t>
        <a:bodyPr/>
        <a:lstStyle/>
        <a:p>
          <a:endParaRPr lang="nl-NL">
            <a:latin typeface="Ubuntu"/>
          </a:endParaRPr>
        </a:p>
      </dgm:t>
    </dgm:pt>
    <dgm:pt modelId="{81C3C4E2-4AD9-4AD6-957B-95B11C1455CA}">
      <dgm:prSet custT="1"/>
      <dgm:spPr>
        <a:solidFill>
          <a:srgbClr val="ED7D31"/>
        </a:solidFill>
        <a:ln w="38100">
          <a:solidFill>
            <a:schemeClr val="accent6">
              <a:lumMod val="50000"/>
            </a:schemeClr>
          </a:solidFill>
        </a:ln>
      </dgm:spPr>
      <dgm:t>
        <a:bodyPr tIns="0" anchor="t" anchorCtr="0"/>
        <a:lstStyle/>
        <a:p>
          <a:r>
            <a:rPr lang="nl-NL" sz="1800" b="1" dirty="0">
              <a:solidFill>
                <a:schemeClr val="tx1"/>
              </a:solidFill>
              <a:latin typeface="Ubuntu"/>
            </a:rPr>
            <a:t>Energievreters privé 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</a:t>
          </a:r>
          <a:r>
            <a:rPr lang="nl-NL" sz="1400" b="1" dirty="0">
              <a:solidFill>
                <a:schemeClr val="tx1"/>
              </a:solidFill>
              <a:latin typeface="Ubuntu"/>
            </a:rPr>
            <a:t>Zorgen thuis (mantelzorg/ problemen)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 Geen sociale contacten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 Gezondheidsproblemen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 Financiële zorgen</a:t>
          </a:r>
        </a:p>
        <a:p>
          <a:pPr algn="ctr"/>
          <a:endParaRPr lang="nl-NL" sz="1800" b="1" dirty="0">
            <a:solidFill>
              <a:schemeClr val="tx1"/>
            </a:solidFill>
            <a:latin typeface="Ubuntu"/>
          </a:endParaRPr>
        </a:p>
      </dgm:t>
    </dgm:pt>
    <dgm:pt modelId="{8F4A8BBA-3C34-410C-AAAE-970843D152D4}" type="parTrans" cxnId="{80F59A0F-AC76-4064-9747-228EA7EFD439}">
      <dgm:prSet/>
      <dgm:spPr/>
      <dgm:t>
        <a:bodyPr/>
        <a:lstStyle/>
        <a:p>
          <a:endParaRPr lang="nl-NL">
            <a:latin typeface="Ubuntu"/>
          </a:endParaRPr>
        </a:p>
      </dgm:t>
    </dgm:pt>
    <dgm:pt modelId="{29017B4E-83E7-4EFF-87D2-6650B7E46735}" type="sibTrans" cxnId="{80F59A0F-AC76-4064-9747-228EA7EFD439}">
      <dgm:prSet/>
      <dgm:spPr/>
      <dgm:t>
        <a:bodyPr/>
        <a:lstStyle/>
        <a:p>
          <a:endParaRPr lang="nl-NL">
            <a:latin typeface="Ubuntu"/>
          </a:endParaRPr>
        </a:p>
      </dgm:t>
    </dgm:pt>
    <dgm:pt modelId="{017D0875-26F0-41B4-851B-80CCE8D8B752}">
      <dgm:prSet phldrT="[Teks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noFill/>
        <a:ln>
          <a:noFill/>
        </a:ln>
      </dgm:spPr>
      <dgm:t>
        <a:bodyPr/>
        <a:lstStyle/>
        <a:p>
          <a:r>
            <a:rPr lang="nl-NL" dirty="0">
              <a:latin typeface="Ubuntu"/>
            </a:rPr>
            <a:t>  </a:t>
          </a:r>
        </a:p>
      </dgm:t>
    </dgm:pt>
    <dgm:pt modelId="{572A5FD1-646E-407A-A2B8-857AA79CD036}" type="sibTrans" cxnId="{4C548A3B-EC66-4B7F-8B5A-55EEF954538A}">
      <dgm:prSet/>
      <dgm:spPr/>
      <dgm:t>
        <a:bodyPr/>
        <a:lstStyle/>
        <a:p>
          <a:endParaRPr lang="nl-NL">
            <a:latin typeface="Ubuntu"/>
          </a:endParaRPr>
        </a:p>
      </dgm:t>
    </dgm:pt>
    <dgm:pt modelId="{7B80B777-9679-403A-AC13-357DEBC9AD1C}" type="parTrans" cxnId="{4C548A3B-EC66-4B7F-8B5A-55EEF954538A}">
      <dgm:prSet/>
      <dgm:spPr/>
      <dgm:t>
        <a:bodyPr/>
        <a:lstStyle/>
        <a:p>
          <a:endParaRPr lang="nl-NL">
            <a:latin typeface="Ubuntu"/>
          </a:endParaRPr>
        </a:p>
      </dgm:t>
    </dgm:pt>
    <dgm:pt modelId="{0A3876FC-6299-4D6B-8A30-A8365C6270AF}">
      <dgm:prSet phldrT="[Tekst]" custT="1"/>
      <dgm:spPr>
        <a:solidFill>
          <a:srgbClr val="8AC97F"/>
        </a:solidFill>
        <a:ln w="38100">
          <a:solidFill>
            <a:schemeClr val="accent6">
              <a:lumMod val="50000"/>
            </a:schemeClr>
          </a:solidFill>
        </a:ln>
      </dgm:spPr>
      <dgm:t>
        <a:bodyPr tIns="0" anchor="t" anchorCtr="0"/>
        <a:lstStyle/>
        <a:p>
          <a:pPr algn="ctr"/>
          <a:r>
            <a:rPr lang="nl-NL" sz="1800" b="1" dirty="0">
              <a:solidFill>
                <a:schemeClr val="tx1"/>
              </a:solidFill>
              <a:latin typeface="Ubuntu"/>
            </a:rPr>
            <a:t>Energiegevers privé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 Sociale contacten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 Goede gezondheid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 Ontspanning, hobby’s en vrije tijd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 Steun van mensen om je heen</a:t>
          </a:r>
        </a:p>
        <a:p>
          <a:r>
            <a:rPr lang="nl-NL" sz="1400" b="1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dirty="0">
              <a:solidFill>
                <a:schemeClr val="tx1"/>
              </a:solidFill>
              <a:latin typeface="Ubuntu"/>
            </a:rPr>
            <a:t>Financieel gezond</a:t>
          </a:r>
        </a:p>
        <a:p>
          <a:pPr algn="ctr"/>
          <a:endParaRPr lang="nl-NL" sz="1600" b="1" dirty="0">
            <a:solidFill>
              <a:schemeClr val="tx1"/>
            </a:solidFill>
            <a:latin typeface="Ubuntu"/>
          </a:endParaRPr>
        </a:p>
        <a:p>
          <a:endParaRPr lang="nl-NL" sz="1600" b="0" dirty="0">
            <a:solidFill>
              <a:schemeClr val="tx1"/>
            </a:solidFill>
            <a:latin typeface="Ubuntu"/>
          </a:endParaRPr>
        </a:p>
        <a:p>
          <a:endParaRPr lang="nl-NL" sz="1600" b="0" dirty="0">
            <a:solidFill>
              <a:schemeClr val="tx1"/>
            </a:solidFill>
            <a:latin typeface="Ubuntu"/>
          </a:endParaRPr>
        </a:p>
      </dgm:t>
    </dgm:pt>
    <dgm:pt modelId="{4C1CABF2-AFFD-4BA4-973C-5DAB78289572}" type="sibTrans" cxnId="{FD6C9B57-81E1-4700-A57B-F20AEBD56F82}">
      <dgm:prSet/>
      <dgm:spPr/>
      <dgm:t>
        <a:bodyPr/>
        <a:lstStyle/>
        <a:p>
          <a:endParaRPr lang="nl-NL">
            <a:latin typeface="Ubuntu"/>
          </a:endParaRPr>
        </a:p>
      </dgm:t>
    </dgm:pt>
    <dgm:pt modelId="{05437E3C-C9DA-45C8-9ED6-DD621A73E721}" type="parTrans" cxnId="{FD6C9B57-81E1-4700-A57B-F20AEBD56F82}">
      <dgm:prSet/>
      <dgm:spPr/>
      <dgm:t>
        <a:bodyPr/>
        <a:lstStyle/>
        <a:p>
          <a:endParaRPr lang="nl-NL">
            <a:latin typeface="Ubuntu"/>
          </a:endParaRPr>
        </a:p>
      </dgm:t>
    </dgm:pt>
    <dgm:pt modelId="{E4A2B6DA-502E-4269-9C7E-038C7C4C2DA2}" type="pres">
      <dgm:prSet presAssocID="{AFE10AAF-4C2F-4CF0-B7CA-B5CE76C8D63B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6ACD135-DB10-4F8C-8DEC-648389F3C1FC}" type="pres">
      <dgm:prSet presAssocID="{AFE10AAF-4C2F-4CF0-B7CA-B5CE76C8D63B}" presName="matrix" presStyleCnt="0"/>
      <dgm:spPr/>
    </dgm:pt>
    <dgm:pt modelId="{58D7797B-E180-4AD8-A7EE-FC496078569F}" type="pres">
      <dgm:prSet presAssocID="{AFE10AAF-4C2F-4CF0-B7CA-B5CE76C8D63B}" presName="tile1" presStyleLbl="node1" presStyleIdx="0" presStyleCnt="4" custLinFactNeighborX="-798" custLinFactNeighborY="-7460"/>
      <dgm:spPr/>
    </dgm:pt>
    <dgm:pt modelId="{92865D74-EAF8-437B-88AE-5580A4FBA5D5}" type="pres">
      <dgm:prSet presAssocID="{AFE10AAF-4C2F-4CF0-B7CA-B5CE76C8D63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13157E3-1DD6-4B37-B401-397483C17B75}" type="pres">
      <dgm:prSet presAssocID="{AFE10AAF-4C2F-4CF0-B7CA-B5CE76C8D63B}" presName="tile2" presStyleLbl="node1" presStyleIdx="1" presStyleCnt="4"/>
      <dgm:spPr/>
    </dgm:pt>
    <dgm:pt modelId="{F26A4223-3AD8-4F5B-8511-4133B3643A71}" type="pres">
      <dgm:prSet presAssocID="{AFE10AAF-4C2F-4CF0-B7CA-B5CE76C8D63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9D89D65-97B9-40AC-8CF4-51C82DD09960}" type="pres">
      <dgm:prSet presAssocID="{AFE10AAF-4C2F-4CF0-B7CA-B5CE76C8D63B}" presName="tile3" presStyleLbl="node1" presStyleIdx="2" presStyleCnt="4"/>
      <dgm:spPr/>
    </dgm:pt>
    <dgm:pt modelId="{0D156846-9474-4004-A934-3EA7B05179FF}" type="pres">
      <dgm:prSet presAssocID="{AFE10AAF-4C2F-4CF0-B7CA-B5CE76C8D63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4A785FA-8B02-4598-9F43-4442BC789CC2}" type="pres">
      <dgm:prSet presAssocID="{AFE10AAF-4C2F-4CF0-B7CA-B5CE76C8D63B}" presName="tile4" presStyleLbl="node1" presStyleIdx="3" presStyleCnt="4"/>
      <dgm:spPr/>
    </dgm:pt>
    <dgm:pt modelId="{F1AD7968-BAC6-4768-B851-081944DFFE28}" type="pres">
      <dgm:prSet presAssocID="{AFE10AAF-4C2F-4CF0-B7CA-B5CE76C8D63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4187400-BFDE-4DFC-8B30-F47119930F26}" type="pres">
      <dgm:prSet presAssocID="{AFE10AAF-4C2F-4CF0-B7CA-B5CE76C8D63B}" presName="centerTile" presStyleLbl="fgShp" presStyleIdx="0" presStyleCnt="1" custLinFactNeighborX="-3105" custLinFactNeighborY="-7350">
        <dgm:presLayoutVars>
          <dgm:chMax val="0"/>
          <dgm:chPref val="0"/>
        </dgm:presLayoutVars>
      </dgm:prSet>
      <dgm:spPr/>
    </dgm:pt>
  </dgm:ptLst>
  <dgm:cxnLst>
    <dgm:cxn modelId="{80F59A0F-AC76-4064-9747-228EA7EFD439}" srcId="{017D0875-26F0-41B4-851B-80CCE8D8B752}" destId="{81C3C4E2-4AD9-4AD6-957B-95B11C1455CA}" srcOrd="3" destOrd="0" parTransId="{8F4A8BBA-3C34-410C-AAAE-970843D152D4}" sibTransId="{29017B4E-83E7-4EFF-87D2-6650B7E46735}"/>
    <dgm:cxn modelId="{F6646B36-4CDC-41C5-B851-C84B4CE1A4D7}" type="presOf" srcId="{0A3876FC-6299-4D6B-8A30-A8365C6270AF}" destId="{0D156846-9474-4004-A934-3EA7B05179FF}" srcOrd="1" destOrd="0" presId="urn:microsoft.com/office/officeart/2005/8/layout/matrix1"/>
    <dgm:cxn modelId="{1CAA2937-3B99-4C21-AEA8-558F9A63A7B6}" type="presOf" srcId="{81C3C4E2-4AD9-4AD6-957B-95B11C1455CA}" destId="{64A785FA-8B02-4598-9F43-4442BC789CC2}" srcOrd="0" destOrd="0" presId="urn:microsoft.com/office/officeart/2005/8/layout/matrix1"/>
    <dgm:cxn modelId="{4C548A3B-EC66-4B7F-8B5A-55EEF954538A}" srcId="{AFE10AAF-4C2F-4CF0-B7CA-B5CE76C8D63B}" destId="{017D0875-26F0-41B4-851B-80CCE8D8B752}" srcOrd="0" destOrd="0" parTransId="{7B80B777-9679-403A-AC13-357DEBC9AD1C}" sibTransId="{572A5FD1-646E-407A-A2B8-857AA79CD036}"/>
    <dgm:cxn modelId="{EC50B73F-768E-4F5A-B2CA-783B4ABEF1F2}" type="presOf" srcId="{A780673A-A58E-4720-A100-7BEE0C214B2A}" destId="{58D7797B-E180-4AD8-A7EE-FC496078569F}" srcOrd="0" destOrd="0" presId="urn:microsoft.com/office/officeart/2005/8/layout/matrix1"/>
    <dgm:cxn modelId="{D02C1648-EBE5-47AB-AC64-EC4CE6C7798B}" type="presOf" srcId="{0A3876FC-6299-4D6B-8A30-A8365C6270AF}" destId="{99D89D65-97B9-40AC-8CF4-51C82DD09960}" srcOrd="0" destOrd="0" presId="urn:microsoft.com/office/officeart/2005/8/layout/matrix1"/>
    <dgm:cxn modelId="{FD6C9B57-81E1-4700-A57B-F20AEBD56F82}" srcId="{017D0875-26F0-41B4-851B-80CCE8D8B752}" destId="{0A3876FC-6299-4D6B-8A30-A8365C6270AF}" srcOrd="2" destOrd="0" parTransId="{05437E3C-C9DA-45C8-9ED6-DD621A73E721}" sibTransId="{4C1CABF2-AFFD-4BA4-973C-5DAB78289572}"/>
    <dgm:cxn modelId="{A2802B5B-325E-4562-B58E-B3CC531ADC4A}" type="presOf" srcId="{017D0875-26F0-41B4-851B-80CCE8D8B752}" destId="{54187400-BFDE-4DFC-8B30-F47119930F26}" srcOrd="0" destOrd="0" presId="urn:microsoft.com/office/officeart/2005/8/layout/matrix1"/>
    <dgm:cxn modelId="{A5B6E860-1DD6-4001-B686-454E72F49A84}" type="presOf" srcId="{A8805E6B-6A5F-48D0-93D7-1443B4253D65}" destId="{D13157E3-1DD6-4B37-B401-397483C17B75}" srcOrd="0" destOrd="0" presId="urn:microsoft.com/office/officeart/2005/8/layout/matrix1"/>
    <dgm:cxn modelId="{19A5879B-8255-4ECE-9E35-0B982E7B3C17}" type="presOf" srcId="{81C3C4E2-4AD9-4AD6-957B-95B11C1455CA}" destId="{F1AD7968-BAC6-4768-B851-081944DFFE28}" srcOrd="1" destOrd="0" presId="urn:microsoft.com/office/officeart/2005/8/layout/matrix1"/>
    <dgm:cxn modelId="{3DF62EAC-1BA2-4284-A620-CDF5250EB071}" type="presOf" srcId="{AFE10AAF-4C2F-4CF0-B7CA-B5CE76C8D63B}" destId="{E4A2B6DA-502E-4269-9C7E-038C7C4C2DA2}" srcOrd="0" destOrd="0" presId="urn:microsoft.com/office/officeart/2005/8/layout/matrix1"/>
    <dgm:cxn modelId="{757EAFB0-4EAE-4AEB-8B66-FA68E9A120EB}" srcId="{017D0875-26F0-41B4-851B-80CCE8D8B752}" destId="{A780673A-A58E-4720-A100-7BEE0C214B2A}" srcOrd="0" destOrd="0" parTransId="{92B73947-D2BB-4D52-9444-FB747C075AA2}" sibTransId="{B75FB58E-BC51-4AEC-8360-7240B6763048}"/>
    <dgm:cxn modelId="{C48BDCBC-0DFD-4CE3-AA14-72031F56FAFF}" srcId="{017D0875-26F0-41B4-851B-80CCE8D8B752}" destId="{A8805E6B-6A5F-48D0-93D7-1443B4253D65}" srcOrd="1" destOrd="0" parTransId="{8A96942A-67C0-4435-A2CD-C3CCC325F740}" sibTransId="{2A744341-FB7E-4ADE-A08A-FD59E9660E05}"/>
    <dgm:cxn modelId="{57C3A0D3-0475-47CD-860C-FBF9E65A5FEB}" type="presOf" srcId="{A780673A-A58E-4720-A100-7BEE0C214B2A}" destId="{92865D74-EAF8-437B-88AE-5580A4FBA5D5}" srcOrd="1" destOrd="0" presId="urn:microsoft.com/office/officeart/2005/8/layout/matrix1"/>
    <dgm:cxn modelId="{4B9890E1-4A9A-459A-9820-374C65776D9E}" type="presOf" srcId="{A8805E6B-6A5F-48D0-93D7-1443B4253D65}" destId="{F26A4223-3AD8-4F5B-8511-4133B3643A71}" srcOrd="1" destOrd="0" presId="urn:microsoft.com/office/officeart/2005/8/layout/matrix1"/>
    <dgm:cxn modelId="{B935679C-9A09-4048-BE0C-2CAF8D8069B9}" type="presParOf" srcId="{E4A2B6DA-502E-4269-9C7E-038C7C4C2DA2}" destId="{B6ACD135-DB10-4F8C-8DEC-648389F3C1FC}" srcOrd="0" destOrd="0" presId="urn:microsoft.com/office/officeart/2005/8/layout/matrix1"/>
    <dgm:cxn modelId="{AEDB7D87-8CEA-4694-AE8A-180538454B56}" type="presParOf" srcId="{B6ACD135-DB10-4F8C-8DEC-648389F3C1FC}" destId="{58D7797B-E180-4AD8-A7EE-FC496078569F}" srcOrd="0" destOrd="0" presId="urn:microsoft.com/office/officeart/2005/8/layout/matrix1"/>
    <dgm:cxn modelId="{ADAB49AC-4180-4A04-B80A-E35207E1A2CB}" type="presParOf" srcId="{B6ACD135-DB10-4F8C-8DEC-648389F3C1FC}" destId="{92865D74-EAF8-437B-88AE-5580A4FBA5D5}" srcOrd="1" destOrd="0" presId="urn:microsoft.com/office/officeart/2005/8/layout/matrix1"/>
    <dgm:cxn modelId="{4166CC3C-A645-48A6-ADC7-782D19FF99A3}" type="presParOf" srcId="{B6ACD135-DB10-4F8C-8DEC-648389F3C1FC}" destId="{D13157E3-1DD6-4B37-B401-397483C17B75}" srcOrd="2" destOrd="0" presId="urn:microsoft.com/office/officeart/2005/8/layout/matrix1"/>
    <dgm:cxn modelId="{AD3066E5-1870-4008-9010-8A4F6EECA4FA}" type="presParOf" srcId="{B6ACD135-DB10-4F8C-8DEC-648389F3C1FC}" destId="{F26A4223-3AD8-4F5B-8511-4133B3643A71}" srcOrd="3" destOrd="0" presId="urn:microsoft.com/office/officeart/2005/8/layout/matrix1"/>
    <dgm:cxn modelId="{D81B8271-E37E-4EEF-BC7D-4491E9A40C2B}" type="presParOf" srcId="{B6ACD135-DB10-4F8C-8DEC-648389F3C1FC}" destId="{99D89D65-97B9-40AC-8CF4-51C82DD09960}" srcOrd="4" destOrd="0" presId="urn:microsoft.com/office/officeart/2005/8/layout/matrix1"/>
    <dgm:cxn modelId="{BB150CB7-0CF8-427B-9076-FAE447B8B038}" type="presParOf" srcId="{B6ACD135-DB10-4F8C-8DEC-648389F3C1FC}" destId="{0D156846-9474-4004-A934-3EA7B05179FF}" srcOrd="5" destOrd="0" presId="urn:microsoft.com/office/officeart/2005/8/layout/matrix1"/>
    <dgm:cxn modelId="{08EDC02C-84B9-4D74-9E45-E96627B45F5D}" type="presParOf" srcId="{B6ACD135-DB10-4F8C-8DEC-648389F3C1FC}" destId="{64A785FA-8B02-4598-9F43-4442BC789CC2}" srcOrd="6" destOrd="0" presId="urn:microsoft.com/office/officeart/2005/8/layout/matrix1"/>
    <dgm:cxn modelId="{63FF4475-83F6-45D0-AA9D-77A79DFBCF93}" type="presParOf" srcId="{B6ACD135-DB10-4F8C-8DEC-648389F3C1FC}" destId="{F1AD7968-BAC6-4768-B851-081944DFFE28}" srcOrd="7" destOrd="0" presId="urn:microsoft.com/office/officeart/2005/8/layout/matrix1"/>
    <dgm:cxn modelId="{E616C139-3905-488A-B6D4-B0BF3C45B9BD}" type="presParOf" srcId="{E4A2B6DA-502E-4269-9C7E-038C7C4C2DA2}" destId="{54187400-BFDE-4DFC-8B30-F47119930F2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D7797B-E180-4AD8-A7EE-FC496078569F}">
      <dsp:nvSpPr>
        <dsp:cNvPr id="0" name=""/>
        <dsp:cNvSpPr/>
      </dsp:nvSpPr>
      <dsp:spPr>
        <a:xfrm rot="16200000">
          <a:off x="1368778" y="-1368778"/>
          <a:ext cx="2551288" cy="5288844"/>
        </a:xfrm>
        <a:prstGeom prst="round1Rect">
          <a:avLst/>
        </a:prstGeom>
        <a:solidFill>
          <a:srgbClr val="8AC97F"/>
        </a:solidFill>
        <a:ln w="381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b="1" kern="1200" dirty="0">
              <a:solidFill>
                <a:schemeClr val="tx1"/>
              </a:solidFill>
              <a:latin typeface="Ubuntu"/>
            </a:rPr>
            <a:t>Energiegevers op het werk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 Leuk werk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 Goede werksfeer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 Leuke collega’s 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 Goed contact met leidinggevende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 Regelmatig overleg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 Ruimte voor groei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 dirty="0">
            <a:solidFill>
              <a:schemeClr val="tx1"/>
            </a:solidFill>
            <a:latin typeface="Ubuntu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 dirty="0">
            <a:solidFill>
              <a:schemeClr val="tx1"/>
            </a:solidFill>
            <a:latin typeface="Ubuntu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</a:t>
          </a:r>
          <a:endParaRPr lang="nl-NL" sz="1600" kern="1200" dirty="0">
            <a:solidFill>
              <a:schemeClr val="tx1"/>
            </a:solidFill>
            <a:latin typeface="Ubuntu"/>
          </a:endParaRPr>
        </a:p>
      </dsp:txBody>
      <dsp:txXfrm rot="5400000">
        <a:off x="0" y="0"/>
        <a:ext cx="5288844" cy="1913466"/>
      </dsp:txXfrm>
    </dsp:sp>
    <dsp:sp modelId="{D13157E3-1DD6-4B37-B401-397483C17B75}">
      <dsp:nvSpPr>
        <dsp:cNvPr id="0" name=""/>
        <dsp:cNvSpPr/>
      </dsp:nvSpPr>
      <dsp:spPr>
        <a:xfrm>
          <a:off x="5288844" y="0"/>
          <a:ext cx="5288844" cy="2551288"/>
        </a:xfrm>
        <a:prstGeom prst="round1Rect">
          <a:avLst/>
        </a:prstGeom>
        <a:solidFill>
          <a:srgbClr val="ED7D31"/>
        </a:solidFill>
        <a:ln w="381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b="1" kern="1200" dirty="0">
              <a:solidFill>
                <a:schemeClr val="tx1"/>
              </a:solidFill>
              <a:latin typeface="Ubuntu"/>
            </a:rPr>
            <a:t>Energievreters op het werk </a:t>
          </a:r>
          <a:endParaRPr lang="nl-NL" sz="1400" b="1" kern="1200" dirty="0">
            <a:solidFill>
              <a:schemeClr val="tx1"/>
            </a:solidFill>
            <a:latin typeface="Ubuntu"/>
          </a:endParaRP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Werk is niet leuk of saai 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Onduidelijkheid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Geen fijne werkplek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Slechte werksfeer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Geen goed contact met collega’s en/of leidinggevende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 dirty="0">
            <a:solidFill>
              <a:schemeClr val="tx1"/>
            </a:solidFill>
            <a:latin typeface="Ubuntu"/>
          </a:endParaRPr>
        </a:p>
      </dsp:txBody>
      <dsp:txXfrm>
        <a:off x="5288844" y="0"/>
        <a:ext cx="5288844" cy="1913466"/>
      </dsp:txXfrm>
    </dsp:sp>
    <dsp:sp modelId="{99D89D65-97B9-40AC-8CF4-51C82DD09960}">
      <dsp:nvSpPr>
        <dsp:cNvPr id="0" name=""/>
        <dsp:cNvSpPr/>
      </dsp:nvSpPr>
      <dsp:spPr>
        <a:xfrm rot="10800000">
          <a:off x="0" y="2551288"/>
          <a:ext cx="5288844" cy="2551288"/>
        </a:xfrm>
        <a:prstGeom prst="round1Rect">
          <a:avLst/>
        </a:prstGeom>
        <a:solidFill>
          <a:srgbClr val="8AC97F"/>
        </a:solidFill>
        <a:ln w="381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0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b="1" kern="1200" dirty="0">
              <a:solidFill>
                <a:schemeClr val="tx1"/>
              </a:solidFill>
              <a:latin typeface="Ubuntu"/>
            </a:rPr>
            <a:t>Energiegevers privé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 Sociale contacten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 Goede gezondheid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 Ontspanning, hobby’s en vrije tijd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 Steun van mensen om je heen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Financieel gezond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b="1" kern="1200" dirty="0">
            <a:solidFill>
              <a:schemeClr val="tx1"/>
            </a:solidFill>
            <a:latin typeface="Ubuntu"/>
          </a:endParaRP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b="0" kern="1200" dirty="0">
            <a:solidFill>
              <a:schemeClr val="tx1"/>
            </a:solidFill>
            <a:latin typeface="Ubuntu"/>
          </a:endParaRP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b="0" kern="1200" dirty="0">
            <a:solidFill>
              <a:schemeClr val="tx1"/>
            </a:solidFill>
            <a:latin typeface="Ubuntu"/>
          </a:endParaRPr>
        </a:p>
      </dsp:txBody>
      <dsp:txXfrm rot="10800000">
        <a:off x="0" y="3189110"/>
        <a:ext cx="5288844" cy="1913466"/>
      </dsp:txXfrm>
    </dsp:sp>
    <dsp:sp modelId="{64A785FA-8B02-4598-9F43-4442BC789CC2}">
      <dsp:nvSpPr>
        <dsp:cNvPr id="0" name=""/>
        <dsp:cNvSpPr/>
      </dsp:nvSpPr>
      <dsp:spPr>
        <a:xfrm rot="5400000">
          <a:off x="6657622" y="1182510"/>
          <a:ext cx="2551288" cy="5288844"/>
        </a:xfrm>
        <a:prstGeom prst="round1Rect">
          <a:avLst/>
        </a:prstGeom>
        <a:solidFill>
          <a:srgbClr val="ED7D31"/>
        </a:solidFill>
        <a:ln w="381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0" rIns="128016" bIns="128016" numCol="1" spcCol="1270" anchor="t" anchorCtr="0">
          <a:noAutofit/>
        </a:bodyPr>
        <a:lstStyle/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b="1" kern="1200" dirty="0">
              <a:solidFill>
                <a:schemeClr val="tx1"/>
              </a:solidFill>
              <a:latin typeface="Ubuntu"/>
            </a:rPr>
            <a:t>Energievreters privé 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 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Zorgen thuis (mantelzorg/ problemen)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 Geen sociale contacten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 Gezondheidsproblemen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>
              <a:solidFill>
                <a:schemeClr val="tx1"/>
              </a:solidFill>
              <a:latin typeface="Ubuntu"/>
              <a:sym typeface="Wingdings" panose="05000000000000000000" pitchFamily="2" charset="2"/>
            </a:rPr>
            <a:t></a:t>
          </a:r>
          <a:r>
            <a:rPr lang="nl-NL" sz="1400" b="1" kern="1200" dirty="0">
              <a:solidFill>
                <a:schemeClr val="tx1"/>
              </a:solidFill>
              <a:latin typeface="Ubuntu"/>
            </a:rPr>
            <a:t> Financiële zorgen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800" b="1" kern="1200" dirty="0">
            <a:solidFill>
              <a:schemeClr val="tx1"/>
            </a:solidFill>
            <a:latin typeface="Ubuntu"/>
          </a:endParaRPr>
        </a:p>
      </dsp:txBody>
      <dsp:txXfrm rot="-5400000">
        <a:off x="5288844" y="3189110"/>
        <a:ext cx="5288844" cy="1913466"/>
      </dsp:txXfrm>
    </dsp:sp>
    <dsp:sp modelId="{54187400-BFDE-4DFC-8B30-F47119930F26}">
      <dsp:nvSpPr>
        <dsp:cNvPr id="0" name=""/>
        <dsp:cNvSpPr/>
      </dsp:nvSpPr>
      <dsp:spPr>
        <a:xfrm>
          <a:off x="3603659" y="1819706"/>
          <a:ext cx="3173306" cy="1275644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500" kern="1200" dirty="0">
              <a:latin typeface="Ubuntu"/>
            </a:rPr>
            <a:t>  </a:t>
          </a:r>
        </a:p>
      </dsp:txBody>
      <dsp:txXfrm>
        <a:off x="3665931" y="1881978"/>
        <a:ext cx="3048762" cy="1151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11D1B2-FE7B-4D86-B666-28DC1EFF53EA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C474C-432A-462D-8A30-7A8A243714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1359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200C55-6E9C-4645-955F-2A241587D4E1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8014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200C55-6E9C-4645-955F-2A241587D4E1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190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522D-69B0-491F-B655-0ABD7231BA35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6EA1-13FE-42CE-89BB-B81E81532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3394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522D-69B0-491F-B655-0ABD7231BA35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6EA1-13FE-42CE-89BB-B81E81532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31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522D-69B0-491F-B655-0ABD7231BA35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6EA1-13FE-42CE-89BB-B81E81532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3164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B43C-C573-420B-B0AA-A15AE5AE0DED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DFF9-7732-4CEF-91EA-63E3ADA26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6184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B43C-C573-420B-B0AA-A15AE5AE0DED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DFF9-7732-4CEF-91EA-63E3ADA26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3953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B43C-C573-420B-B0AA-A15AE5AE0DED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DFF9-7732-4CEF-91EA-63E3ADA26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4724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B43C-C573-420B-B0AA-A15AE5AE0DED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DFF9-7732-4CEF-91EA-63E3ADA26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7823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B43C-C573-420B-B0AA-A15AE5AE0DED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DFF9-7732-4CEF-91EA-63E3ADA26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2156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B43C-C573-420B-B0AA-A15AE5AE0DED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DFF9-7732-4CEF-91EA-63E3ADA26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3304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B43C-C573-420B-B0AA-A15AE5AE0DED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DFF9-7732-4CEF-91EA-63E3ADA26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79939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B43C-C573-420B-B0AA-A15AE5AE0DED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DFF9-7732-4CEF-91EA-63E3ADA26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2607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522D-69B0-491F-B655-0ABD7231BA35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6EA1-13FE-42CE-89BB-B81E81532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15381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B43C-C573-420B-B0AA-A15AE5AE0DED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DFF9-7732-4CEF-91EA-63E3ADA26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03150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B43C-C573-420B-B0AA-A15AE5AE0DED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DFF9-7732-4CEF-91EA-63E3ADA26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11414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B43C-C573-420B-B0AA-A15AE5AE0DED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DFF9-7732-4CEF-91EA-63E3ADA26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810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522D-69B0-491F-B655-0ABD7231BA35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6EA1-13FE-42CE-89BB-B81E81532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1536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522D-69B0-491F-B655-0ABD7231BA35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6EA1-13FE-42CE-89BB-B81E81532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7318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522D-69B0-491F-B655-0ABD7231BA35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6EA1-13FE-42CE-89BB-B81E81532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9456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522D-69B0-491F-B655-0ABD7231BA35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6EA1-13FE-42CE-89BB-B81E81532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7152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522D-69B0-491F-B655-0ABD7231BA35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6EA1-13FE-42CE-89BB-B81E81532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038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522D-69B0-491F-B655-0ABD7231BA35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6EA1-13FE-42CE-89BB-B81E81532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3230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522D-69B0-491F-B655-0ABD7231BA35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6EA1-13FE-42CE-89BB-B81E81532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314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0522D-69B0-491F-B655-0ABD7231BA35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36EA1-13FE-42CE-89BB-B81E81532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269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9B43C-C573-420B-B0AA-A15AE5AE0DED}" type="datetimeFigureOut">
              <a:rPr lang="nl-NL" smtClean="0"/>
              <a:t>22-05-2025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DDFF9-7732-4CEF-91EA-63E3ADA26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84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993" y="0"/>
            <a:ext cx="4586968" cy="6783334"/>
          </a:xfrm>
          <a:prstGeom prst="rect">
            <a:avLst/>
          </a:prstGeo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2770907" y="4740497"/>
            <a:ext cx="9421093" cy="1543050"/>
          </a:xfrm>
          <a:prstGeom prst="rect">
            <a:avLst/>
          </a:prstGeom>
          <a:solidFill>
            <a:srgbClr val="E5117E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12801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1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900"/>
              </a:lnSpc>
            </a:pPr>
            <a:r>
              <a:rPr lang="nl-NL" sz="4600" b="1" spc="140" dirty="0">
                <a:solidFill>
                  <a:srgbClr val="FFFFFF"/>
                </a:solidFill>
                <a:latin typeface="Arial"/>
                <a:cs typeface="Arial"/>
              </a:rPr>
              <a:t>Checks en tips bij werkbalans</a:t>
            </a:r>
          </a:p>
          <a:p>
            <a:pPr>
              <a:lnSpc>
                <a:spcPts val="4900"/>
              </a:lnSpc>
            </a:pPr>
            <a:r>
              <a:rPr lang="nl-NL" sz="3920" spc="140" dirty="0">
                <a:solidFill>
                  <a:srgbClr val="FFFFFF"/>
                </a:solidFill>
                <a:latin typeface="Arial"/>
                <a:cs typeface="Arial"/>
              </a:rPr>
              <a:t>voor werknemers van sociale ontwikkelbedrijven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24" y="6170694"/>
            <a:ext cx="1689586" cy="62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15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EDC7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0" y="244672"/>
            <a:ext cx="11306377" cy="1172296"/>
          </a:xfrm>
          <a:prstGeom prst="rect">
            <a:avLst/>
          </a:prstGeom>
          <a:solidFill>
            <a:srgbClr val="D7EDC7"/>
          </a:solidFill>
          <a:ln w="5715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algn="ctr" defTabSz="640080" rtl="0" eaLnBrk="1" latinLnBrk="0" hangingPunct="1">
              <a:spcBef>
                <a:spcPct val="0"/>
              </a:spcBef>
              <a:buNone/>
              <a:defRPr sz="61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4008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400" b="1" noProof="0" dirty="0">
                <a:solidFill>
                  <a:srgbClr val="E5117E"/>
                </a:solidFill>
                <a:latin typeface="Ubuntu-Bold"/>
              </a:rPr>
              <a:t>Werkbalans: waar gaat dat over? </a:t>
            </a:r>
            <a:endParaRPr kumimoji="0" lang="nl-NL" sz="4400" b="1" i="0" u="none" strike="noStrike" kern="1200" cap="none" spc="0" normalizeH="0" baseline="0" noProof="0" dirty="0">
              <a:ln>
                <a:noFill/>
              </a:ln>
              <a:solidFill>
                <a:srgbClr val="E5117E"/>
              </a:solidFill>
              <a:effectLst/>
              <a:uLnTx/>
              <a:uFillTx/>
              <a:latin typeface="Ubuntu-Bold"/>
              <a:ea typeface="+mj-ea"/>
              <a:cs typeface="+mj-cs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1BABFC6A-D3A7-4743-9A27-21610A82F350}"/>
              </a:ext>
            </a:extLst>
          </p:cNvPr>
          <p:cNvSpPr txBox="1"/>
          <p:nvPr/>
        </p:nvSpPr>
        <p:spPr>
          <a:xfrm>
            <a:off x="612160" y="4384557"/>
            <a:ext cx="10860067" cy="2145685"/>
          </a:xfrm>
          <a:prstGeom prst="roundRect">
            <a:avLst>
              <a:gd name="adj" fmla="val 9004"/>
            </a:avLst>
          </a:prstGeom>
          <a:solidFill>
            <a:srgbClr val="D7EDC7"/>
          </a:solidFill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-Bold"/>
                <a:ea typeface="+mn-ea"/>
                <a:cs typeface="+mn-cs"/>
              </a:rPr>
              <a:t>WERKSTRESS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-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-Bold"/>
                <a:ea typeface="+mn-ea"/>
                <a:cs typeface="+mn-cs"/>
              </a:rPr>
              <a:t>Als je</a:t>
            </a:r>
            <a:r>
              <a:rPr kumimoji="0" lang="nl-NL" sz="2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-Bold"/>
                <a:ea typeface="+mn-ea"/>
                <a:cs typeface="+mn-cs"/>
              </a:rPr>
              <a:t> werk óf je privé-situatie meer energie kosten dan je hebt, is er geen balans, en kan je werkdruk veranderen in werkstress.</a:t>
            </a: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-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buntu-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buntu-Bold"/>
                <a:ea typeface="+mn-ea"/>
                <a:cs typeface="+mn-cs"/>
              </a:rPr>
              <a:t>Ga op tijd in gesprek met je leidinggevende!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638" y="5349510"/>
            <a:ext cx="1192060" cy="1056091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>
            <a:off x="651352" y="1178973"/>
            <a:ext cx="883863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000" b="1" noProof="0" dirty="0">
                <a:solidFill>
                  <a:prstClr val="black"/>
                </a:solidFill>
                <a:latin typeface="Ubuntu"/>
              </a:rPr>
              <a:t>WERKDRUK </a:t>
            </a:r>
            <a:r>
              <a:rPr lang="nl-NL" sz="2000" noProof="0" dirty="0">
                <a:solidFill>
                  <a:prstClr val="black"/>
                </a:solidFill>
                <a:latin typeface="Ubuntu"/>
              </a:rPr>
              <a:t>voel je door </a:t>
            </a:r>
            <a:r>
              <a:rPr lang="nl-NL" sz="2000" dirty="0">
                <a:solidFill>
                  <a:prstClr val="black"/>
                </a:solidFill>
                <a:latin typeface="Ubuntu"/>
              </a:rPr>
              <a:t>de dingen op het werk die energie kosten, bijvoorbeeld hoeveel werk er is en hoeveel tijd je daarvoor hebt.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000" dirty="0">
                <a:solidFill>
                  <a:prstClr val="black"/>
                </a:solidFill>
                <a:latin typeface="Ubuntu"/>
              </a:rPr>
              <a:t>Daar is niks mis mee, zolang er ook maar genoeg dingen zijn waar je energie van krijgt. Zoals bijvoorbeeld fijne collega’s, steun en waardering. </a:t>
            </a:r>
          </a:p>
          <a:p>
            <a:pPr lvl="0">
              <a:defRPr/>
            </a:pPr>
            <a:endParaRPr lang="nl-NL" sz="2000" b="1" dirty="0">
              <a:solidFill>
                <a:prstClr val="black"/>
              </a:solidFill>
              <a:latin typeface="Ubuntu"/>
            </a:endParaRPr>
          </a:p>
          <a:p>
            <a:pPr lvl="0">
              <a:defRPr/>
            </a:pPr>
            <a:r>
              <a:rPr lang="nl-NL" sz="2000" b="1" dirty="0">
                <a:solidFill>
                  <a:prstClr val="black"/>
                </a:solidFill>
                <a:latin typeface="Ubuntu"/>
              </a:rPr>
              <a:t>WERKBALANS </a:t>
            </a:r>
            <a:r>
              <a:rPr lang="nl-NL" sz="2000" dirty="0">
                <a:solidFill>
                  <a:prstClr val="black"/>
                </a:solidFill>
                <a:latin typeface="Ubuntu"/>
              </a:rPr>
              <a:t>betekent dat wat energie geeft, de ‘energiegevers’ meer is dan wat energie vraagt, de ‘energievreters’. </a:t>
            </a:r>
            <a:endParaRPr kumimoji="0" lang="nl-NL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416" y="6537874"/>
            <a:ext cx="790526" cy="29101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7038" y="1114359"/>
            <a:ext cx="1978442" cy="292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982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EDC7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0" y="244672"/>
            <a:ext cx="11306377" cy="1172296"/>
          </a:xfrm>
          <a:prstGeom prst="rect">
            <a:avLst/>
          </a:prstGeom>
          <a:solidFill>
            <a:srgbClr val="D7EDC7"/>
          </a:solidFill>
          <a:ln w="5715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algn="ctr" defTabSz="640080" rtl="0" eaLnBrk="1" latinLnBrk="0" hangingPunct="1">
              <a:spcBef>
                <a:spcPct val="0"/>
              </a:spcBef>
              <a:buNone/>
              <a:defRPr sz="61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4008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400" b="1" noProof="0" dirty="0">
                <a:solidFill>
                  <a:srgbClr val="E5117E"/>
                </a:solidFill>
                <a:latin typeface="Ubuntu-Bold"/>
              </a:rPr>
              <a:t>Tips voor meer werkplezier </a:t>
            </a:r>
            <a:endParaRPr kumimoji="0" lang="nl-NL" sz="4400" b="1" i="0" u="none" strike="noStrike" kern="1200" cap="none" spc="0" normalizeH="0" baseline="0" noProof="0" dirty="0">
              <a:ln>
                <a:noFill/>
              </a:ln>
              <a:solidFill>
                <a:srgbClr val="E5117E"/>
              </a:solidFill>
              <a:effectLst/>
              <a:uLnTx/>
              <a:uFillTx/>
              <a:latin typeface="Ubuntu-Bold"/>
              <a:ea typeface="+mj-ea"/>
              <a:cs typeface="+mj-cs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651352" y="1178974"/>
            <a:ext cx="5715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ea typeface="+mn-ea"/>
              <a:cs typeface="+mn-cs"/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416" y="6537874"/>
            <a:ext cx="790526" cy="29101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25"/>
          <a:stretch/>
        </p:blipFill>
        <p:spPr>
          <a:xfrm>
            <a:off x="710291" y="3668986"/>
            <a:ext cx="2378529" cy="2983454"/>
          </a:xfrm>
          <a:prstGeom prst="rect">
            <a:avLst/>
          </a:prstGeom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963386" y="1681842"/>
            <a:ext cx="68661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Werken doe je samen. Samen bepaal je de sfeer op</a:t>
            </a:r>
          </a:p>
          <a:p>
            <a:r>
              <a:rPr lang="nl-NL" dirty="0"/>
              <a:t>de werkvloer. Hoe meer plezier, hoe lekkerder het is om te werken. </a:t>
            </a:r>
          </a:p>
          <a:p>
            <a:r>
              <a:rPr lang="nl-NL" dirty="0"/>
              <a:t>Heb je een idee hoe er meer plezier gemaakt kan worden? </a:t>
            </a:r>
          </a:p>
          <a:p>
            <a:endParaRPr lang="nl-NL" dirty="0"/>
          </a:p>
          <a:p>
            <a:r>
              <a:rPr lang="nl-NL" dirty="0"/>
              <a:t>Schrijf het op een post-</a:t>
            </a:r>
            <a:r>
              <a:rPr lang="nl-NL" dirty="0" err="1"/>
              <a:t>it</a:t>
            </a:r>
            <a:r>
              <a:rPr lang="nl-NL" dirty="0"/>
              <a:t> en plak hem op de poster!*</a:t>
            </a:r>
          </a:p>
          <a:p>
            <a:endParaRPr lang="nl-NL" dirty="0"/>
          </a:p>
          <a:p>
            <a:r>
              <a:rPr lang="nl-NL" sz="1400" dirty="0"/>
              <a:t>*vraag aan je leidinggevende om deze te downloaden en uit te printen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0" y="861416"/>
            <a:ext cx="3995056" cy="5602656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71" y="5089071"/>
            <a:ext cx="1442357" cy="1442357"/>
          </a:xfrm>
          <a:prstGeom prst="rect">
            <a:avLst/>
          </a:prstGeom>
        </p:spPr>
      </p:pic>
      <p:sp>
        <p:nvSpPr>
          <p:cNvPr id="9" name="Gekromde pijl-links 8"/>
          <p:cNvSpPr/>
          <p:nvPr/>
        </p:nvSpPr>
        <p:spPr>
          <a:xfrm>
            <a:off x="6196693" y="3453492"/>
            <a:ext cx="449036" cy="222885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406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E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90407" cy="6851621"/>
          </a:xfrm>
          <a:ln w="28575">
            <a:solidFill>
              <a:schemeClr val="accent6"/>
            </a:solidFill>
          </a:ln>
        </p:spPr>
      </p:pic>
      <p:sp>
        <p:nvSpPr>
          <p:cNvPr id="13" name="Rechthoek 12"/>
          <p:cNvSpPr/>
          <p:nvPr/>
        </p:nvSpPr>
        <p:spPr>
          <a:xfrm>
            <a:off x="890439" y="5298621"/>
            <a:ext cx="2245180" cy="1020536"/>
          </a:xfrm>
          <a:prstGeom prst="rect">
            <a:avLst/>
          </a:prstGeom>
          <a:solidFill>
            <a:srgbClr val="CAE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>
            <a:off x="2775856" y="5676900"/>
            <a:ext cx="1638302" cy="642257"/>
          </a:xfrm>
          <a:prstGeom prst="rect">
            <a:avLst/>
          </a:prstGeom>
          <a:solidFill>
            <a:srgbClr val="CAE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 rot="21245939">
            <a:off x="917974" y="5127187"/>
            <a:ext cx="1426032" cy="609131"/>
          </a:xfrm>
          <a:prstGeom prst="rect">
            <a:avLst/>
          </a:prstGeom>
          <a:solidFill>
            <a:srgbClr val="CAE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/>
          <p:cNvSpPr/>
          <p:nvPr/>
        </p:nvSpPr>
        <p:spPr>
          <a:xfrm rot="21245939">
            <a:off x="1721815" y="5130978"/>
            <a:ext cx="1070857" cy="530110"/>
          </a:xfrm>
          <a:prstGeom prst="rect">
            <a:avLst/>
          </a:prstGeom>
          <a:solidFill>
            <a:srgbClr val="CAE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 rot="21337060">
            <a:off x="205133" y="4987041"/>
            <a:ext cx="440055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ZO VOEL IK MIJ VANDAAG</a:t>
            </a:r>
          </a:p>
        </p:txBody>
      </p:sp>
      <p:sp>
        <p:nvSpPr>
          <p:cNvPr id="3" name="Rechthoek 2"/>
          <p:cNvSpPr/>
          <p:nvPr/>
        </p:nvSpPr>
        <p:spPr>
          <a:xfrm>
            <a:off x="5594760" y="873667"/>
            <a:ext cx="55451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b="1" dirty="0">
                <a:solidFill>
                  <a:srgbClr val="E5117E"/>
                </a:solidFill>
                <a:latin typeface="Ubuntu-Bold"/>
              </a:rPr>
              <a:t>Hoe voel je je vandaag? </a:t>
            </a:r>
            <a:endParaRPr lang="nl-NL" sz="3600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5552" y="6482988"/>
            <a:ext cx="792549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03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E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1151" y="150941"/>
            <a:ext cx="11083782" cy="1325563"/>
          </a:xfrm>
        </p:spPr>
        <p:txBody>
          <a:bodyPr>
            <a:normAutofit/>
          </a:bodyPr>
          <a:lstStyle/>
          <a:p>
            <a:r>
              <a:rPr lang="nl-NL" b="1" dirty="0">
                <a:solidFill>
                  <a:srgbClr val="E5117E"/>
                </a:solidFill>
                <a:latin typeface="Ubuntu-Bold"/>
                <a:ea typeface="+mn-ea"/>
                <a:cs typeface="+mn-cs"/>
              </a:rPr>
              <a:t>Check energievreters en Energiegevers </a:t>
            </a:r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611047"/>
              </p:ext>
            </p:extLst>
          </p:nvPr>
        </p:nvGraphicFramePr>
        <p:xfrm>
          <a:off x="598308" y="1253067"/>
          <a:ext cx="10747024" cy="4835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5887">
                  <a:extLst>
                    <a:ext uri="{9D8B030D-6E8A-4147-A177-3AD203B41FA5}">
                      <a16:colId xmlns:a16="http://schemas.microsoft.com/office/drawing/2014/main" val="3956597845"/>
                    </a:ext>
                  </a:extLst>
                </a:gridCol>
                <a:gridCol w="5381137">
                  <a:extLst>
                    <a:ext uri="{9D8B030D-6E8A-4147-A177-3AD203B41FA5}">
                      <a16:colId xmlns:a16="http://schemas.microsoft.com/office/drawing/2014/main" val="3600308343"/>
                    </a:ext>
                  </a:extLst>
                </a:gridCol>
              </a:tblGrid>
              <a:tr h="3615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nl-NL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ENERGIEGEVERS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nl-NL" sz="16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ENERGIEVRETERS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endParaRPr lang="nl-NL" sz="1600" b="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885808"/>
                  </a:ext>
                </a:extLst>
              </a:tr>
              <a:tr h="2127955">
                <a:tc>
                  <a:txBody>
                    <a:bodyPr/>
                    <a:lstStyle/>
                    <a:p>
                      <a:r>
                        <a:rPr lang="nl-NL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Dit geeft mij energie op het werk:</a:t>
                      </a:r>
                      <a:r>
                        <a:rPr lang="nl-NL" sz="16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nl-NL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nl-NL" sz="1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Leuk werk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Goede werksfeer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Leuke collega’s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Goed contact met mijn leidinggevende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Regelmatig overleg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</a:t>
                      </a:r>
                      <a:r>
                        <a:rPr lang="nl-NL" sz="16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kan nieuwe dingen leren</a:t>
                      </a:r>
                      <a:endParaRPr lang="nl-NL" sz="16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6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Dit kost mij energie op het werk:</a:t>
                      </a:r>
                    </a:p>
                    <a:p>
                      <a:pPr algn="ctr"/>
                      <a:endParaRPr lang="nl-NL" sz="9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Niet zo leuk werk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Onduidelijkheid over mijn taken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Geen fijne werkplek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Geen</a:t>
                      </a:r>
                      <a:r>
                        <a:rPr lang="nl-NL" sz="1600" b="0" baseline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goede werksfeer </a:t>
                      </a:r>
                      <a:endParaRPr lang="nl-NL" sz="1600" b="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Geen goed contact met collega’s/</a:t>
                      </a:r>
                      <a:r>
                        <a:rPr lang="nl-NL" sz="1600" b="0" baseline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600" b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leidinggevende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6595411"/>
                  </a:ext>
                </a:extLst>
              </a:tr>
              <a:tr h="2127955">
                <a:tc>
                  <a:txBody>
                    <a:bodyPr/>
                    <a:lstStyle/>
                    <a:p>
                      <a:r>
                        <a:rPr lang="nl-NL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Dit geeft mij thuis energie:</a:t>
                      </a:r>
                      <a:r>
                        <a:rPr lang="nl-NL" sz="16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nl-NL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nl-NL" sz="1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Mensen met wie ik kan praten</a:t>
                      </a:r>
                      <a:r>
                        <a:rPr lang="nl-NL" sz="16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nl-NL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leuke dingen doen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 voel me fit en gezond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Genoeg</a:t>
                      </a:r>
                      <a:r>
                        <a:rPr lang="nl-NL" sz="16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tijd voor o</a:t>
                      </a:r>
                      <a:r>
                        <a:rPr lang="nl-NL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ntspanning</a:t>
                      </a:r>
                      <a:r>
                        <a:rPr lang="nl-NL" sz="16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</a:t>
                      </a:r>
                      <a:r>
                        <a:rPr lang="nl-NL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hobby’s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Steun van mensen om mij heen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 heb</a:t>
                      </a:r>
                      <a:r>
                        <a:rPr lang="nl-NL" sz="16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genoeg geld om rond te komen</a:t>
                      </a:r>
                      <a:endParaRPr lang="nl-NL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6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Dit kost mij thuis</a:t>
                      </a:r>
                      <a:r>
                        <a:rPr lang="nl-NL" sz="1600" b="1" baseline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energie:</a:t>
                      </a:r>
                      <a:endParaRPr lang="nl-NL" sz="1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nl-NL" sz="1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Zorgen thuis (bijvoorbeeld mantelzorg)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Niet veel mensen met wie ik kan praten of leuke dingen doen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Klachten</a:t>
                      </a:r>
                      <a:r>
                        <a:rPr lang="nl-NL" sz="1600" b="0" baseline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van de gezondheid</a:t>
                      </a:r>
                      <a:endParaRPr lang="nl-NL" sz="1600" b="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600" b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 heb (soms)</a:t>
                      </a:r>
                      <a:r>
                        <a:rPr lang="nl-NL" sz="1600" b="0" baseline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 weinig geld om rond te komen </a:t>
                      </a:r>
                      <a:endParaRPr lang="nl-NL" sz="1600" b="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nl-NL" sz="16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370586"/>
                  </a:ext>
                </a:extLst>
              </a:tr>
            </a:tbl>
          </a:graphicData>
        </a:graphic>
      </p:graphicFrame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5552" y="6482988"/>
            <a:ext cx="792549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12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E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54361" cy="851354"/>
          </a:xfrm>
        </p:spPr>
        <p:txBody>
          <a:bodyPr>
            <a:noAutofit/>
          </a:bodyPr>
          <a:lstStyle/>
          <a:p>
            <a:r>
              <a:rPr lang="nl-NL" b="1" dirty="0">
                <a:solidFill>
                  <a:srgbClr val="E5117E"/>
                </a:solidFill>
                <a:latin typeface="Ubuntu-Bold"/>
                <a:ea typeface="+mn-ea"/>
                <a:cs typeface="+mn-cs"/>
              </a:rPr>
              <a:t>Hoe zit het met jouw energie? 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27" y="2078421"/>
            <a:ext cx="5532803" cy="3532485"/>
          </a:xfrm>
          <a:prstGeom prst="rect">
            <a:avLst/>
          </a:prstGeom>
        </p:spPr>
      </p:pic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54358"/>
              </p:ext>
            </p:extLst>
          </p:nvPr>
        </p:nvGraphicFramePr>
        <p:xfrm>
          <a:off x="7200525" y="1822394"/>
          <a:ext cx="4515225" cy="3971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955">
                  <a:extLst>
                    <a:ext uri="{9D8B030D-6E8A-4147-A177-3AD203B41FA5}">
                      <a16:colId xmlns:a16="http://schemas.microsoft.com/office/drawing/2014/main" val="2294704463"/>
                    </a:ext>
                  </a:extLst>
                </a:gridCol>
                <a:gridCol w="3182270">
                  <a:extLst>
                    <a:ext uri="{9D8B030D-6E8A-4147-A177-3AD203B41FA5}">
                      <a16:colId xmlns:a16="http://schemas.microsoft.com/office/drawing/2014/main" val="1064460062"/>
                    </a:ext>
                  </a:extLst>
                </a:gridCol>
              </a:tblGrid>
              <a:tr h="1254176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rgbClr val="8AC97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 ben in balans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Leuk</a:t>
                      </a:r>
                      <a:r>
                        <a:rPr lang="nl-NL" sz="1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werk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Fijne collega’s en leidinggevende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Steun van thuis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Lekker in m’n vel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Ontspannen</a:t>
                      </a:r>
                      <a:endParaRPr lang="nl-NL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8AC9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179570"/>
                  </a:ext>
                </a:extLst>
              </a:tr>
              <a:tr h="1254176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rgbClr val="F0E57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 moet opletten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Slechter slapen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Kort lontje,</a:t>
                      </a:r>
                      <a:r>
                        <a:rPr lang="nl-NL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mopperen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Irritaties op het werk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Zorgen thuis</a:t>
                      </a:r>
                      <a:endParaRPr lang="nl-N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0E5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167656"/>
                  </a:ext>
                </a:extLst>
              </a:tr>
              <a:tr h="1254176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rgbClr val="DC8CB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 ben uit balans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Altijd</a:t>
                      </a:r>
                      <a:r>
                        <a:rPr lang="nl-NL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Vaak ziek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 werk en privé niet combineren</a:t>
                      </a:r>
                      <a:endParaRPr lang="nl-N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C8C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322254"/>
                  </a:ext>
                </a:extLst>
              </a:tr>
            </a:tbl>
          </a:graphicData>
        </a:graphic>
      </p:graphicFrame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5840" y="1949223"/>
            <a:ext cx="1228725" cy="122872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314" y="3304777"/>
            <a:ext cx="1247775" cy="12096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5838" y="4577856"/>
            <a:ext cx="1228725" cy="115252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5552" y="6482988"/>
            <a:ext cx="792549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138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E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rgbClr val="E5117E"/>
                </a:solidFill>
                <a:latin typeface="Ubuntu-Bold"/>
                <a:ea typeface="+mn-ea"/>
                <a:cs typeface="+mn-cs"/>
              </a:rPr>
              <a:t>Hoe herken je stress bij jezelf? 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498869" y="1823974"/>
            <a:ext cx="360357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latin typeface="Ubuntu"/>
              </a:rPr>
              <a:t>Signalen van stress</a:t>
            </a:r>
          </a:p>
          <a:p>
            <a:endParaRPr lang="nl-NL" dirty="0">
              <a:latin typeface="Ubuntu"/>
            </a:endParaRP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Korter lontje: sneller boos of verdrietig</a:t>
            </a: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Onrust</a:t>
            </a: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Slechter slapen</a:t>
            </a: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Meer of juist minder eetlust</a:t>
            </a: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Minder werkplezier</a:t>
            </a: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Vaker ziek</a:t>
            </a: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Minder goed kunnen concentreren</a:t>
            </a:r>
          </a:p>
          <a:p>
            <a:pPr marL="285750" indent="-285750">
              <a:buFontTx/>
              <a:buChar char="-"/>
            </a:pPr>
            <a:endParaRPr lang="nl-NL" dirty="0">
              <a:latin typeface="Ubuntu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8762300" y="1910781"/>
            <a:ext cx="34297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latin typeface="Ubuntu"/>
              </a:rPr>
              <a:t>Mogelijke gevolgen van stress</a:t>
            </a:r>
          </a:p>
          <a:p>
            <a:endParaRPr lang="nl-NL" dirty="0">
              <a:latin typeface="Ubuntu"/>
            </a:endParaRP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Verhoogde hartslag en bloeddruk </a:t>
            </a: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Slaapproblemen</a:t>
            </a: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Over- of ondergewicht</a:t>
            </a: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Meer fouten maken </a:t>
            </a: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Hart- en vaatziekten</a:t>
            </a: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Chronische stress</a:t>
            </a:r>
          </a:p>
          <a:p>
            <a:pPr marL="342900" indent="-342900"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</a:pPr>
            <a:r>
              <a:rPr lang="nl-NL" sz="2000" dirty="0">
                <a:latin typeface="Ubuntu"/>
              </a:rPr>
              <a:t>Burn-out</a:t>
            </a:r>
          </a:p>
          <a:p>
            <a:pPr marL="285750" indent="-285750">
              <a:buFontTx/>
              <a:buChar char="-"/>
            </a:pPr>
            <a:endParaRPr lang="nl-NL" dirty="0">
              <a:latin typeface="Ubuntu"/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948" y="2029625"/>
            <a:ext cx="3983724" cy="4245811"/>
          </a:xfrm>
          <a:prstGeom prst="rect">
            <a:avLst/>
          </a:prstGeom>
        </p:spPr>
      </p:pic>
      <p:sp>
        <p:nvSpPr>
          <p:cNvPr id="8" name="Afgeronde rechthoek 7"/>
          <p:cNvSpPr/>
          <p:nvPr/>
        </p:nvSpPr>
        <p:spPr>
          <a:xfrm>
            <a:off x="4184821" y="1935892"/>
            <a:ext cx="4264557" cy="1569697"/>
          </a:xfrm>
          <a:prstGeom prst="roundRect">
            <a:avLst/>
          </a:prstGeom>
          <a:noFill/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5552" y="6482988"/>
            <a:ext cx="792549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78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E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defTabSz="640080">
              <a:lnSpc>
                <a:spcPct val="100000"/>
              </a:lnSpc>
            </a:pPr>
            <a:r>
              <a:rPr lang="nl-NL" b="1" dirty="0">
                <a:solidFill>
                  <a:srgbClr val="E5117E"/>
                </a:solidFill>
                <a:latin typeface="Ubuntu-Bold"/>
              </a:rPr>
              <a:t>Energiegevers en Energievreters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17796472"/>
              </p:ext>
            </p:extLst>
          </p:nvPr>
        </p:nvGraphicFramePr>
        <p:xfrm>
          <a:off x="778933" y="1399822"/>
          <a:ext cx="10577689" cy="5102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527" b="15656"/>
          <a:stretch/>
        </p:blipFill>
        <p:spPr>
          <a:xfrm>
            <a:off x="4324255" y="3482427"/>
            <a:ext cx="2243706" cy="783247"/>
          </a:xfrm>
          <a:prstGeom prst="rect">
            <a:avLst/>
          </a:prstGeom>
          <a:solidFill>
            <a:schemeClr val="bg1">
              <a:alpha val="37000"/>
            </a:schemeClr>
          </a:solidFill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35552" y="6482988"/>
            <a:ext cx="792549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631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E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7135" y="283483"/>
            <a:ext cx="12172225" cy="884010"/>
          </a:xfrm>
        </p:spPr>
        <p:txBody>
          <a:bodyPr>
            <a:noAutofit/>
          </a:bodyPr>
          <a:lstStyle/>
          <a:p>
            <a:r>
              <a:rPr lang="nl-NL" sz="4000" b="1" dirty="0">
                <a:solidFill>
                  <a:srgbClr val="E5117E"/>
                </a:solidFill>
                <a:latin typeface="Ubuntu-Bold"/>
                <a:ea typeface="+mn-ea"/>
                <a:cs typeface="+mn-cs"/>
              </a:rPr>
              <a:t>Herken signalen van werkdruk en werkplezier 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6089195" y="123825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12" name="Afgeronde rechthoek 11"/>
          <p:cNvSpPr/>
          <p:nvPr/>
        </p:nvSpPr>
        <p:spPr>
          <a:xfrm>
            <a:off x="1020535" y="5923161"/>
            <a:ext cx="9862457" cy="6164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Langdurige werkdruk kan leiden tot werkstress. Met ziekte tot gevolg. Ga het gesprek aan met de werknemer bij signalen van werkdruk.</a:t>
            </a:r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35" y="5842926"/>
            <a:ext cx="876925" cy="776902"/>
          </a:xfrm>
          <a:prstGeom prst="rect">
            <a:avLst/>
          </a:prstGeom>
        </p:spPr>
      </p:pic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118737"/>
              </p:ext>
            </p:extLst>
          </p:nvPr>
        </p:nvGraphicFramePr>
        <p:xfrm>
          <a:off x="1090203" y="1167493"/>
          <a:ext cx="9723120" cy="4485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99957">
                  <a:extLst>
                    <a:ext uri="{9D8B030D-6E8A-4147-A177-3AD203B41FA5}">
                      <a16:colId xmlns:a16="http://schemas.microsoft.com/office/drawing/2014/main" val="3031276408"/>
                    </a:ext>
                  </a:extLst>
                </a:gridCol>
                <a:gridCol w="1483360">
                  <a:extLst>
                    <a:ext uri="{9D8B030D-6E8A-4147-A177-3AD203B41FA5}">
                      <a16:colId xmlns:a16="http://schemas.microsoft.com/office/drawing/2014/main" val="3094551128"/>
                    </a:ext>
                  </a:extLst>
                </a:gridCol>
                <a:gridCol w="4239803">
                  <a:extLst>
                    <a:ext uri="{9D8B030D-6E8A-4147-A177-3AD203B41FA5}">
                      <a16:colId xmlns:a16="http://schemas.microsoft.com/office/drawing/2014/main" val="1107588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SIGNALEN</a:t>
                      </a:r>
                      <a:r>
                        <a:rPr lang="nl-NL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VAN WERKPLEZIER</a:t>
                      </a:r>
                      <a:endParaRPr lang="nl-NL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8AC97F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SIGNALEN</a:t>
                      </a:r>
                      <a:r>
                        <a:rPr lang="nl-NL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VAN WERKDRUK</a:t>
                      </a:r>
                      <a:endParaRPr lang="nl-NL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116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Enthousiast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Goede prestaties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Vind werk leuk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nl-NL" dirty="0">
                        <a:latin typeface="Ubuntu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8AC9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1" dirty="0">
                          <a:latin typeface="Ubuntu"/>
                          <a:cs typeface="Arial" panose="020B0604020202020204" pitchFamily="34" charset="0"/>
                        </a:rPr>
                        <a:t>GEDRAG</a:t>
                      </a:r>
                    </a:p>
                  </a:txBody>
                  <a:tcP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Anders dan anders:</a:t>
                      </a:r>
                      <a:r>
                        <a:rPr lang="nl-NL" baseline="0" dirty="0">
                          <a:latin typeface="Ubuntu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stil of juist druk</a:t>
                      </a:r>
                    </a:p>
                    <a:p>
                      <a:pPr marL="342900" lvl="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Meer roken of ongezonder eten</a:t>
                      </a:r>
                    </a:p>
                    <a:p>
                      <a:pPr marL="342900" lvl="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onderpresteren</a:t>
                      </a:r>
                    </a:p>
                    <a:p>
                      <a:pPr marL="342900" lvl="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Zich meer isoleren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endParaRPr lang="nl-NL" dirty="0">
                        <a:latin typeface="Ubuntu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682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Vrolijk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Veerkrachtig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Betrokken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nl-NL" dirty="0">
                        <a:latin typeface="Ubuntu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8AC9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1" dirty="0">
                          <a:latin typeface="Ubuntu"/>
                          <a:cs typeface="Arial" panose="020B0604020202020204" pitchFamily="34" charset="0"/>
                        </a:rPr>
                        <a:t>EMOTIE</a:t>
                      </a:r>
                    </a:p>
                  </a:txBody>
                  <a:tcP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Prikkelbaar, sneller bang, boos of verdrietig</a:t>
                      </a:r>
                    </a:p>
                    <a:p>
                      <a:pPr marL="342900" lvl="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Vergeetachtig</a:t>
                      </a:r>
                    </a:p>
                    <a:p>
                      <a:pPr marL="342900" lvl="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Ontevreden, ongemotiveerd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endParaRPr lang="nl-NL" dirty="0">
                        <a:latin typeface="Ubuntu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741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800" dirty="0">
                          <a:latin typeface="Ubuntu"/>
                          <a:cs typeface="Arial" panose="020B0604020202020204" pitchFamily="34" charset="0"/>
                        </a:rPr>
                        <a:t>Straalt vitaliteit uit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800" dirty="0">
                          <a:latin typeface="Ubuntu"/>
                          <a:cs typeface="Arial" panose="020B0604020202020204" pitchFamily="34" charset="0"/>
                        </a:rPr>
                        <a:t>Fit en gezond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nl-NL" sz="1800" dirty="0">
                          <a:latin typeface="Ubuntu"/>
                          <a:cs typeface="Arial" panose="020B0604020202020204" pitchFamily="34" charset="0"/>
                        </a:rPr>
                        <a:t>Ontspannen houding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nl-NL" dirty="0">
                        <a:latin typeface="Ubuntu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8AC9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1" dirty="0">
                          <a:latin typeface="Ubuntu"/>
                          <a:cs typeface="Arial" panose="020B0604020202020204" pitchFamily="34" charset="0"/>
                        </a:rPr>
                        <a:t>LICHAMELIJK</a:t>
                      </a:r>
                    </a:p>
                  </a:txBody>
                  <a:tcP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Vermoeid</a:t>
                      </a:r>
                    </a:p>
                    <a:p>
                      <a:pPr marL="342900" lvl="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Lichamelijke klachten</a:t>
                      </a:r>
                    </a:p>
                    <a:p>
                      <a:pPr marL="342900" lvl="0" indent="-342900">
                        <a:buFont typeface="Wingdings" panose="05000000000000000000" pitchFamily="2" charset="2"/>
                        <a:buChar char="q"/>
                      </a:pPr>
                      <a:r>
                        <a:rPr lang="nl-NL" dirty="0">
                          <a:latin typeface="Ubuntu"/>
                          <a:cs typeface="Arial" panose="020B0604020202020204" pitchFamily="34" charset="0"/>
                        </a:rPr>
                        <a:t>Vermageren of juist aankomen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endParaRPr lang="nl-NL" dirty="0">
                        <a:latin typeface="Ubuntu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377420"/>
                  </a:ext>
                </a:extLst>
              </a:tr>
            </a:tbl>
          </a:graphicData>
        </a:graphic>
      </p:graphicFrame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5552" y="6482988"/>
            <a:ext cx="792549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37885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2430</TotalTime>
  <Words>656</Words>
  <Application>Microsoft Macintosh PowerPoint</Application>
  <PresentationFormat>Breedbeeld</PresentationFormat>
  <Paragraphs>147</Paragraphs>
  <Slides>9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Ubuntu</vt:lpstr>
      <vt:lpstr>Ubuntu-Bold</vt:lpstr>
      <vt:lpstr>Wingdings</vt:lpstr>
      <vt:lpstr>Kantoorthema</vt:lpstr>
      <vt:lpstr>1_Kantoorthema</vt:lpstr>
      <vt:lpstr>PowerPoint-presentatie</vt:lpstr>
      <vt:lpstr>PowerPoint-presentatie</vt:lpstr>
      <vt:lpstr>PowerPoint-presentatie</vt:lpstr>
      <vt:lpstr>PowerPoint-presentatie</vt:lpstr>
      <vt:lpstr>Check energievreters en Energiegevers </vt:lpstr>
      <vt:lpstr>Hoe zit het met jouw energie? </vt:lpstr>
      <vt:lpstr>Hoe herken je stress bij jezelf? </vt:lpstr>
      <vt:lpstr>Energiegevers en Energievreters </vt:lpstr>
      <vt:lpstr>Herken signalen van werkdruk en werkplezier </vt:lpstr>
    </vt:vector>
  </TitlesOfParts>
  <Company>CAOP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Infographics tbv Arbocatalogus Werkbalans</dc:title>
  <dc:creator>Petra Oldenhage</dc:creator>
  <cp:lastModifiedBy>Amber Davidse</cp:lastModifiedBy>
  <cp:revision>59</cp:revision>
  <dcterms:created xsi:type="dcterms:W3CDTF">2024-10-22T08:42:57Z</dcterms:created>
  <dcterms:modified xsi:type="dcterms:W3CDTF">2025-05-22T10:15:51Z</dcterms:modified>
</cp:coreProperties>
</file>