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9" r:id="rId3"/>
    <p:sldId id="280" r:id="rId4"/>
    <p:sldId id="281" r:id="rId5"/>
    <p:sldId id="282" r:id="rId6"/>
    <p:sldId id="284" r:id="rId7"/>
    <p:sldId id="285" r:id="rId8"/>
    <p:sldId id="286" r:id="rId9"/>
    <p:sldId id="287" r:id="rId10"/>
    <p:sldId id="295" r:id="rId11"/>
    <p:sldId id="289" r:id="rId12"/>
    <p:sldId id="291" r:id="rId13"/>
    <p:sldId id="292" r:id="rId14"/>
    <p:sldId id="293" r:id="rId15"/>
    <p:sldId id="294" r:id="rId16"/>
    <p:sldId id="283" r:id="rId17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E7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29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812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0128" y="4558069"/>
            <a:ext cx="12095368" cy="1763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10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Sterk </a:t>
            </a:r>
            <a:r>
              <a:rPr lang="nl-NL" sz="100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aan het Werk</a:t>
            </a:r>
            <a:endParaRPr lang="nl-NL" sz="10000" b="1" dirty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kstvak 3"/>
          <p:cNvSpPr txBox="1"/>
          <p:nvPr/>
        </p:nvSpPr>
        <p:spPr>
          <a:xfrm>
            <a:off x="4557712" y="2171700"/>
            <a:ext cx="9220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7500" b="1" dirty="0" smtClean="0">
                <a:solidFill>
                  <a:srgbClr val="0070C0"/>
                </a:solidFill>
                <a:latin typeface="Ubuntu"/>
              </a:rPr>
              <a:t>WELKOM bij de kennisbijeenkomst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4200" y="571500"/>
            <a:ext cx="11658600" cy="16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Sterk aan het werk 2026</a:t>
            </a:r>
            <a:endParaRPr lang="en-US" sz="48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Tekstvak 5"/>
          <p:cNvSpPr txBox="1"/>
          <p:nvPr/>
        </p:nvSpPr>
        <p:spPr>
          <a:xfrm>
            <a:off x="4419600" y="2933700"/>
            <a:ext cx="922020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rgbClr val="0070C0"/>
                </a:solidFill>
                <a:latin typeface="Ubuntu"/>
              </a:rPr>
              <a:t>Wat kan je van SBCM verachten dit jaar</a:t>
            </a:r>
          </a:p>
          <a:p>
            <a:endParaRPr lang="nl-NL" sz="2800" b="1" dirty="0" smtClean="0">
              <a:solidFill>
                <a:srgbClr val="0070C0"/>
              </a:solidFill>
              <a:latin typeface="Ubuntu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70C0"/>
                </a:solidFill>
                <a:latin typeface="Ubuntu"/>
              </a:rPr>
              <a:t>Veel informatie over leeractiviteiten organiseren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solidFill>
                  <a:srgbClr val="0070C0"/>
                </a:solidFill>
                <a:latin typeface="Ubuntu"/>
              </a:rPr>
              <a:t>De Sterk aan het werk krant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solidFill>
                  <a:srgbClr val="0070C0"/>
                </a:solidFill>
                <a:latin typeface="Ubuntu"/>
              </a:rPr>
              <a:t>Toppercampagne 2026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>
                <a:solidFill>
                  <a:srgbClr val="0070C0"/>
                </a:solidFill>
                <a:latin typeface="Ubuntu"/>
              </a:rPr>
              <a:t>Festival Sterk aan het werk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 smtClean="0">
              <a:solidFill>
                <a:srgbClr val="0070C0"/>
              </a:solidFill>
              <a:latin typeface="Ubuntu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nl-NL" sz="2800" dirty="0" smtClean="0">
                <a:latin typeface="Ubuntu"/>
              </a:rPr>
              <a:t>4 november in Eindhoven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nl-NL" sz="2800" dirty="0" smtClean="0">
                <a:latin typeface="Ubuntu"/>
              </a:rPr>
              <a:t>11 november in Amersoort</a:t>
            </a:r>
          </a:p>
          <a:p>
            <a:pPr marL="0" lvl="1"/>
            <a:endParaRPr lang="nl-NL" sz="2800" dirty="0">
              <a:latin typeface="Ubuntu"/>
            </a:endParaRPr>
          </a:p>
          <a:p>
            <a:pPr marL="0" lvl="1"/>
            <a:r>
              <a:rPr lang="nl-NL" sz="2800" dirty="0" smtClean="0">
                <a:latin typeface="Ubuntu"/>
              </a:rPr>
              <a:t>Meld je aan als contactpersoon</a:t>
            </a:r>
          </a:p>
          <a:p>
            <a:pPr marL="0" lvl="1"/>
            <a:r>
              <a:rPr lang="nl-NL" sz="2800" dirty="0" smtClean="0">
                <a:latin typeface="Ubuntu"/>
              </a:rPr>
              <a:t>om de krant te bestellen en </a:t>
            </a:r>
          </a:p>
          <a:p>
            <a:pPr marL="0" lvl="1"/>
            <a:r>
              <a:rPr lang="nl-NL" sz="2800" dirty="0" smtClean="0">
                <a:latin typeface="Ubuntu"/>
              </a:rPr>
              <a:t>deelnemers aan te melden:</a:t>
            </a:r>
          </a:p>
          <a:p>
            <a:pPr marL="0" lvl="1"/>
            <a:endParaRPr lang="nl-NL" sz="2800" dirty="0">
              <a:latin typeface="Ubuntu"/>
            </a:endParaRPr>
          </a:p>
          <a:p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0" y="5310450"/>
            <a:ext cx="2971800" cy="301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9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4200" y="571500"/>
            <a:ext cx="11658600" cy="16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Inspiratiecarrousel (3 stations)</a:t>
            </a:r>
            <a:endParaRPr lang="en-US" sz="48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kstvak 7"/>
          <p:cNvSpPr txBox="1"/>
          <p:nvPr/>
        </p:nvSpPr>
        <p:spPr>
          <a:xfrm>
            <a:off x="5791200" y="3053178"/>
            <a:ext cx="76128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0070C0"/>
                </a:solidFill>
                <a:latin typeface="Ubuntu"/>
              </a:rPr>
              <a:t>Ervaar de tools zelf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3 </a:t>
            </a:r>
            <a:r>
              <a:rPr lang="nl-NL" sz="2800" b="1" dirty="0"/>
              <a:t>rondes van </a:t>
            </a:r>
            <a:r>
              <a:rPr lang="nl-NL" sz="2800" b="1" dirty="0" smtClean="0"/>
              <a:t>15 minuten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Kleine </a:t>
            </a:r>
            <a:r>
              <a:rPr lang="nl-NL" sz="2800" b="1" dirty="0"/>
              <a:t>groepen (4–6 </a:t>
            </a:r>
            <a:r>
              <a:rPr lang="nl-NL" sz="2800" b="1" dirty="0" smtClean="0"/>
              <a:t>personen)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Voorbeelden </a:t>
            </a:r>
            <a:r>
              <a:rPr lang="nl-NL" sz="2800" b="1" dirty="0"/>
              <a:t>die direct te kopiëren </a:t>
            </a:r>
            <a:r>
              <a:rPr lang="nl-NL" sz="2800" b="1" dirty="0" smtClean="0"/>
              <a:t>zijn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/>
              <a:t>Station A: Leren op de </a:t>
            </a:r>
            <a:r>
              <a:rPr lang="nl-NL" sz="2800" b="1" dirty="0" smtClean="0"/>
              <a:t>werkvloer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/>
              <a:t>Station B: In gesprek over </a:t>
            </a:r>
            <a:r>
              <a:rPr lang="nl-NL" sz="2800" b="1" dirty="0" smtClean="0"/>
              <a:t>ontwikkeling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/>
              <a:t>Station C: Spelend leren</a:t>
            </a:r>
            <a:endParaRPr lang="nl-NL" sz="2800" b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nl-NL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153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2895600" y="3565177"/>
            <a:ext cx="11658600" cy="3924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Praktijkvoorbeelden (</a:t>
            </a:r>
            <a:r>
              <a:rPr lang="nl-NL" sz="4800" b="1" dirty="0" err="1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Promen</a:t>
            </a:r>
            <a:r>
              <a:rPr lang="nl-NL" sz="48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)</a:t>
            </a:r>
          </a:p>
          <a:p>
            <a:pPr algn="ctr">
              <a:lnSpc>
                <a:spcPts val="15258"/>
              </a:lnSpc>
            </a:pPr>
            <a:r>
              <a:rPr lang="nl-NL" sz="4800" b="1" dirty="0" smtClean="0">
                <a:solidFill>
                  <a:srgbClr val="0070C0"/>
                </a:solidFill>
                <a:latin typeface="Ubuntu"/>
                <a:ea typeface="Ubuntu"/>
                <a:cs typeface="Ubuntu"/>
                <a:sym typeface="Ubuntu"/>
              </a:rPr>
              <a:t>Daniëlle van </a:t>
            </a:r>
            <a:r>
              <a:rPr lang="nl-NL" sz="4800" b="1" dirty="0">
                <a:solidFill>
                  <a:srgbClr val="0070C0"/>
                </a:solidFill>
                <a:latin typeface="Ubuntu"/>
                <a:ea typeface="Ubuntu"/>
                <a:cs typeface="Ubuntu"/>
                <a:sym typeface="Ubuntu"/>
              </a:rPr>
              <a:t>Veen en Sharon Fraay </a:t>
            </a:r>
            <a:endParaRPr lang="en-US" sz="4800" b="1" dirty="0" smtClean="0">
              <a:solidFill>
                <a:srgbClr val="0070C0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98213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048000" y="1485900"/>
            <a:ext cx="11658600" cy="16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Ontwerp je eigen leeractiviteit</a:t>
            </a:r>
            <a:endParaRPr lang="en-US" sz="48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Tekstvak 7"/>
          <p:cNvSpPr txBox="1"/>
          <p:nvPr/>
        </p:nvSpPr>
        <p:spPr>
          <a:xfrm>
            <a:off x="4274344" y="3755256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Kleine </a:t>
            </a:r>
            <a:r>
              <a:rPr lang="nl-NL" sz="2800" b="1" dirty="0"/>
              <a:t>groepen (4–6 personen)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/>
              <a:t>Je werkt met het canvas ‘Van idee naar actie’ aan een concreet voorstel voor een leeractiviteit binnen </a:t>
            </a:r>
            <a:r>
              <a:rPr lang="nl-NL" sz="2800" b="1" dirty="0" smtClean="0"/>
              <a:t>een organisatie.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/>
              <a:t>Tijd: </a:t>
            </a:r>
            <a:r>
              <a:rPr lang="nl-NL" sz="2800" b="1" dirty="0" smtClean="0"/>
              <a:t>40 </a:t>
            </a:r>
            <a:r>
              <a:rPr lang="nl-NL" sz="2800" b="1" dirty="0"/>
              <a:t>minuten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b="1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b="1" dirty="0"/>
              <a:t>Korte </a:t>
            </a:r>
            <a:r>
              <a:rPr lang="nl-NL" sz="2800" b="1" dirty="0" err="1"/>
              <a:t>pitches</a:t>
            </a:r>
            <a:r>
              <a:rPr lang="nl-NL" sz="2800" b="1" dirty="0"/>
              <a:t> van </a:t>
            </a:r>
            <a:r>
              <a:rPr lang="nl-NL" sz="2800" b="1" dirty="0" smtClean="0"/>
              <a:t>ideeën</a:t>
            </a:r>
            <a:endParaRPr lang="nl-NL" sz="2800" b="1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nl-NL" sz="2800" b="1" dirty="0"/>
          </a:p>
        </p:txBody>
      </p:sp>
    </p:spTree>
    <p:extLst>
      <p:ext uri="{BB962C8B-B14F-4D97-AF65-F5344CB8AC3E}">
        <p14:creationId xmlns:p14="http://schemas.microsoft.com/office/powerpoint/2010/main" val="173579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2971800" y="2362220"/>
            <a:ext cx="11658600" cy="36671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80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Wat </a:t>
            </a:r>
            <a:r>
              <a:rPr lang="nl-NL" sz="8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ga jij morgen </a:t>
            </a:r>
            <a:r>
              <a:rPr lang="nl-NL" sz="80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doen</a:t>
            </a:r>
            <a:r>
              <a:rPr lang="nl-NL" sz="8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?</a:t>
            </a: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10535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2971800" y="3593752"/>
            <a:ext cx="11658600" cy="1705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80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Vragen?</a:t>
            </a:r>
            <a:endParaRPr lang="en-US" sz="80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98556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812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0128" y="1257300"/>
            <a:ext cx="12095368" cy="1646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en-US" sz="6000" b="1" dirty="0" err="1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Evaluatie</a:t>
            </a:r>
            <a:endParaRPr lang="en-US" sz="60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493" y="3314700"/>
            <a:ext cx="5862637" cy="531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27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812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096316" y="876300"/>
            <a:ext cx="12095368" cy="1789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en-US" sz="10899" dirty="0" err="1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Programma</a:t>
            </a:r>
            <a:endParaRPr lang="en-US" sz="10899" dirty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kstvak 3"/>
          <p:cNvSpPr txBox="1"/>
          <p:nvPr/>
        </p:nvSpPr>
        <p:spPr>
          <a:xfrm>
            <a:off x="3733800" y="3542322"/>
            <a:ext cx="1188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9.30 – 9.45      </a:t>
            </a:r>
            <a:r>
              <a:rPr lang="nl-NL" sz="4000" b="1" dirty="0" smtClean="0">
                <a:solidFill>
                  <a:srgbClr val="0070C0"/>
                </a:solidFill>
                <a:latin typeface="Ubuntu"/>
              </a:rPr>
              <a:t>Welkom</a:t>
            </a:r>
            <a:endParaRPr lang="nl-NL" sz="4000" b="1" dirty="0">
              <a:solidFill>
                <a:srgbClr val="0070C0"/>
              </a:solidFill>
              <a:latin typeface="Ubuntu"/>
            </a:endParaRPr>
          </a:p>
          <a:p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9.45 – 10.30    </a:t>
            </a:r>
            <a:r>
              <a:rPr lang="nl-NL" sz="4000" b="1" dirty="0">
                <a:solidFill>
                  <a:srgbClr val="0070C0"/>
                </a:solidFill>
                <a:latin typeface="Ubuntu"/>
              </a:rPr>
              <a:t>Inspiratiecarrousel </a:t>
            </a:r>
            <a:endParaRPr lang="nl-NL" sz="4000" b="1" dirty="0" smtClean="0">
              <a:solidFill>
                <a:srgbClr val="0070C0"/>
              </a:solidFill>
              <a:latin typeface="Ubuntu"/>
            </a:endParaRPr>
          </a:p>
          <a:p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10.30 – 10.50  </a:t>
            </a:r>
            <a:r>
              <a:rPr lang="nl-NL" sz="4000" b="1" dirty="0" smtClean="0">
                <a:solidFill>
                  <a:srgbClr val="0070C0"/>
                </a:solidFill>
                <a:latin typeface="Ubuntu"/>
              </a:rPr>
              <a:t>Voorbeeld uit de praktijk</a:t>
            </a:r>
          </a:p>
          <a:p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10.50 -11 </a:t>
            </a:r>
            <a:r>
              <a:rPr lang="nl-NL" sz="4000" b="1" dirty="0">
                <a:solidFill>
                  <a:srgbClr val="E40E7C"/>
                </a:solidFill>
                <a:latin typeface="Ubuntu"/>
              </a:rPr>
              <a:t>50 </a:t>
            </a:r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   </a:t>
            </a:r>
            <a:r>
              <a:rPr lang="nl-NL" sz="4000" b="1" dirty="0" smtClean="0">
                <a:solidFill>
                  <a:srgbClr val="0070C0"/>
                </a:solidFill>
                <a:latin typeface="Ubuntu"/>
              </a:rPr>
              <a:t>Op </a:t>
            </a:r>
            <a:r>
              <a:rPr lang="nl-NL" sz="4000" b="1" dirty="0">
                <a:solidFill>
                  <a:srgbClr val="0070C0"/>
                </a:solidFill>
                <a:latin typeface="Ubuntu"/>
              </a:rPr>
              <a:t>weg naar eigen </a:t>
            </a:r>
            <a:r>
              <a:rPr lang="nl-NL" sz="4000" b="1" dirty="0" smtClean="0">
                <a:solidFill>
                  <a:srgbClr val="0070C0"/>
                </a:solidFill>
                <a:latin typeface="Ubuntu"/>
              </a:rPr>
              <a:t>leeractiviteit</a:t>
            </a:r>
          </a:p>
          <a:p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11.30 – 11.50   </a:t>
            </a:r>
            <a:r>
              <a:rPr lang="nl-NL" sz="4000" b="1" dirty="0" smtClean="0">
                <a:solidFill>
                  <a:srgbClr val="0070C0"/>
                </a:solidFill>
                <a:latin typeface="Ubuntu"/>
              </a:rPr>
              <a:t>Afsluiten </a:t>
            </a:r>
          </a:p>
          <a:p>
            <a:r>
              <a:rPr lang="nl-NL" sz="4000" b="1" dirty="0" smtClean="0">
                <a:solidFill>
                  <a:srgbClr val="E40E7C"/>
                </a:solidFill>
                <a:latin typeface="Ubuntu"/>
              </a:rPr>
              <a:t>11.50 – 12.30   </a:t>
            </a:r>
            <a:r>
              <a:rPr lang="nl-NL" sz="4000" b="1" dirty="0" smtClean="0">
                <a:solidFill>
                  <a:srgbClr val="0070C0"/>
                </a:solidFill>
                <a:latin typeface="Ubuntu"/>
              </a:rPr>
              <a:t>Lunch</a:t>
            </a:r>
            <a:endParaRPr lang="nl-NL" sz="4000" b="1" dirty="0">
              <a:solidFill>
                <a:srgbClr val="0070C0"/>
              </a:solidFill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24072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812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0128" y="1257300"/>
            <a:ext cx="12095368" cy="1646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Waarom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6000" b="1" dirty="0" err="1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deze</a:t>
            </a:r>
            <a:r>
              <a:rPr lang="en-US" sz="6000" b="1" dirty="0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6000" b="1" dirty="0" err="1" smtClean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bijeenkomst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?</a:t>
            </a: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kstvak 3"/>
          <p:cNvSpPr txBox="1"/>
          <p:nvPr/>
        </p:nvSpPr>
        <p:spPr>
          <a:xfrm>
            <a:off x="3429000" y="3591030"/>
            <a:ext cx="1104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b="1" dirty="0">
                <a:solidFill>
                  <a:srgbClr val="0070C0"/>
                </a:solidFill>
                <a:latin typeface="Ubuntu"/>
              </a:rPr>
              <a:t>Leren is cruciaal voor duurzame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inzetbaarheid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In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sociaal ontwikkelbedrijven gebeurt leren vaak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impliciet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Sterk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aan het Werk zet in op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: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nl-NL" sz="3600" b="1" dirty="0" smtClean="0">
                <a:latin typeface="Ubuntu"/>
              </a:rPr>
              <a:t>laagdrempelig leren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nl-NL" sz="3600" b="1" dirty="0" smtClean="0">
                <a:latin typeface="Ubuntu"/>
              </a:rPr>
              <a:t>leren </a:t>
            </a:r>
            <a:r>
              <a:rPr lang="nl-NL" sz="3600" b="1" dirty="0">
                <a:latin typeface="Ubuntu"/>
              </a:rPr>
              <a:t>in kleine </a:t>
            </a:r>
            <a:r>
              <a:rPr lang="nl-NL" sz="3600" b="1" dirty="0" smtClean="0">
                <a:latin typeface="Ubuntu"/>
              </a:rPr>
              <a:t>stappen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nl-NL" sz="3600" b="1" dirty="0" smtClean="0">
                <a:latin typeface="Ubuntu"/>
              </a:rPr>
              <a:t>meer </a:t>
            </a:r>
            <a:r>
              <a:rPr lang="nl-NL" sz="3600" b="1" dirty="0">
                <a:latin typeface="Ubuntu"/>
              </a:rPr>
              <a:t>eigen regie</a:t>
            </a:r>
          </a:p>
        </p:txBody>
      </p:sp>
    </p:spTree>
    <p:extLst>
      <p:ext uri="{BB962C8B-B14F-4D97-AF65-F5344CB8AC3E}">
        <p14:creationId xmlns:p14="http://schemas.microsoft.com/office/powerpoint/2010/main" val="326593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812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0128" y="1257300"/>
            <a:ext cx="12095368" cy="1646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Doelen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 van </a:t>
            </a: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vandaag</a:t>
            </a:r>
            <a:endParaRPr lang="en-US" sz="6000" b="1" dirty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kstvak 3"/>
          <p:cNvSpPr txBox="1"/>
          <p:nvPr/>
        </p:nvSpPr>
        <p:spPr>
          <a:xfrm>
            <a:off x="3414712" y="3158340"/>
            <a:ext cx="11506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70C0"/>
                </a:solidFill>
                <a:latin typeface="Ubuntu"/>
              </a:rPr>
              <a:t>Na vandaag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ben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je geïnspireerd rond een sterke, inclusieve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leercultuur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ken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je concrete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SBCM‑tools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heb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je ervaren hoe een leerfestival of leerweek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werkt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heb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je een eerste eigen idee of opzet uitgewerkt</a:t>
            </a:r>
          </a:p>
        </p:txBody>
      </p:sp>
    </p:spTree>
    <p:extLst>
      <p:ext uri="{BB962C8B-B14F-4D97-AF65-F5344CB8AC3E}">
        <p14:creationId xmlns:p14="http://schemas.microsoft.com/office/powerpoint/2010/main" val="381999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812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2971800" y="1562100"/>
            <a:ext cx="12095368" cy="1646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Waarom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een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sterke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6000" b="1" dirty="0" err="1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leercultuur</a:t>
            </a:r>
            <a:r>
              <a:rPr lang="en-US" sz="6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?</a:t>
            </a:r>
            <a:endParaRPr lang="en-US" sz="60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kstvak 3"/>
          <p:cNvSpPr txBox="1"/>
          <p:nvPr/>
        </p:nvSpPr>
        <p:spPr>
          <a:xfrm>
            <a:off x="3733800" y="4439592"/>
            <a:ext cx="1150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Wat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verstaan we onder een sterke leercultuur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Belang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van leren in kleine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stappen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Eigen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Regie als speerpunt </a:t>
            </a: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2026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b="1" dirty="0" smtClean="0">
                <a:solidFill>
                  <a:srgbClr val="0070C0"/>
                </a:solidFill>
                <a:latin typeface="Ubuntu"/>
              </a:rPr>
              <a:t>Rol </a:t>
            </a:r>
            <a:r>
              <a:rPr lang="nl-NL" sz="3600" b="1" dirty="0">
                <a:solidFill>
                  <a:srgbClr val="0070C0"/>
                </a:solidFill>
                <a:latin typeface="Ubuntu"/>
              </a:rPr>
              <a:t>van organisaties zelf</a:t>
            </a:r>
          </a:p>
        </p:txBody>
      </p:sp>
    </p:spTree>
    <p:extLst>
      <p:ext uri="{BB962C8B-B14F-4D97-AF65-F5344CB8AC3E}">
        <p14:creationId xmlns:p14="http://schemas.microsoft.com/office/powerpoint/2010/main" val="3259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52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4200" y="952500"/>
            <a:ext cx="11658600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0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Wat verstaan we onder een sterke leercultuur?</a:t>
            </a:r>
            <a:endParaRPr lang="en-US" sz="40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kstvak 3"/>
          <p:cNvSpPr txBox="1"/>
          <p:nvPr/>
        </p:nvSpPr>
        <p:spPr>
          <a:xfrm>
            <a:off x="2836068" y="4153377"/>
            <a:ext cx="1203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2800" b="1" dirty="0" smtClean="0">
                <a:latin typeface="Ubuntu"/>
              </a:rPr>
              <a:t>Leren </a:t>
            </a:r>
            <a:r>
              <a:rPr lang="nl-NL" sz="2800" b="1" dirty="0">
                <a:latin typeface="Ubuntu"/>
              </a:rPr>
              <a:t>gebeurt op en rond de werkvloer, niet alleen in </a:t>
            </a:r>
            <a:r>
              <a:rPr lang="nl-NL" sz="2800" b="1" dirty="0" smtClean="0">
                <a:latin typeface="Ubuntu"/>
              </a:rPr>
              <a:t>trainingen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2800" b="1" dirty="0" smtClean="0">
                <a:latin typeface="Ubuntu"/>
              </a:rPr>
              <a:t>Zowel </a:t>
            </a:r>
            <a:r>
              <a:rPr lang="nl-NL" sz="2800" b="1" dirty="0">
                <a:latin typeface="Ubuntu"/>
              </a:rPr>
              <a:t>formeel als informeel leren telt </a:t>
            </a:r>
            <a:r>
              <a:rPr lang="nl-NL" sz="2800" b="1" dirty="0" smtClean="0">
                <a:latin typeface="Ubuntu"/>
              </a:rPr>
              <a:t>mee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2800" b="1" dirty="0" smtClean="0">
                <a:latin typeface="Ubuntu"/>
              </a:rPr>
              <a:t>Medewerkers </a:t>
            </a:r>
            <a:r>
              <a:rPr lang="nl-NL" sz="2800" b="1" dirty="0">
                <a:latin typeface="Ubuntu"/>
              </a:rPr>
              <a:t>voelen zich veilig om te oefenen, fouten te maken en vragen te </a:t>
            </a:r>
            <a:r>
              <a:rPr lang="nl-NL" sz="2800" b="1" dirty="0" smtClean="0">
                <a:latin typeface="Ubuntu"/>
              </a:rPr>
              <a:t>stellen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2800" b="1" dirty="0" smtClean="0">
                <a:latin typeface="Ubuntu"/>
              </a:rPr>
              <a:t>Ontwikkelen </a:t>
            </a:r>
            <a:r>
              <a:rPr lang="nl-NL" sz="2800" b="1" dirty="0">
                <a:latin typeface="Ubuntu"/>
              </a:rPr>
              <a:t>gaat over kunnen, durven, willen én </a:t>
            </a:r>
            <a:r>
              <a:rPr lang="nl-NL" sz="2800" b="1" dirty="0" smtClean="0">
                <a:latin typeface="Ubuntu"/>
              </a:rPr>
              <a:t>mogen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2800" b="1" dirty="0" smtClean="0">
                <a:latin typeface="Ubuntu"/>
              </a:rPr>
              <a:t>Leidinggevenden </a:t>
            </a:r>
            <a:r>
              <a:rPr lang="nl-NL" sz="2800" b="1" dirty="0">
                <a:latin typeface="Ubuntu"/>
              </a:rPr>
              <a:t>en collega’s stimuleren en ondersteunen leren actief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483768" y="2914576"/>
            <a:ext cx="11368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0070C0"/>
                </a:solidFill>
                <a:latin typeface="Ubuntu"/>
              </a:rPr>
              <a:t>Een sterke leercultuur betekent dat leren en ontwikkelen vanzelfsprekend onderdeel zijn van het dagelijkse werk.</a:t>
            </a:r>
          </a:p>
        </p:txBody>
      </p:sp>
    </p:spTree>
    <p:extLst>
      <p:ext uri="{BB962C8B-B14F-4D97-AF65-F5344CB8AC3E}">
        <p14:creationId xmlns:p14="http://schemas.microsoft.com/office/powerpoint/2010/main" val="205778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4200" y="845337"/>
            <a:ext cx="11658600" cy="16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Belang van leren in kleine stappen</a:t>
            </a:r>
            <a:endParaRPr lang="en-US" sz="48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9" name="Tekstvak 8"/>
          <p:cNvSpPr txBox="1"/>
          <p:nvPr/>
        </p:nvSpPr>
        <p:spPr>
          <a:xfrm>
            <a:off x="3705225" y="2927550"/>
            <a:ext cx="11368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0070C0"/>
                </a:solidFill>
                <a:latin typeface="Ubuntu"/>
              </a:rPr>
              <a:t>Voor veel werknemers in sociaal ontwikkelbedrijven is leren spannend of beladen door eerdere ervaringen.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6187" y="4229100"/>
            <a:ext cx="10744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Waarom kleine stappen werken</a:t>
            </a:r>
            <a:r>
              <a:rPr lang="nl-NL" sz="2800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b="1" dirty="0" smtClean="0"/>
              <a:t>Sluit </a:t>
            </a:r>
            <a:r>
              <a:rPr lang="nl-NL" sz="2800" b="1" dirty="0"/>
              <a:t>aan bij de praktijk en het werk van </a:t>
            </a:r>
            <a:r>
              <a:rPr lang="nl-NL" sz="2800" b="1" dirty="0" smtClean="0"/>
              <a:t>alledag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b="1" dirty="0" smtClean="0"/>
              <a:t>Vergroot </a:t>
            </a:r>
            <a:r>
              <a:rPr lang="nl-NL" sz="2800" b="1" dirty="0"/>
              <a:t>zelfvertrouwen en </a:t>
            </a:r>
            <a:r>
              <a:rPr lang="nl-NL" sz="2800" b="1" dirty="0" smtClean="0"/>
              <a:t>succeservaringen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b="1" dirty="0" smtClean="0"/>
              <a:t>Maakt </a:t>
            </a:r>
            <a:r>
              <a:rPr lang="nl-NL" sz="2800" b="1" dirty="0"/>
              <a:t>leren overzichtelijk en </a:t>
            </a:r>
            <a:r>
              <a:rPr lang="nl-NL" sz="2800" b="1" dirty="0" smtClean="0"/>
              <a:t>haalbaar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b="1" dirty="0" smtClean="0"/>
              <a:t>Direct </a:t>
            </a:r>
            <a:r>
              <a:rPr lang="nl-NL" sz="2800" b="1" dirty="0"/>
              <a:t>toepasbaar → sneller effect </a:t>
            </a:r>
            <a:r>
              <a:rPr lang="nl-NL" sz="2800" b="1" dirty="0" smtClean="0"/>
              <a:t>zichtbaar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b="1" dirty="0" smtClean="0"/>
              <a:t>Verlaagt </a:t>
            </a:r>
            <a:r>
              <a:rPr lang="nl-NL" sz="2800" b="1" dirty="0"/>
              <a:t>drempels om (opnieuw) te beginnen met </a:t>
            </a:r>
            <a:r>
              <a:rPr lang="nl-NL" sz="2800" b="1" dirty="0" smtClean="0"/>
              <a:t>leren</a:t>
            </a:r>
          </a:p>
          <a:p>
            <a:endParaRPr lang="nl-NL" sz="2800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784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200400" y="684638"/>
            <a:ext cx="11658600" cy="16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Eigen Regie</a:t>
            </a:r>
            <a:endParaRPr lang="en-US" sz="48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9" name="Tekstvak 8"/>
          <p:cNvSpPr txBox="1"/>
          <p:nvPr/>
        </p:nvSpPr>
        <p:spPr>
          <a:xfrm>
            <a:off x="2819400" y="2938074"/>
            <a:ext cx="11368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70C0"/>
                </a:solidFill>
                <a:latin typeface="Ubuntu"/>
              </a:rPr>
              <a:t>In 2026 is Eigen Regie het centrale speerpunt van SBCM</a:t>
            </a:r>
            <a:r>
              <a:rPr lang="nl-NL" sz="2800" b="1" dirty="0" smtClean="0">
                <a:solidFill>
                  <a:srgbClr val="0070C0"/>
                </a:solidFill>
                <a:latin typeface="Ubuntu"/>
              </a:rPr>
              <a:t>.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274344" y="3755256"/>
            <a:ext cx="107442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0070C0"/>
                </a:solidFill>
                <a:latin typeface="Ubuntu"/>
              </a:rPr>
              <a:t>Wat betekent eigen regie?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Werknemers </a:t>
            </a:r>
            <a:r>
              <a:rPr lang="nl-NL" sz="2800" b="1" dirty="0"/>
              <a:t>hebben zeggenschap over hun werk en </a:t>
            </a:r>
            <a:r>
              <a:rPr lang="nl-NL" sz="2800" b="1" dirty="0" smtClean="0"/>
              <a:t>ontwikkeling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Niet </a:t>
            </a:r>
            <a:r>
              <a:rPr lang="nl-NL" sz="2800" b="1" dirty="0"/>
              <a:t>alles zelf doen, maar mee kunnen </a:t>
            </a:r>
            <a:r>
              <a:rPr lang="nl-NL" sz="2800" b="1" dirty="0" smtClean="0"/>
              <a:t>beslissen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Regie </a:t>
            </a:r>
            <a:r>
              <a:rPr lang="nl-NL" sz="2800" b="1" dirty="0"/>
              <a:t>is maximaal haalbaar, met passende </a:t>
            </a:r>
            <a:r>
              <a:rPr lang="nl-NL" sz="2800" b="1" dirty="0" smtClean="0"/>
              <a:t>ondersteuning</a:t>
            </a:r>
          </a:p>
          <a:p>
            <a:endParaRPr lang="nl-NL" sz="2800" b="1" dirty="0"/>
          </a:p>
          <a:p>
            <a:r>
              <a:rPr lang="nl-NL" sz="2800" b="1" dirty="0" smtClean="0"/>
              <a:t>SBCM </a:t>
            </a:r>
            <a:r>
              <a:rPr lang="nl-NL" sz="2800" b="1" dirty="0"/>
              <a:t>werkt daarbij met het Eigen‑regiemodel</a:t>
            </a:r>
            <a:r>
              <a:rPr lang="nl-NL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>
                <a:solidFill>
                  <a:srgbClr val="E40E7C"/>
                </a:solidFill>
              </a:rPr>
              <a:t>Weten</a:t>
            </a:r>
            <a:r>
              <a:rPr lang="nl-NL" sz="2800" b="1" dirty="0" smtClean="0"/>
              <a:t> </a:t>
            </a:r>
            <a:r>
              <a:rPr lang="nl-NL" sz="2800" b="1" dirty="0"/>
              <a:t>– inzicht in </a:t>
            </a:r>
            <a:r>
              <a:rPr lang="nl-NL" sz="2800" b="1" dirty="0" smtClean="0"/>
              <a:t>mogelijkheden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>
                <a:solidFill>
                  <a:srgbClr val="E40E7C"/>
                </a:solidFill>
              </a:rPr>
              <a:t>Willen</a:t>
            </a:r>
            <a:r>
              <a:rPr lang="nl-NL" sz="2800" b="1" dirty="0" smtClean="0"/>
              <a:t> </a:t>
            </a:r>
            <a:r>
              <a:rPr lang="nl-NL" sz="2800" b="1" dirty="0"/>
              <a:t>– motivatie om te </a:t>
            </a:r>
            <a:r>
              <a:rPr lang="nl-NL" sz="2800" b="1" dirty="0" smtClean="0"/>
              <a:t>leren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>
                <a:solidFill>
                  <a:srgbClr val="E40E7C"/>
                </a:solidFill>
              </a:rPr>
              <a:t>Kunnen </a:t>
            </a:r>
            <a:r>
              <a:rPr lang="nl-NL" sz="2800" b="1" dirty="0"/>
              <a:t>– vaardigheden </a:t>
            </a:r>
            <a:r>
              <a:rPr lang="nl-NL" sz="2800" b="1" dirty="0" smtClean="0"/>
              <a:t>ontwikkelen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>
                <a:solidFill>
                  <a:srgbClr val="E40E7C"/>
                </a:solidFill>
              </a:rPr>
              <a:t>Durven</a:t>
            </a:r>
            <a:r>
              <a:rPr lang="nl-NL" sz="2800" b="1" dirty="0" smtClean="0"/>
              <a:t> </a:t>
            </a:r>
            <a:r>
              <a:rPr lang="nl-NL" sz="2800" b="1" dirty="0"/>
              <a:t>– ruimte om te </a:t>
            </a:r>
            <a:r>
              <a:rPr lang="nl-NL" sz="2800" b="1" dirty="0" smtClean="0"/>
              <a:t>proberen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>
                <a:solidFill>
                  <a:srgbClr val="E40E7C"/>
                </a:solidFill>
              </a:rPr>
              <a:t>Mogen</a:t>
            </a:r>
            <a:r>
              <a:rPr lang="nl-NL" sz="2800" b="1" dirty="0" smtClean="0"/>
              <a:t> </a:t>
            </a:r>
            <a:r>
              <a:rPr lang="nl-NL" sz="2800" b="1" dirty="0"/>
              <a:t>– steun en veiligheid vanuit de organisatie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95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287" y="3333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634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124200" y="571500"/>
            <a:ext cx="11658600" cy="1611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258"/>
              </a:lnSpc>
            </a:pPr>
            <a:r>
              <a:rPr lang="nl-NL" sz="4800" b="1" dirty="0">
                <a:solidFill>
                  <a:srgbClr val="E40E7C"/>
                </a:solidFill>
                <a:latin typeface="Ubuntu"/>
                <a:ea typeface="Ubuntu"/>
                <a:cs typeface="Ubuntu"/>
                <a:sym typeface="Ubuntu"/>
              </a:rPr>
              <a:t>Rol van organisaties zelf</a:t>
            </a:r>
            <a:endParaRPr lang="en-US" sz="4800" b="1" dirty="0" smtClean="0">
              <a:solidFill>
                <a:srgbClr val="E40E7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7065573" y="9258300"/>
            <a:ext cx="1111457" cy="380159"/>
          </a:xfrm>
          <a:custGeom>
            <a:avLst/>
            <a:gdLst/>
            <a:ahLst/>
            <a:cxnLst/>
            <a:rect l="l" t="t" r="r" b="b"/>
            <a:pathLst>
              <a:path w="1111457" h="380159">
                <a:moveTo>
                  <a:pt x="0" y="0"/>
                </a:moveTo>
                <a:lnTo>
                  <a:pt x="1111457" y="0"/>
                </a:lnTo>
                <a:lnTo>
                  <a:pt x="1111457" y="380159"/>
                </a:lnTo>
                <a:lnTo>
                  <a:pt x="0" y="3801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9" name="Tekstvak 8"/>
          <p:cNvSpPr txBox="1"/>
          <p:nvPr/>
        </p:nvSpPr>
        <p:spPr>
          <a:xfrm>
            <a:off x="4167187" y="2600077"/>
            <a:ext cx="998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70C0"/>
                </a:solidFill>
                <a:latin typeface="Ubuntu"/>
              </a:rPr>
              <a:t>Een sterke leercultuur ontstaat niet vanzelf. Organisaties spelen hierin een cruciale rol.</a:t>
            </a:r>
            <a:endParaRPr lang="nl-NL" sz="2800" b="1" dirty="0" smtClean="0">
              <a:solidFill>
                <a:srgbClr val="0070C0"/>
              </a:solidFill>
              <a:latin typeface="Ubuntu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274344" y="3755256"/>
            <a:ext cx="107442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0070C0"/>
                </a:solidFill>
                <a:latin typeface="Ubuntu"/>
              </a:rPr>
              <a:t>Wat vraagt dit van organisaties</a:t>
            </a:r>
            <a:r>
              <a:rPr lang="nl-NL" sz="2800" b="1" dirty="0" smtClean="0">
                <a:solidFill>
                  <a:srgbClr val="0070C0"/>
                </a:solidFill>
                <a:latin typeface="Ubuntu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/>
              <a:t>Voorwaarden creëren: tijd, ruimte en aandacht voor </a:t>
            </a:r>
            <a:r>
              <a:rPr lang="nl-NL" sz="2800" b="1" dirty="0" smtClean="0"/>
              <a:t>leren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Leren </a:t>
            </a:r>
            <a:r>
              <a:rPr lang="nl-NL" sz="2800" b="1" dirty="0"/>
              <a:t>onderdeel maken van dagelijkse </a:t>
            </a:r>
            <a:r>
              <a:rPr lang="nl-NL" sz="2800" b="1" dirty="0" smtClean="0"/>
              <a:t>routines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Leidinggevenden </a:t>
            </a:r>
            <a:r>
              <a:rPr lang="nl-NL" sz="2800" b="1" dirty="0"/>
              <a:t>toerusten om leren te </a:t>
            </a:r>
            <a:r>
              <a:rPr lang="nl-NL" sz="2800" b="1" dirty="0" smtClean="0"/>
              <a:t>stimuleren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Gebruikmaken </a:t>
            </a:r>
            <a:r>
              <a:rPr lang="nl-NL" sz="2800" b="1" dirty="0"/>
              <a:t>van bestaande </a:t>
            </a:r>
            <a:r>
              <a:rPr lang="nl-NL" sz="2800" b="1" dirty="0" smtClean="0"/>
              <a:t>SBCM‑tools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Samen </a:t>
            </a:r>
            <a:r>
              <a:rPr lang="nl-NL" sz="2800" b="1" dirty="0"/>
              <a:t>met werknemers bouwen aan </a:t>
            </a:r>
            <a:r>
              <a:rPr lang="nl-NL" sz="2800" b="1" dirty="0" smtClean="0"/>
              <a:t>eigenaarschap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b="1" dirty="0"/>
          </a:p>
          <a:p>
            <a:r>
              <a:rPr lang="nl-NL" sz="2800" b="1" dirty="0" smtClean="0"/>
              <a:t>Sterk </a:t>
            </a:r>
            <a:r>
              <a:rPr lang="nl-NL" sz="2800" b="1" dirty="0"/>
              <a:t>aan het Werk laat zien</a:t>
            </a:r>
            <a:r>
              <a:rPr lang="nl-NL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Je </a:t>
            </a:r>
            <a:r>
              <a:rPr lang="nl-NL" sz="2800" b="1" dirty="0"/>
              <a:t>hoeft niet groots te </a:t>
            </a:r>
            <a:r>
              <a:rPr lang="nl-NL" sz="2800" b="1" dirty="0" smtClean="0"/>
              <a:t>beginnen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Eigen </a:t>
            </a:r>
            <a:r>
              <a:rPr lang="nl-NL" sz="2800" b="1" dirty="0"/>
              <a:t>leerweken, festivals of leeractiviteiten zijn </a:t>
            </a:r>
            <a:r>
              <a:rPr lang="nl-NL" sz="2800" b="1" dirty="0" smtClean="0"/>
              <a:t>haalbaar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b="1" dirty="0" smtClean="0"/>
              <a:t>Inspiratie </a:t>
            </a:r>
            <a:r>
              <a:rPr lang="nl-NL" sz="2800" b="1" dirty="0"/>
              <a:t>van andere organisaties helpt om stappen te zetten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661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601</Words>
  <Application>Microsoft Office PowerPoint</Application>
  <PresentationFormat>Aangepast</PresentationFormat>
  <Paragraphs>104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1" baseType="lpstr">
      <vt:lpstr>Arial</vt:lpstr>
      <vt:lpstr>Calibri</vt:lpstr>
      <vt:lpstr>Ubuntu</vt:lpstr>
      <vt:lpstr>Wingdings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Festivaldag Sterk aan het Werk nov 2024</dc:title>
  <dc:creator>Noraima Kirindongo</dc:creator>
  <cp:lastModifiedBy>Noraima Kirindongo</cp:lastModifiedBy>
  <cp:revision>30</cp:revision>
  <dcterms:created xsi:type="dcterms:W3CDTF">2006-08-16T00:00:00Z</dcterms:created>
  <dcterms:modified xsi:type="dcterms:W3CDTF">2026-05-28T13:24:56Z</dcterms:modified>
  <dc:identifier>DAGVC-vY7gc</dc:identifier>
</cp:coreProperties>
</file>