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67" r:id="rId3"/>
  </p:sldMasterIdLst>
  <p:notesMasterIdLst>
    <p:notesMasterId r:id="rId18"/>
  </p:notesMasterIdLst>
  <p:sldIdLst>
    <p:sldId id="265" r:id="rId4"/>
    <p:sldId id="282" r:id="rId5"/>
    <p:sldId id="264" r:id="rId6"/>
    <p:sldId id="284" r:id="rId7"/>
    <p:sldId id="285" r:id="rId8"/>
    <p:sldId id="281" r:id="rId9"/>
    <p:sldId id="280" r:id="rId10"/>
    <p:sldId id="286" r:id="rId11"/>
    <p:sldId id="279" r:id="rId12"/>
    <p:sldId id="275" r:id="rId13"/>
    <p:sldId id="278" r:id="rId14"/>
    <p:sldId id="277" r:id="rId15"/>
    <p:sldId id="283" r:id="rId16"/>
    <p:sldId id="271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37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A7481C8-FC25-43AB-937B-56E44A5D2909}" type="datetime1">
              <a:rPr lang="nl-NL"/>
              <a:pPr lvl="0"/>
              <a:t>16-10-2026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Tijdelijke aanduiding voor notiti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E8D930F-005C-4C9F-AC6A-392F9D8C19DA}" type="slidenum">
              <a:t>‹nr.›</a:t>
            </a:fld>
            <a:endParaRPr lang="nl-NL"/>
          </a:p>
        </p:txBody>
      </p:sp>
      <p:sp>
        <p:nvSpPr>
          <p:cNvPr id="8" name="Header Placeholder 1"/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Date Placeholder 2"/>
          <p:cNvSpPr txBox="1">
            <a:spLocks noGrp="1"/>
          </p:cNvSpPr>
          <p:nvPr>
            <p:ph type="dt" sz="quarter" idx="7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09A0A5E-A250-4620-88B3-9909CC5E4B94}" type="datetime1">
              <a:rPr lang="en-US"/>
              <a:pPr lvl="0"/>
              <a:t>10/16/2026</a:t>
            </a:fld>
            <a:endParaRPr lang="en-US"/>
          </a:p>
        </p:txBody>
      </p:sp>
      <p:sp>
        <p:nvSpPr>
          <p:cNvPr id="10" name="Slide Image Placeholder 3"/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11" name="Notes Placeholder 4"/>
          <p:cNvSpPr txBox="1">
            <a:spLocks noGrp="1"/>
          </p:cNvSpPr>
          <p:nvPr>
            <p:ph type="body" sz="quarter" idx="4294967295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4972509-2623-487A-BFC1-C904546D056E}" type="slidenum">
              <a:t>‹nr.›</a:t>
            </a:fld>
            <a:endParaRPr lang="en-US"/>
          </a:p>
        </p:txBody>
      </p:sp>
      <p:sp>
        <p:nvSpPr>
          <p:cNvPr id="14" name="Header Placeholder 1"/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15" name="Date Placeholder 2"/>
          <p:cNvSpPr txBox="1">
            <a:spLocks noGrp="1"/>
          </p:cNvSpPr>
          <p:nvPr>
            <p:ph type="dt" sz="quarter" idx="7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08F2C8A-03EF-4D2F-9DCA-BFA5FE9FEB46}" type="datetime1">
              <a:rPr lang="en-US"/>
              <a:pPr lvl="0"/>
              <a:t>10/16/2026</a:t>
            </a:fld>
            <a:endParaRPr lang="en-US"/>
          </a:p>
        </p:txBody>
      </p:sp>
      <p:sp>
        <p:nvSpPr>
          <p:cNvPr id="16" name="Slide Image Placeholder 3"/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17" name="Notes Placeholder 4"/>
          <p:cNvSpPr txBox="1">
            <a:spLocks noGrp="1"/>
          </p:cNvSpPr>
          <p:nvPr>
            <p:ph type="body" sz="quarter" idx="4294967295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19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C79A350-BB81-4CC7-9D36-B433B31AECE5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38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kompagina met logo">
    <p:bg>
      <p:bgPr>
        <a:solidFill>
          <a:srgbClr val="A7D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1602" y="1966453"/>
            <a:ext cx="10828800" cy="36576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hthoek 6"/>
          <p:cNvSpPr/>
          <p:nvPr/>
        </p:nvSpPr>
        <p:spPr>
          <a:xfrm>
            <a:off x="-127814" y="0"/>
            <a:ext cx="12516462" cy="1297853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sp>
        <p:nvSpPr>
          <p:cNvPr id="4" name="Rechthoek 7"/>
          <p:cNvSpPr/>
          <p:nvPr/>
        </p:nvSpPr>
        <p:spPr>
          <a:xfrm>
            <a:off x="-162232" y="5766617"/>
            <a:ext cx="12516462" cy="1297853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0494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elkompagina met logo">
    <p:bg>
      <p:bgPr>
        <a:solidFill>
          <a:srgbClr val="A7D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6"/>
          <p:cNvSpPr/>
          <p:nvPr/>
        </p:nvSpPr>
        <p:spPr>
          <a:xfrm>
            <a:off x="-127814" y="0"/>
            <a:ext cx="12319820" cy="6858000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pic>
        <p:nvPicPr>
          <p:cNvPr id="3" name="Afbeelding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15435" y="275307"/>
            <a:ext cx="5055525" cy="170758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740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welkompagina met logo">
    <p:bg>
      <p:bgPr>
        <a:solidFill>
          <a:srgbClr val="A7D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6"/>
          <p:cNvSpPr/>
          <p:nvPr/>
        </p:nvSpPr>
        <p:spPr>
          <a:xfrm>
            <a:off x="-127814" y="0"/>
            <a:ext cx="12319820" cy="6096003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pic>
        <p:nvPicPr>
          <p:cNvPr id="3" name="Afbeelding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356" b="21691"/>
          <a:stretch>
            <a:fillRect/>
          </a:stretch>
        </p:blipFill>
        <p:spPr>
          <a:xfrm>
            <a:off x="10687662" y="275307"/>
            <a:ext cx="1140540" cy="113221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87798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met welkoms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341747" y="150254"/>
            <a:ext cx="10483568" cy="970626"/>
          </a:xfrm>
        </p:spPr>
        <p:txBody>
          <a:bodyPr anchor="b"/>
          <a:lstStyle>
            <a:lvl1pPr>
              <a:defRPr sz="4800">
                <a:solidFill>
                  <a:srgbClr val="E73085"/>
                </a:solidFill>
                <a:latin typeface="Montserrat" pitchFamily="2"/>
              </a:defRPr>
            </a:lvl1pPr>
          </a:lstStyle>
          <a:p>
            <a:pPr lvl="0"/>
            <a:r>
              <a:rPr lang="nl-NL"/>
              <a:t>WELKOMSTTEKST</a:t>
            </a:r>
          </a:p>
        </p:txBody>
      </p:sp>
      <p:sp>
        <p:nvSpPr>
          <p:cNvPr id="3" name="Ondertitel 2"/>
          <p:cNvSpPr txBox="1">
            <a:spLocks noGrp="1"/>
          </p:cNvSpPr>
          <p:nvPr>
            <p:ph type="subTitle" idx="4294967295"/>
          </p:nvPr>
        </p:nvSpPr>
        <p:spPr>
          <a:xfrm>
            <a:off x="341747" y="1206916"/>
            <a:ext cx="11535622" cy="621892"/>
          </a:xfrm>
        </p:spPr>
        <p:txBody>
          <a:bodyPr/>
          <a:lstStyle>
            <a:lvl1pPr marL="0" indent="0">
              <a:buNone/>
              <a:defRPr lang="en-US" sz="2400" b="1">
                <a:solidFill>
                  <a:srgbClr val="D94D15"/>
                </a:solidFill>
              </a:defRPr>
            </a:lvl1pPr>
          </a:lstStyle>
          <a:p>
            <a:pPr lvl="0"/>
            <a:r>
              <a:rPr lang="en-US"/>
              <a:t>SUBTITEL</a:t>
            </a:r>
            <a:endParaRPr lang="nl-NL"/>
          </a:p>
        </p:txBody>
      </p:sp>
      <p:sp>
        <p:nvSpPr>
          <p:cNvPr id="4" name="Tijdelijke aanduiding voor afbeelding 4"/>
          <p:cNvSpPr txBox="1">
            <a:spLocks noGrp="1"/>
          </p:cNvSpPr>
          <p:nvPr>
            <p:ph type="pic" idx="4294967295"/>
          </p:nvPr>
        </p:nvSpPr>
        <p:spPr>
          <a:xfrm>
            <a:off x="341308" y="1868484"/>
            <a:ext cx="11509379" cy="4159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12569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PU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pPr lvl="0"/>
            <a:r>
              <a:rPr lang="nl-NL"/>
              <a:t>PUUR ONDERWERP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3605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4" name="Afbeelding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017934" y="5171764"/>
            <a:ext cx="957751" cy="90699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52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 SA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pPr lvl="0"/>
            <a:r>
              <a:rPr lang="nl-NL"/>
              <a:t>SAMEN ONDERWERP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3605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017934" y="5171764"/>
            <a:ext cx="957751" cy="90699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8360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 D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pPr lvl="0"/>
            <a:r>
              <a:rPr lang="nl-NL"/>
              <a:t>DOEN ONDERWERP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360536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017934" y="5171764"/>
            <a:ext cx="957751" cy="90699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9038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31847" y="1620838"/>
            <a:ext cx="10515600" cy="2852735"/>
          </a:xfrm>
        </p:spPr>
        <p:txBody>
          <a:bodyPr anchor="b"/>
          <a:lstStyle>
            <a:lvl1pPr>
              <a:defRPr sz="6000">
                <a:solidFill>
                  <a:srgbClr val="E73085"/>
                </a:solidFill>
                <a:latin typeface="Montserrat" pitchFamily="2"/>
              </a:defRPr>
            </a:lvl1pPr>
          </a:lstStyle>
          <a:p>
            <a:pPr lvl="0"/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831847" y="4500567"/>
            <a:ext cx="10515600" cy="1500182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D94D15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quarter" idx="7"/>
          </p:nvPr>
        </p:nvSpPr>
        <p:spPr>
          <a:xfrm>
            <a:off x="838203" y="62674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800" b="0" i="0" u="none" strike="noStrike" kern="1200" cap="none" spc="0" baseline="0">
                <a:solidFill>
                  <a:srgbClr val="232328"/>
                </a:solidFill>
                <a:uFillTx/>
                <a:latin typeface="Montserrat" pitchFamily="2"/>
              </a:defRPr>
            </a:lvl1pPr>
          </a:lstStyle>
          <a:p>
            <a:pPr lvl="0"/>
            <a:fld id="{6CF5A97B-9BB7-4E96-9E93-3A2CCB994750}" type="datetime1">
              <a:rPr lang="nl-NL"/>
              <a:pPr lvl="0"/>
              <a:t>16-10-2026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>
          <a:xfrm>
            <a:off x="4038603" y="6267453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800" b="0" i="0" u="none" strike="noStrike" kern="1200" cap="none" spc="0" baseline="0">
                <a:solidFill>
                  <a:srgbClr val="232328"/>
                </a:solidFill>
                <a:uFillTx/>
                <a:latin typeface="Montserrat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>
          <a:xfrm>
            <a:off x="8610603" y="62674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800" b="0" i="0" u="none" strike="noStrike" kern="1200" cap="none" spc="0" baseline="0">
                <a:solidFill>
                  <a:srgbClr val="232328"/>
                </a:solidFill>
                <a:uFillTx/>
                <a:latin typeface="Montserrat" pitchFamily="2"/>
              </a:defRPr>
            </a:lvl1pPr>
          </a:lstStyle>
          <a:p>
            <a:pPr lvl="0"/>
            <a:fld id="{D231518A-624D-492A-BED0-10C70DFF955B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6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73085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7752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030A0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inhoud 3"/>
          <p:cNvSpPr txBox="1">
            <a:spLocks noGrp="1"/>
          </p:cNvSpPr>
          <p:nvPr>
            <p:ph idx="4294967295"/>
          </p:nvPr>
        </p:nvSpPr>
        <p:spPr>
          <a:xfrm>
            <a:off x="836611" y="2512752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4"/>
          <p:cNvSpPr txBox="1">
            <a:spLocks noGrp="1"/>
          </p:cNvSpPr>
          <p:nvPr>
            <p:ph type="body" idx="4294967295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D7BB9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inhoud 5"/>
          <p:cNvSpPr txBox="1">
            <a:spLocks noGrp="1"/>
          </p:cNvSpPr>
          <p:nvPr>
            <p:ph idx="4294967295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6393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"/>
          <p:cNvSpPr txBox="1">
            <a:spLocks noGrp="1"/>
          </p:cNvSpPr>
          <p:nvPr>
            <p:ph type="dt" sz="quarter" idx="7"/>
          </p:nvPr>
        </p:nvSpPr>
        <p:spPr>
          <a:xfrm>
            <a:off x="838203" y="62674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800" b="0" i="0" u="none" strike="noStrike" kern="1200" cap="none" spc="0" baseline="0">
                <a:solidFill>
                  <a:srgbClr val="454551"/>
                </a:solidFill>
                <a:uFillTx/>
                <a:latin typeface="Montserrat" pitchFamily="2"/>
              </a:defRPr>
            </a:lvl1pPr>
          </a:lstStyle>
          <a:p>
            <a:pPr lvl="0"/>
            <a:fld id="{6806009B-5AE5-43F1-9835-AE87D1F056FE}" type="datetime1">
              <a:rPr lang="nl-NL"/>
              <a:pPr lvl="0"/>
              <a:t>16-10-2026</a:t>
            </a:fld>
            <a:endParaRPr lang="nl-NL"/>
          </a:p>
        </p:txBody>
      </p:sp>
      <p:sp>
        <p:nvSpPr>
          <p:cNvPr id="3" name="Tijdelijke aanduiding voor voettekst 3"/>
          <p:cNvSpPr txBox="1">
            <a:spLocks noGrp="1"/>
          </p:cNvSpPr>
          <p:nvPr>
            <p:ph type="ftr" sz="quarter" idx="9"/>
          </p:nvPr>
        </p:nvSpPr>
        <p:spPr>
          <a:xfrm>
            <a:off x="4038603" y="6254752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800" b="0" i="0" u="none" strike="noStrike" kern="1200" cap="none" spc="0" baseline="0">
                <a:solidFill>
                  <a:srgbClr val="454551"/>
                </a:solidFill>
                <a:uFillTx/>
                <a:latin typeface="Montserrat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4"/>
          <p:cNvSpPr txBox="1">
            <a:spLocks noGrp="1"/>
          </p:cNvSpPr>
          <p:nvPr>
            <p:ph type="sldNum" sz="quarter" idx="8"/>
          </p:nvPr>
        </p:nvSpPr>
        <p:spPr>
          <a:xfrm>
            <a:off x="8610603" y="6254752"/>
            <a:ext cx="1384301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800" b="0" i="0" u="none" strike="noStrike" kern="1200" cap="none" spc="0" baseline="0">
                <a:solidFill>
                  <a:srgbClr val="454551"/>
                </a:solidFill>
                <a:uFillTx/>
                <a:latin typeface="Montserrat" pitchFamily="2"/>
              </a:defRPr>
            </a:lvl1pPr>
          </a:lstStyle>
          <a:p>
            <a:pPr lvl="0"/>
            <a:fld id="{C0CC6B5B-5735-4FDD-837B-6FF0F5E7A2CE}" type="slidenum">
              <a:t>‹nr.›</a:t>
            </a:fld>
            <a:endParaRPr lang="nl-NL"/>
          </a:p>
        </p:txBody>
      </p:sp>
      <p:sp>
        <p:nvSpPr>
          <p:cNvPr id="5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73085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50237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tekst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6"/>
          <p:cNvSpPr txBox="1">
            <a:spLocks noGrp="1"/>
          </p:cNvSpPr>
          <p:nvPr>
            <p:ph type="pic" idx="4294967295"/>
          </p:nvPr>
        </p:nvSpPr>
        <p:spPr>
          <a:xfrm>
            <a:off x="5397913" y="0"/>
            <a:ext cx="6794092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3" name="Rechthoek 6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1849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ntrotekst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6"/>
          <p:cNvSpPr txBox="1">
            <a:spLocks noGrp="1"/>
          </p:cNvSpPr>
          <p:nvPr>
            <p:ph type="pic" idx="4294967295"/>
          </p:nvPr>
        </p:nvSpPr>
        <p:spPr>
          <a:xfrm>
            <a:off x="5397913" y="0"/>
            <a:ext cx="6794092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3" name="Rechthoek 6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94559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25623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ntrotekst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6"/>
          <p:cNvSpPr txBox="1">
            <a:spLocks noGrp="1"/>
          </p:cNvSpPr>
          <p:nvPr>
            <p:ph type="pic" idx="4294967295"/>
          </p:nvPr>
        </p:nvSpPr>
        <p:spPr>
          <a:xfrm>
            <a:off x="5397913" y="0"/>
            <a:ext cx="6794092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3" name="Rechthoek 6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D94D1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0692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ntrotekst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6"/>
          <p:cNvSpPr txBox="1">
            <a:spLocks noGrp="1"/>
          </p:cNvSpPr>
          <p:nvPr>
            <p:ph type="pic" idx="4294967295"/>
          </p:nvPr>
        </p:nvSpPr>
        <p:spPr>
          <a:xfrm>
            <a:off x="5397913" y="0"/>
            <a:ext cx="6794092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3" name="Rechthoek 6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D2D1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62092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ntrotekst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6"/>
          <p:cNvSpPr txBox="1">
            <a:spLocks noGrp="1"/>
          </p:cNvSpPr>
          <p:nvPr>
            <p:ph type="pic" idx="4294967295"/>
          </p:nvPr>
        </p:nvSpPr>
        <p:spPr>
          <a:xfrm>
            <a:off x="5397913" y="0"/>
            <a:ext cx="6794092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3" name="Rechthoek 6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F4AACC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12766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864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4247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4789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l-NL"/>
              <a:t>Opsomming</a:t>
            </a:r>
          </a:p>
          <a:p>
            <a:pPr lvl="1"/>
            <a:r>
              <a:rPr lang="nl-NL"/>
              <a:t>Opsomming #2</a:t>
            </a:r>
          </a:p>
          <a:p>
            <a:pPr lvl="2"/>
            <a:r>
              <a:rPr lang="nl-NL"/>
              <a:t>Opsomming #3</a:t>
            </a:r>
          </a:p>
          <a:p>
            <a:pPr lvl="3"/>
            <a:r>
              <a:rPr lang="nl-NL"/>
              <a:t>Leestekst</a:t>
            </a:r>
          </a:p>
          <a:p>
            <a:pPr lvl="4"/>
            <a:r>
              <a:rPr lang="nl-NL"/>
              <a:t>KOPJE</a:t>
            </a:r>
          </a:p>
        </p:txBody>
      </p:sp>
      <p:pic>
        <p:nvPicPr>
          <p:cNvPr id="4" name="Afbeelding 1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32850" y="6145609"/>
            <a:ext cx="1810905" cy="5265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Afbeelding 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950671" y="244848"/>
            <a:ext cx="1032403" cy="872383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l-NL" sz="2400" b="1" i="0" u="none" strike="noStrike" kern="1200" cap="none" spc="0" baseline="0">
          <a:solidFill>
            <a:srgbClr val="7030A0"/>
          </a:solidFill>
          <a:uFillTx/>
          <a:latin typeface="Montserrat"/>
          <a:ea typeface="Microsoft YaHei" pitchFamily="34"/>
        </a:defRPr>
      </a:lvl1pPr>
    </p:titleStyle>
    <p:bodyStyle>
      <a:lvl1pPr marL="360365" marR="0" lvl="0" indent="-360365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30A0"/>
        </a:buClr>
        <a:buSzPct val="90000"/>
        <a:buFont typeface="Yu Gothic" pitchFamily="34"/>
        <a:buChar char="●"/>
        <a:tabLst/>
        <a:defRPr lang="nl-NL" sz="2000" b="0" i="0" u="none" strike="noStrike" kern="1200" cap="none" spc="0" baseline="0">
          <a:solidFill>
            <a:srgbClr val="454551"/>
          </a:solidFill>
          <a:uFillTx/>
          <a:latin typeface="Montserrat" pitchFamily="2"/>
          <a:ea typeface="Yu Gothic" pitchFamily="34"/>
        </a:defRPr>
      </a:lvl1pPr>
      <a:lvl2pPr marL="720720" marR="0" lvl="1" indent="-360365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ED7BB9"/>
        </a:buClr>
        <a:buSzPct val="70000"/>
        <a:buFont typeface="Yu Gothic" pitchFamily="34"/>
        <a:buChar char="●"/>
        <a:tabLst/>
        <a:defRPr lang="nl-NL" sz="2000" b="0" i="0" u="none" strike="noStrike" kern="1200" cap="none" spc="0" baseline="0">
          <a:solidFill>
            <a:srgbClr val="454551"/>
          </a:solidFill>
          <a:uFillTx/>
          <a:latin typeface="Montserrat" pitchFamily="2"/>
          <a:ea typeface="Yu Gothic" pitchFamily="34"/>
        </a:defRPr>
      </a:lvl2pPr>
      <a:lvl3pPr marL="720720" marR="0" lvl="2" indent="-360365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98C004"/>
        </a:buClr>
        <a:buSzPct val="60000"/>
        <a:buFont typeface="Yu Gothic" pitchFamily="34"/>
        <a:buChar char="■"/>
        <a:tabLst/>
        <a:defRPr lang="nl-NL" sz="2000" b="0" i="0" u="none" strike="noStrike" kern="1200" cap="none" spc="0" baseline="0">
          <a:solidFill>
            <a:srgbClr val="454551"/>
          </a:solidFill>
          <a:uFillTx/>
          <a:latin typeface="Montserrat" pitchFamily="2"/>
          <a:ea typeface="Yu Gothic" pitchFamily="34"/>
        </a:defRPr>
      </a:lvl3pPr>
      <a:lvl4pPr marL="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nl-NL" sz="1800" b="0" i="0" u="none" strike="noStrike" kern="1200" cap="none" spc="0" baseline="0">
          <a:solidFill>
            <a:srgbClr val="454551"/>
          </a:solidFill>
          <a:uFillTx/>
          <a:latin typeface="Montserrat" pitchFamily="2"/>
          <a:ea typeface="Yu Gothic" pitchFamily="34"/>
        </a:defRPr>
      </a:lvl4pPr>
      <a:lvl5pPr marL="1828800" marR="0" lvl="4" indent="-18288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nl-NL" sz="2400" b="1" i="0" u="none" strike="noStrike" kern="1200" cap="none" spc="0" baseline="0">
          <a:solidFill>
            <a:srgbClr val="D94D15"/>
          </a:solidFill>
          <a:uFillTx/>
          <a:latin typeface="Montserrat" pitchFamily="2"/>
          <a:ea typeface="Yu Gothic UI Semibold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850" y="6145609"/>
            <a:ext cx="1810905" cy="5265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Afbeelding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020870" y="244848"/>
            <a:ext cx="892024" cy="8723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el 1"/>
          <p:cNvSpPr txBox="1"/>
          <p:nvPr/>
        </p:nvSpPr>
        <p:spPr>
          <a:xfrm>
            <a:off x="353781" y="4089397"/>
            <a:ext cx="9552215" cy="26923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4400" b="1" i="0" u="none" strike="noStrike" kern="1200" cap="none" spc="0" baseline="0">
                <a:solidFill>
                  <a:srgbClr val="FFFFFF"/>
                </a:solidFill>
                <a:uFillTx/>
                <a:latin typeface="Montserrat" pitchFamily="2"/>
              </a:rPr>
              <a:t>KLIK OM STIJL TE BEWERKEN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8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1"/>
          <p:cNvSpPr txBox="1"/>
          <p:nvPr/>
        </p:nvSpPr>
        <p:spPr>
          <a:xfrm>
            <a:off x="341747" y="217791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1200" cap="none" spc="0" baseline="0">
                <a:solidFill>
                  <a:srgbClr val="E73085"/>
                </a:solidFill>
                <a:uFillTx/>
                <a:latin typeface="Montserrat" pitchFamily="2"/>
              </a:rPr>
              <a:t>INTROTEKST</a:t>
            </a:r>
          </a:p>
        </p:txBody>
      </p:sp>
      <p:sp>
        <p:nvSpPr>
          <p:cNvPr id="4" name="Ondertitel 2"/>
          <p:cNvSpPr txBox="1"/>
          <p:nvPr/>
        </p:nvSpPr>
        <p:spPr>
          <a:xfrm>
            <a:off x="341747" y="1708355"/>
            <a:ext cx="4839855" cy="4289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94559D"/>
                </a:solidFill>
                <a:uFillTx/>
                <a:latin typeface="Montserrat"/>
              </a:rPr>
              <a:t>Klikken om de ondertitelstijl van het model te bewerken</a:t>
            </a:r>
          </a:p>
        </p:txBody>
      </p:sp>
      <p:pic>
        <p:nvPicPr>
          <p:cNvPr id="5" name="Afbeelding 1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6" y="5635374"/>
            <a:ext cx="3972464" cy="10997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Afbeelding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2850" y="6145609"/>
            <a:ext cx="1810905" cy="526538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https://www.youtube.com/embed/B9BId7wQxv8?feature=oembed" TargetMode="External"/><Relationship Id="rId1" Type="http://schemas.openxmlformats.org/officeDocument/2006/relationships/video" Target="NULL" TargetMode="Externa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https://www.youtube.com/embed/wWagLfJtB0I?feature=oembed" TargetMode="External"/><Relationship Id="rId1" Type="http://schemas.openxmlformats.org/officeDocument/2006/relationships/video" Target="NULL" TargetMode="Externa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bcm.nl/praktijkvoorbeelden/switch-dienstverlening-risse-groep-weert/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493254" y="767657"/>
            <a:ext cx="404579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</p:txBody>
      </p:sp>
      <p:sp>
        <p:nvSpPr>
          <p:cNvPr id="3" name="Titel 1"/>
          <p:cNvSpPr txBox="1"/>
          <p:nvPr/>
        </p:nvSpPr>
        <p:spPr>
          <a:xfrm>
            <a:off x="81281" y="120197"/>
            <a:ext cx="10483568" cy="9706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4800" b="0" i="0" u="none" strike="noStrike" kern="1200" cap="none" spc="0" baseline="0">
                <a:solidFill>
                  <a:srgbClr val="000000"/>
                </a:solidFill>
                <a:uFillTx/>
                <a:latin typeface="Montserrat"/>
                <a:ea typeface="Microsoft YaHei"/>
              </a:rPr>
              <a:t>Introductie Risse Groep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345442" y="1412235"/>
            <a:ext cx="4196081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Voorstel Risse Groep en Werk.Kom</a:t>
            </a:r>
          </a:p>
        </p:txBody>
      </p:sp>
      <p:pic>
        <p:nvPicPr>
          <p:cNvPr id="5" name="Online Media 7" title="Bedrijfsvideo Risse Groep 202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1" y="1183635"/>
            <a:ext cx="10046019" cy="565912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3"/>
          <p:cNvSpPr txBox="1">
            <a:spLocks noGrp="1"/>
          </p:cNvSpPr>
          <p:nvPr>
            <p:ph type="pic" idx="4294967295"/>
          </p:nvPr>
        </p:nvSpPr>
        <p:spPr>
          <a:xfrm>
            <a:off x="341308" y="1868484"/>
            <a:ext cx="11509379" cy="4635825"/>
          </a:xfrm>
        </p:spPr>
        <p:txBody>
          <a:bodyPr/>
          <a:lstStyle/>
          <a:p>
            <a:pPr marL="0" lvl="0" indent="0">
              <a:buNone/>
            </a:pPr>
            <a:endParaRPr lang="nl-NL"/>
          </a:p>
          <a:p>
            <a:pPr marL="0" lvl="0" indent="0">
              <a:buNone/>
            </a:pPr>
            <a:endParaRPr lang="nl-NL"/>
          </a:p>
          <a:p>
            <a:pPr marL="0" lvl="0" indent="0">
              <a:buNone/>
            </a:pPr>
            <a:endParaRPr lang="nl-NL"/>
          </a:p>
          <a:p>
            <a:pPr marL="0" lvl="0" indent="0">
              <a:buNone/>
            </a:pPr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" t="7407" r="-1287"/>
          <a:stretch>
            <a:fillRect/>
          </a:stretch>
        </p:blipFill>
        <p:spPr>
          <a:xfrm>
            <a:off x="341308" y="1165878"/>
            <a:ext cx="10388141" cy="533365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>
                <a:latin typeface="Montserrat"/>
                <a:ea typeface="Microsoft YaHei"/>
              </a:rPr>
              <a:t>Samenwerkingsvormen op het gebied van Simpel Switchen</a:t>
            </a:r>
            <a:endParaRPr 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5" title="Simpel Switchen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1" y="-15243"/>
            <a:ext cx="10818174" cy="61671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6"/>
          <p:cNvSpPr txBox="1"/>
          <p:nvPr/>
        </p:nvSpPr>
        <p:spPr>
          <a:xfrm>
            <a:off x="2296158" y="6167115"/>
            <a:ext cx="5669280" cy="365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Start Lerende Praktijk, video juli 2025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afbeelding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3830" r="3830"/>
          <a:stretch>
            <a:fillRect/>
          </a:stretch>
        </p:blipFill>
        <p:spPr>
          <a:xfrm>
            <a:off x="6195389" y="767657"/>
            <a:ext cx="5383694" cy="5434343"/>
          </a:xfrm>
        </p:spPr>
      </p:pic>
      <p:sp>
        <p:nvSpPr>
          <p:cNvPr id="3" name="Ondertitel 2"/>
          <p:cNvSpPr txBox="1"/>
          <p:nvPr/>
        </p:nvSpPr>
        <p:spPr>
          <a:xfrm>
            <a:off x="314315" y="563334"/>
            <a:ext cx="5162940" cy="54343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1" i="0" u="none" strike="noStrike" kern="0" cap="none" spc="0" baseline="0">
                <a:solidFill>
                  <a:srgbClr val="000000"/>
                </a:solidFill>
                <a:uFillTx/>
                <a:latin typeface="Montserrat"/>
                <a:cs typeface="Segoe UI"/>
              </a:rPr>
              <a:t>Knelpunten en aanleiding start dienstverlening Switch afdeling</a:t>
            </a:r>
            <a:endParaRPr lang="nl-NL" sz="1600" b="1" i="0" u="none" strike="noStrike" kern="0" cap="none" spc="0" baseline="0">
              <a:solidFill>
                <a:srgbClr val="000000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1" i="0" u="none" strike="noStrike" kern="0" cap="none" spc="0" baseline="0">
              <a:solidFill>
                <a:srgbClr val="000000"/>
              </a:solidFill>
              <a:uFillTx/>
              <a:latin typeface="Montserrat"/>
              <a:cs typeface="Segoe U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tserrat"/>
                <a:cs typeface="Segoe UI"/>
              </a:rPr>
              <a:t> Onvoldoende specialistische begeleiding bij complexe trajecten. Te weinig beschikbare begeleidingstijd voor deelnemers met extra ondersteuningsbehoeften.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0" i="0" u="none" strike="noStrike" kern="0" cap="none" spc="0" baseline="0">
              <a:solidFill>
                <a:srgbClr val="000000"/>
              </a:solidFill>
              <a:uFillTx/>
              <a:latin typeface="Montserrat"/>
              <a:cs typeface="Segoe U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tserrat"/>
                <a:cs typeface="Segoe UI"/>
              </a:rPr>
              <a:t> Geen vastgelegde werkwijze, werkprocessen, werkafspraken en productbeschrijving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0" i="0" u="none" strike="noStrike" kern="0" cap="none" spc="0" baseline="0">
              <a:solidFill>
                <a:srgbClr val="000000"/>
              </a:solidFill>
              <a:uFillTx/>
              <a:latin typeface="Montserrat"/>
              <a:cs typeface="Segoe U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tserrat"/>
                <a:cs typeface="Segoe UI"/>
              </a:rPr>
              <a:t> Dienstverlening was nog niet financieel structureel geborgd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0" i="0" u="none" strike="noStrike" kern="0" cap="none" spc="0" baseline="0">
              <a:solidFill>
                <a:srgbClr val="000000"/>
              </a:solidFill>
              <a:uFillTx/>
              <a:latin typeface="Montserrat"/>
              <a:cs typeface="Segoe U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tserrat"/>
                <a:cs typeface="Segoe UI"/>
              </a:rPr>
              <a:t> Beperkte regionale bekendheid en samenwerking rondom het Switch-aanbod.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0" cap="none" spc="0" baseline="0">
              <a:solidFill>
                <a:srgbClr val="000000"/>
              </a:solidFill>
              <a:uFillTx/>
              <a:latin typeface="Aptos"/>
              <a:ea typeface="Calibri"/>
              <a:cs typeface="Calibri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Tekstvak 1"/>
          <p:cNvSpPr txBox="1"/>
          <p:nvPr/>
        </p:nvSpPr>
        <p:spPr>
          <a:xfrm>
            <a:off x="493254" y="767657"/>
            <a:ext cx="404579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/>
          <p:nvPr/>
        </p:nvSpPr>
        <p:spPr>
          <a:xfrm>
            <a:off x="350891" y="217791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0" cap="none" spc="0" baseline="0">
                <a:solidFill>
                  <a:srgbClr val="D2D100"/>
                </a:solidFill>
                <a:uFillTx/>
                <a:latin typeface="Montserrat"/>
              </a:rPr>
              <a:t>Doorontwikkeling Switch afdeling</a:t>
            </a:r>
            <a:endParaRPr lang="nl-NL" sz="3600" b="1" i="0" u="none" strike="noStrike" kern="1200" cap="none" spc="0" baseline="0">
              <a:solidFill>
                <a:srgbClr val="D2D100"/>
              </a:solidFill>
              <a:uFillTx/>
              <a:latin typeface="Montserrat" pitchFamily="2"/>
            </a:endParaRPr>
          </a:p>
        </p:txBody>
      </p:sp>
      <p:sp>
        <p:nvSpPr>
          <p:cNvPr id="3" name="Ondertitel 2"/>
          <p:cNvSpPr txBox="1"/>
          <p:nvPr/>
        </p:nvSpPr>
        <p:spPr>
          <a:xfrm>
            <a:off x="341747" y="1708355"/>
            <a:ext cx="4839855" cy="4289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Vanaf 1 februari </a:t>
            </a:r>
            <a:r>
              <a:rPr lang="nl-NL" sz="1800" b="1" i="0" u="none" strike="noStrike" kern="0" cap="none" spc="0" baseline="0">
                <a:solidFill>
                  <a:srgbClr val="FFFFFF"/>
                </a:solidFill>
                <a:uFillTx/>
                <a:latin typeface="Montserrat"/>
              </a:rPr>
              <a:t>2025 tot</a:t>
            </a: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 1 september 2025</a:t>
            </a:r>
            <a:r>
              <a:rPr lang="nl-NL" sz="1800" b="1" i="0" u="none" strike="noStrike" kern="0" cap="none" spc="0" baseline="0">
                <a:solidFill>
                  <a:srgbClr val="FFFFFF"/>
                </a:solidFill>
                <a:uFillTx/>
                <a:latin typeface="Montserrat"/>
              </a:rPr>
              <a:t> (deels parallel aan lerende praktijk)</a:t>
            </a:r>
            <a:endParaRPr lang="nl-NL" sz="18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0" cap="none" spc="0" baseline="0">
              <a:solidFill>
                <a:srgbClr val="FFFFFF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In projectteam gewerkt aan:</a:t>
            </a: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Een uitgewerkt dienstverleningsproduct</a:t>
            </a: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Beschrijving van de werkwijze met werkprocessen en werkafspraken.</a:t>
            </a: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Kosten-baten analyse </a:t>
            </a: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Stappenplan met succesfactoren van de aanpak</a:t>
            </a:r>
            <a:endParaRPr lang="nl-NL" sz="18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000" b="0" i="0" u="none" strike="noStrike" kern="0" cap="none" spc="0" baseline="0">
                <a:solidFill>
                  <a:srgbClr val="1F497D"/>
                </a:solidFill>
                <a:uFillTx/>
                <a:latin typeface="Montserrat"/>
                <a:ea typeface="Calibri"/>
                <a:cs typeface="Calibri"/>
                <a:hlinkClick r:id="rId2"/>
              </a:rPr>
              <a:t>https://www.sbcm.nl/praktijkvoorbeelden/switch-dienstverlening-risse-groep-weert/</a:t>
            </a:r>
            <a:endParaRPr lang="nl-NL" sz="20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grpSp>
        <p:nvGrpSpPr>
          <p:cNvPr id="4" name="Diagram 7"/>
          <p:cNvGrpSpPr/>
          <p:nvPr/>
        </p:nvGrpSpPr>
        <p:grpSpPr>
          <a:xfrm>
            <a:off x="5630472" y="1062020"/>
            <a:ext cx="5829181" cy="4289322"/>
            <a:chOff x="5630472" y="1062020"/>
            <a:chExt cx="5829181" cy="4289322"/>
          </a:xfrm>
        </p:grpSpPr>
        <p:sp>
          <p:nvSpPr>
            <p:cNvPr id="5" name="Vrije vorm: vorm 4"/>
            <p:cNvSpPr/>
            <p:nvPr/>
          </p:nvSpPr>
          <p:spPr>
            <a:xfrm>
              <a:off x="7845561" y="2154088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6" name="Vrije vorm: vorm 5"/>
            <p:cNvSpPr/>
            <p:nvPr/>
          </p:nvSpPr>
          <p:spPr>
            <a:xfrm>
              <a:off x="7743550" y="1062020"/>
              <a:ext cx="1603025" cy="8578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03026"/>
                <a:gd name="f7" fmla="val 857864"/>
                <a:gd name="f8" fmla="+- 0 0 -90"/>
                <a:gd name="f9" fmla="*/ f3 1 1603026"/>
                <a:gd name="f10" fmla="*/ f4 1 857864"/>
                <a:gd name="f11" fmla="+- f7 0 f5"/>
                <a:gd name="f12" fmla="+- f6 0 f5"/>
                <a:gd name="f13" fmla="*/ f8 f0 1"/>
                <a:gd name="f14" fmla="*/ f12 1 1603026"/>
                <a:gd name="f15" fmla="*/ f11 1 857864"/>
                <a:gd name="f16" fmla="*/ 0 f12 1"/>
                <a:gd name="f17" fmla="*/ 0 f11 1"/>
                <a:gd name="f18" fmla="*/ 1603026 f12 1"/>
                <a:gd name="f19" fmla="*/ 857864 f11 1"/>
                <a:gd name="f20" fmla="*/ f13 1 f2"/>
                <a:gd name="f21" fmla="*/ f16 1 1603026"/>
                <a:gd name="f22" fmla="*/ f17 1 857864"/>
                <a:gd name="f23" fmla="*/ f18 1 1603026"/>
                <a:gd name="f24" fmla="*/ f19 1 857864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603026" h="857864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Projectteam</a:t>
              </a:r>
            </a:p>
          </p:txBody>
        </p:sp>
        <p:sp>
          <p:nvSpPr>
            <p:cNvPr id="7" name="Vrije vorm: vorm 6"/>
            <p:cNvSpPr/>
            <p:nvPr/>
          </p:nvSpPr>
          <p:spPr>
            <a:xfrm>
              <a:off x="8255943" y="2351397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8" name="Vrije vorm: vorm 7"/>
            <p:cNvSpPr/>
            <p:nvPr/>
          </p:nvSpPr>
          <p:spPr>
            <a:xfrm>
              <a:off x="9827486" y="1876998"/>
              <a:ext cx="1515590" cy="9436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15589"/>
                <a:gd name="f7" fmla="val 943650"/>
                <a:gd name="f8" fmla="+- 0 0 -90"/>
                <a:gd name="f9" fmla="*/ f3 1 1515589"/>
                <a:gd name="f10" fmla="*/ f4 1 943650"/>
                <a:gd name="f11" fmla="+- f7 0 f5"/>
                <a:gd name="f12" fmla="+- f6 0 f5"/>
                <a:gd name="f13" fmla="*/ f8 f0 1"/>
                <a:gd name="f14" fmla="*/ f12 1 1515589"/>
                <a:gd name="f15" fmla="*/ f11 1 943650"/>
                <a:gd name="f16" fmla="*/ 0 f12 1"/>
                <a:gd name="f17" fmla="*/ 0 f11 1"/>
                <a:gd name="f18" fmla="*/ 1515589 f12 1"/>
                <a:gd name="f19" fmla="*/ 943650 f11 1"/>
                <a:gd name="f20" fmla="*/ f13 1 f2"/>
                <a:gd name="f21" fmla="*/ f16 1 1515589"/>
                <a:gd name="f22" fmla="*/ f17 1 943650"/>
                <a:gd name="f23" fmla="*/ f18 1 1515589"/>
                <a:gd name="f24" fmla="*/ f19 1 94365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515589" h="94365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Projectcoördinator</a:t>
              </a:r>
            </a:p>
          </p:txBody>
        </p:sp>
        <p:sp>
          <p:nvSpPr>
            <p:cNvPr id="9" name="Vrije vorm: vorm 8"/>
            <p:cNvSpPr/>
            <p:nvPr/>
          </p:nvSpPr>
          <p:spPr>
            <a:xfrm>
              <a:off x="8356783" y="2795339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0" name="Vrije vorm: vorm 9"/>
            <p:cNvSpPr/>
            <p:nvPr/>
          </p:nvSpPr>
          <p:spPr>
            <a:xfrm>
              <a:off x="9973214" y="3078007"/>
              <a:ext cx="1486439" cy="10079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86443"/>
                <a:gd name="f7" fmla="val 1007990"/>
                <a:gd name="f8" fmla="+- 0 0 -90"/>
                <a:gd name="f9" fmla="*/ f3 1 1486443"/>
                <a:gd name="f10" fmla="*/ f4 1 1007990"/>
                <a:gd name="f11" fmla="+- f7 0 f5"/>
                <a:gd name="f12" fmla="+- f6 0 f5"/>
                <a:gd name="f13" fmla="*/ f8 f0 1"/>
                <a:gd name="f14" fmla="*/ f12 1 1486443"/>
                <a:gd name="f15" fmla="*/ f11 1 1007990"/>
                <a:gd name="f16" fmla="*/ 0 f12 1"/>
                <a:gd name="f17" fmla="*/ 0 f11 1"/>
                <a:gd name="f18" fmla="*/ 1486443 f12 1"/>
                <a:gd name="f19" fmla="*/ 1007990 f11 1"/>
                <a:gd name="f20" fmla="*/ f13 1 f2"/>
                <a:gd name="f21" fmla="*/ f16 1 1486443"/>
                <a:gd name="f22" fmla="*/ f17 1 1007990"/>
                <a:gd name="f23" fmla="*/ f18 1 1486443"/>
                <a:gd name="f24" fmla="*/ f19 1 100799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86443" h="100799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Jobcoaches 1</a:t>
              </a:r>
            </a:p>
          </p:txBody>
        </p:sp>
        <p:sp>
          <p:nvSpPr>
            <p:cNvPr id="11" name="Vrije vorm: vorm 10"/>
            <p:cNvSpPr/>
            <p:nvPr/>
          </p:nvSpPr>
          <p:spPr>
            <a:xfrm>
              <a:off x="8072899" y="3151351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2" name="Vrije vorm: vorm 11"/>
            <p:cNvSpPr/>
            <p:nvPr/>
          </p:nvSpPr>
          <p:spPr>
            <a:xfrm>
              <a:off x="9332009" y="4429143"/>
              <a:ext cx="1603025" cy="9221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03026"/>
                <a:gd name="f7" fmla="val 922204"/>
                <a:gd name="f8" fmla="+- 0 0 -90"/>
                <a:gd name="f9" fmla="*/ f3 1 1603026"/>
                <a:gd name="f10" fmla="*/ f4 1 922204"/>
                <a:gd name="f11" fmla="+- f7 0 f5"/>
                <a:gd name="f12" fmla="+- f6 0 f5"/>
                <a:gd name="f13" fmla="*/ f8 f0 1"/>
                <a:gd name="f14" fmla="*/ f12 1 1603026"/>
                <a:gd name="f15" fmla="*/ f11 1 922204"/>
                <a:gd name="f16" fmla="*/ 0 f12 1"/>
                <a:gd name="f17" fmla="*/ 0 f11 1"/>
                <a:gd name="f18" fmla="*/ 1603026 f12 1"/>
                <a:gd name="f19" fmla="*/ 922204 f11 1"/>
                <a:gd name="f20" fmla="*/ f13 1 f2"/>
                <a:gd name="f21" fmla="*/ f16 1 1603026"/>
                <a:gd name="f22" fmla="*/ f17 1 922204"/>
                <a:gd name="f23" fmla="*/ f18 1 1603026"/>
                <a:gd name="f24" fmla="*/ f19 1 922204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603026" h="922204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Jobcoach 2 </a:t>
              </a:r>
            </a:p>
          </p:txBody>
        </p:sp>
        <p:sp>
          <p:nvSpPr>
            <p:cNvPr id="13" name="Vrije vorm: vorm 12"/>
            <p:cNvSpPr/>
            <p:nvPr/>
          </p:nvSpPr>
          <p:spPr>
            <a:xfrm>
              <a:off x="7618223" y="3151351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4" name="Vrije vorm: vorm 13"/>
            <p:cNvSpPr/>
            <p:nvPr/>
          </p:nvSpPr>
          <p:spPr>
            <a:xfrm>
              <a:off x="6155100" y="4429143"/>
              <a:ext cx="1603025" cy="9221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03026"/>
                <a:gd name="f7" fmla="val 922204"/>
                <a:gd name="f8" fmla="+- 0 0 -90"/>
                <a:gd name="f9" fmla="*/ f3 1 1603026"/>
                <a:gd name="f10" fmla="*/ f4 1 922204"/>
                <a:gd name="f11" fmla="+- f7 0 f5"/>
                <a:gd name="f12" fmla="+- f6 0 f5"/>
                <a:gd name="f13" fmla="*/ f8 f0 1"/>
                <a:gd name="f14" fmla="*/ f12 1 1603026"/>
                <a:gd name="f15" fmla="*/ f11 1 922204"/>
                <a:gd name="f16" fmla="*/ 0 f12 1"/>
                <a:gd name="f17" fmla="*/ 0 f11 1"/>
                <a:gd name="f18" fmla="*/ 1603026 f12 1"/>
                <a:gd name="f19" fmla="*/ 922204 f11 1"/>
                <a:gd name="f20" fmla="*/ f13 1 f2"/>
                <a:gd name="f21" fmla="*/ f16 1 1603026"/>
                <a:gd name="f22" fmla="*/ f17 1 922204"/>
                <a:gd name="f23" fmla="*/ f18 1 1603026"/>
                <a:gd name="f24" fmla="*/ f19 1 922204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603026" h="922204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voorman Risse Groep</a:t>
              </a:r>
            </a:p>
          </p:txBody>
        </p:sp>
        <p:sp>
          <p:nvSpPr>
            <p:cNvPr id="15" name="Vrije vorm: vorm 14"/>
            <p:cNvSpPr/>
            <p:nvPr/>
          </p:nvSpPr>
          <p:spPr>
            <a:xfrm>
              <a:off x="7334347" y="2795339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6" name="Vrije vorm: vorm 15"/>
            <p:cNvSpPr/>
            <p:nvPr/>
          </p:nvSpPr>
          <p:spPr>
            <a:xfrm>
              <a:off x="5630472" y="3078007"/>
              <a:ext cx="1486439" cy="10079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86443"/>
                <a:gd name="f7" fmla="val 1007990"/>
                <a:gd name="f8" fmla="+- 0 0 -90"/>
                <a:gd name="f9" fmla="*/ f3 1 1486443"/>
                <a:gd name="f10" fmla="*/ f4 1 1007990"/>
                <a:gd name="f11" fmla="+- f7 0 f5"/>
                <a:gd name="f12" fmla="+- f6 0 f5"/>
                <a:gd name="f13" fmla="*/ f8 f0 1"/>
                <a:gd name="f14" fmla="*/ f12 1 1486443"/>
                <a:gd name="f15" fmla="*/ f11 1 1007990"/>
                <a:gd name="f16" fmla="*/ 0 f12 1"/>
                <a:gd name="f17" fmla="*/ 0 f11 1"/>
                <a:gd name="f18" fmla="*/ 1486443 f12 1"/>
                <a:gd name="f19" fmla="*/ 1007990 f11 1"/>
                <a:gd name="f20" fmla="*/ f13 1 f2"/>
                <a:gd name="f21" fmla="*/ f16 1 1486443"/>
                <a:gd name="f22" fmla="*/ f17 1 1007990"/>
                <a:gd name="f23" fmla="*/ f18 1 1486443"/>
                <a:gd name="f24" fmla="*/ f19 1 100799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86443" h="100799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ontwikkelcoach Risse Groep</a:t>
              </a:r>
            </a:p>
          </p:txBody>
        </p:sp>
        <p:sp>
          <p:nvSpPr>
            <p:cNvPr id="17" name="Vrije vorm: vorm 16"/>
            <p:cNvSpPr/>
            <p:nvPr/>
          </p:nvSpPr>
          <p:spPr>
            <a:xfrm>
              <a:off x="7435187" y="2351397"/>
              <a:ext cx="1399004" cy="139917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156082">
                <a:alpha val="50000"/>
              </a:srgbClr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8" name="Vrije vorm: vorm 17"/>
            <p:cNvSpPr/>
            <p:nvPr/>
          </p:nvSpPr>
          <p:spPr>
            <a:xfrm>
              <a:off x="5747058" y="1876998"/>
              <a:ext cx="1515590" cy="9436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15589"/>
                <a:gd name="f7" fmla="val 943650"/>
                <a:gd name="f8" fmla="+- 0 0 -90"/>
                <a:gd name="f9" fmla="*/ f3 1 1515589"/>
                <a:gd name="f10" fmla="*/ f4 1 943650"/>
                <a:gd name="f11" fmla="+- f7 0 f5"/>
                <a:gd name="f12" fmla="+- f6 0 f5"/>
                <a:gd name="f13" fmla="*/ f8 f0 1"/>
                <a:gd name="f14" fmla="*/ f12 1 1515589"/>
                <a:gd name="f15" fmla="*/ f11 1 943650"/>
                <a:gd name="f16" fmla="*/ 0 f12 1"/>
                <a:gd name="f17" fmla="*/ 0 f11 1"/>
                <a:gd name="f18" fmla="*/ 1515589 f12 1"/>
                <a:gd name="f19" fmla="*/ 943650 f11 1"/>
                <a:gd name="f20" fmla="*/ f13 1 f2"/>
                <a:gd name="f21" fmla="*/ f16 1 1515589"/>
                <a:gd name="f22" fmla="*/ f17 1 943650"/>
                <a:gd name="f23" fmla="*/ f18 1 1515589"/>
                <a:gd name="f24" fmla="*/ f19 1 94365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515589" h="94365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ctr" anchorCtr="1" compatLnSpc="1">
              <a:noAutofit/>
            </a:bodyPr>
            <a:lstStyle/>
            <a:p>
              <a:pPr marL="0" marR="0" lvl="0" indent="0" algn="ctr" defTabSz="622304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4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consulent Werk.Kom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/>
          <p:nvPr/>
        </p:nvSpPr>
        <p:spPr>
          <a:xfrm>
            <a:off x="350891" y="217791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0" cap="none" spc="0" baseline="0">
                <a:solidFill>
                  <a:srgbClr val="D2D100"/>
                </a:solidFill>
                <a:uFillTx/>
                <a:latin typeface="Montserrat" pitchFamily="2"/>
              </a:rPr>
              <a:t>Doorontwikkeling Switch afdeling</a:t>
            </a:r>
            <a:endParaRPr lang="nl-NL" sz="3600" b="1" i="0" u="none" strike="noStrike" kern="1200" cap="none" spc="0" baseline="0">
              <a:solidFill>
                <a:srgbClr val="D2D100"/>
              </a:solidFill>
              <a:uFillTx/>
              <a:latin typeface="Montserrat" pitchFamily="2"/>
            </a:endParaRPr>
          </a:p>
        </p:txBody>
      </p:sp>
      <p:sp>
        <p:nvSpPr>
          <p:cNvPr id="3" name="Ondertitel 2"/>
          <p:cNvSpPr txBox="1"/>
          <p:nvPr/>
        </p:nvSpPr>
        <p:spPr>
          <a:xfrm>
            <a:off x="341747" y="1708355"/>
            <a:ext cx="4839855" cy="4289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0" cap="none" spc="0" baseline="0">
              <a:solidFill>
                <a:srgbClr val="FFFFFF"/>
              </a:solidFill>
              <a:uFillTx/>
              <a:latin typeface="Montserrat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pic>
        <p:nvPicPr>
          <p:cNvPr id="4" name="Afbeelding 1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807" y="767657"/>
            <a:ext cx="5456389" cy="593802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Afbeelding 1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47" y="2390067"/>
            <a:ext cx="4775271" cy="26932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afbeelding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3830" r="3830"/>
          <a:stretch>
            <a:fillRect/>
          </a:stretch>
        </p:blipFill>
        <p:spPr>
          <a:xfrm>
            <a:off x="6195389" y="767657"/>
            <a:ext cx="5383694" cy="5434343"/>
          </a:xfrm>
        </p:spPr>
      </p:pic>
      <p:sp>
        <p:nvSpPr>
          <p:cNvPr id="3" name="Ondertitel 2"/>
          <p:cNvSpPr txBox="1"/>
          <p:nvPr/>
        </p:nvSpPr>
        <p:spPr>
          <a:xfrm>
            <a:off x="314315" y="563334"/>
            <a:ext cx="5162940" cy="54343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Benodigde expertise in beeld gebracht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🧩 </a:t>
            </a: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Participatie &amp; Wetgeving</a:t>
            </a: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Indicatievormen binnen het participatielandschap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Voorzieningen en participatie-instrumenten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Uitkeringsvormen in algemene zin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📍 </a:t>
            </a: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Arbeidsmarkt &amp; Regionaal Aanbod</a:t>
            </a: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Beschikbare werksoorten binnen de organisatie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Werkvormen en werklocaties in de regio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Vormen van dagbesteding en regionaal aanbod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👥 </a:t>
            </a: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Begeleiding &amp; Ontwikkeling</a:t>
            </a: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Kennis van diverse doelgroepen en begeleidingsbehoeften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Coaching en activering van deelnemers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P&amp;O-zaken en verzuimbegeleiding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4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sp>
        <p:nvSpPr>
          <p:cNvPr id="4" name="Tekstvak 1"/>
          <p:cNvSpPr txBox="1"/>
          <p:nvPr/>
        </p:nvSpPr>
        <p:spPr>
          <a:xfrm>
            <a:off x="493254" y="767657"/>
            <a:ext cx="404579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2"/>
          <p:cNvSpPr txBox="1"/>
          <p:nvPr/>
        </p:nvSpPr>
        <p:spPr>
          <a:xfrm>
            <a:off x="314315" y="343878"/>
            <a:ext cx="4839855" cy="54343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4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Hoe hebben we aan de resultaten gewerkt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400" b="1" i="0" u="none" strike="noStrike" kern="0" cap="none" spc="0" baseline="0">
              <a:solidFill>
                <a:srgbClr val="FFFFFF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4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sp>
        <p:nvSpPr>
          <p:cNvPr id="3" name="Tekstvak 1"/>
          <p:cNvSpPr txBox="1"/>
          <p:nvPr/>
        </p:nvSpPr>
        <p:spPr>
          <a:xfrm>
            <a:off x="465822" y="681484"/>
            <a:ext cx="404579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</p:txBody>
      </p:sp>
      <p:sp>
        <p:nvSpPr>
          <p:cNvPr id="4" name="Tekstvak 6"/>
          <p:cNvSpPr txBox="1"/>
          <p:nvPr/>
        </p:nvSpPr>
        <p:spPr>
          <a:xfrm>
            <a:off x="67574" y="681484"/>
            <a:ext cx="10045689" cy="5832637"/>
          </a:xfrm>
          <a:prstGeom prst="rect">
            <a:avLst/>
          </a:prstGeom>
          <a:solidFill>
            <a:srgbClr val="E97132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🔍 	Benchmarkonderzoek uitgevoerd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Kwaliteit van adviesrapportages verbeterd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Bewezen methodieken onderzocht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Tevredenheidsonderzoek voor aanmelders toegevoegd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Advies uitgebracht over een prikkelarme ruimte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🛠 	Dienstverleningsproduct ontwikkeld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Video en dienstverleningsproduct verspreid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Succesfactoren gebundeld </a:t>
            </a:r>
            <a:b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endParaRPr lang="nl-NL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📊 	Digitale mappenstructuur geoptimaliseerd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Bezettingsschema deelnemers beheerd en geactualiseerd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Sociale kaart in beeld gebracht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In- en uitstroomschema </a:t>
            </a: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opgemaakt</a:t>
            </a:r>
            <a:endParaRPr lang="nl-NL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Toegang tot systemen verbeterd ten behoeve van efficiency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Doorlooptijden en processen van trajecten geregistreerd</a:t>
            </a:r>
            <a:b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endParaRPr lang="nl-NL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🤝 	Deelname aan Kick-Off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Organisatiebrede samenwerking versterkt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Teamsessies georganiseerd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	Trainingen gevolgd in het kader van deskundigheidsbevordering</a:t>
            </a:r>
            <a:b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endParaRPr lang="nl-NL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💰	Kosten-batenanalyse uitgevoerd over 2024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afbeelding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20044" r="13856"/>
          <a:stretch>
            <a:fillRect/>
          </a:stretch>
        </p:blipFill>
        <p:spPr>
          <a:xfrm>
            <a:off x="5397913" y="0"/>
            <a:ext cx="6794092" cy="6858000"/>
          </a:xfrm>
        </p:spPr>
      </p:pic>
      <p:sp>
        <p:nvSpPr>
          <p:cNvPr id="3" name="Titel 1"/>
          <p:cNvSpPr txBox="1"/>
          <p:nvPr/>
        </p:nvSpPr>
        <p:spPr>
          <a:xfrm>
            <a:off x="0" y="-3675"/>
            <a:ext cx="6274713" cy="9245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i="0" u="none" strike="noStrike" kern="1200" cap="none" spc="0" baseline="0">
                <a:solidFill>
                  <a:srgbClr val="E73085"/>
                </a:solidFill>
                <a:uFillTx/>
                <a:latin typeface="Montserrat"/>
              </a:rPr>
              <a:t>Productbeschrijving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i="0" u="none" strike="noStrike" kern="1200" cap="none" spc="0" baseline="0">
                <a:solidFill>
                  <a:srgbClr val="E73085"/>
                </a:solidFill>
                <a:uFillTx/>
                <a:latin typeface="Montserrat"/>
              </a:rPr>
              <a:t>Switch Dienstverlening Risse Groep</a:t>
            </a:r>
          </a:p>
        </p:txBody>
      </p:sp>
      <p:sp>
        <p:nvSpPr>
          <p:cNvPr id="4" name="Ondertitel 2"/>
          <p:cNvSpPr txBox="1"/>
          <p:nvPr/>
        </p:nvSpPr>
        <p:spPr>
          <a:xfrm>
            <a:off x="341747" y="1708355"/>
            <a:ext cx="4839855" cy="4289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94559D"/>
              </a:solidFill>
              <a:uFillTx/>
              <a:latin typeface="Montserrat"/>
            </a:endParaRPr>
          </a:p>
        </p:txBody>
      </p:sp>
      <p:pic>
        <p:nvPicPr>
          <p:cNvPr id="5" name="Afbeelding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9" t="5591" r="74239" b="24658"/>
          <a:stretch>
            <a:fillRect/>
          </a:stretch>
        </p:blipFill>
        <p:spPr>
          <a:xfrm>
            <a:off x="11000369" y="217791"/>
            <a:ext cx="940707" cy="8961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kstvak 2"/>
          <p:cNvSpPr txBox="1"/>
          <p:nvPr/>
        </p:nvSpPr>
        <p:spPr>
          <a:xfrm>
            <a:off x="132075" y="1125525"/>
            <a:ext cx="5049517" cy="55707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Weet jij als re-integratie professional niet wat de best passende werkplek is voor jou kandidaat omdat je één of meer van de volgende signalen herkent: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0" i="0" u="none" strike="noStrike" kern="0" cap="none" spc="0" baseline="0">
              <a:solidFill>
                <a:srgbClr val="000000"/>
              </a:solidFill>
              <a:uFillTx/>
              <a:latin typeface="Monse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De begeleidingsbehoefte is zeer hoog;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Je constateert dat degene gebaad is bij een vorm van dagbesteding of beschut werk;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Je constateert dat de persoon die nu dagbesteding volgt zich verder kan ontwikkelen richting betaald werk;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De huidige indicatie/werkvorm lijkt in jouw ogen niet meer passend;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Specialistische werkbegeleiding is nodig;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Er is nog geen indicatie gesteld maar regulier werken is nog niet mogelijk;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✓ Je constateert dat de toekomstige reguliere werkplek aan zeer veel organisatorische aanpassingen zal moeten doen.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600" b="0" i="0" u="none" strike="noStrike" kern="0" cap="none" spc="0" baseline="0">
              <a:solidFill>
                <a:srgbClr val="000000"/>
              </a:solidFill>
              <a:uFillTx/>
              <a:latin typeface="Monse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6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Én is je kandidaat is minimaal 2 dagdelen beschikbaar? Ga met onze professionals in gesprek. Mogelijk is een Switch traject de vorm om antwoorden te krijgen op deze vragen</a:t>
            </a: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Monserat"/>
              </a:rPr>
              <a:t>.</a:t>
            </a:r>
            <a:endParaRPr lang="nl-NL" sz="1200" b="0" i="0" u="none" strike="noStrike" kern="1200" cap="none" spc="0" baseline="0">
              <a:solidFill>
                <a:srgbClr val="454551"/>
              </a:solidFill>
              <a:uFillTx/>
              <a:latin typeface="Monsera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454551"/>
              </a:solidFill>
              <a:uFillTx/>
              <a:latin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/>
          <p:nvPr/>
        </p:nvSpPr>
        <p:spPr>
          <a:xfrm>
            <a:off x="341747" y="217791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1200" cap="none" spc="0" baseline="0">
                <a:solidFill>
                  <a:srgbClr val="D2D100"/>
                </a:solidFill>
                <a:uFillTx/>
                <a:latin typeface="Montserrat" pitchFamily="2"/>
              </a:rPr>
              <a:t>Onze aanpak</a:t>
            </a:r>
          </a:p>
        </p:txBody>
      </p:sp>
      <p:sp>
        <p:nvSpPr>
          <p:cNvPr id="3" name="Ondertitel 2"/>
          <p:cNvSpPr txBox="1"/>
          <p:nvPr/>
        </p:nvSpPr>
        <p:spPr>
          <a:xfrm>
            <a:off x="341747" y="1708355"/>
            <a:ext cx="4839855" cy="4289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Intensieve begeleiding door jobcoach in nabijheid in verschillende werksoorten</a:t>
            </a: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Testen van competenties en interesses</a:t>
            </a: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Onafhankelijke adviesrapportage</a:t>
            </a: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Begeleiding stopt pas zodra de eventuele Switch is gemaakt</a:t>
            </a: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grpSp>
        <p:nvGrpSpPr>
          <p:cNvPr id="4" name="Diagram 1"/>
          <p:cNvGrpSpPr/>
          <p:nvPr/>
        </p:nvGrpSpPr>
        <p:grpSpPr>
          <a:xfrm>
            <a:off x="5684806" y="1711235"/>
            <a:ext cx="5365635" cy="4848751"/>
            <a:chOff x="5684806" y="1711235"/>
            <a:chExt cx="5365635" cy="4848751"/>
          </a:xfrm>
        </p:grpSpPr>
        <p:sp>
          <p:nvSpPr>
            <p:cNvPr id="5" name="Vrije vorm: vorm 4"/>
            <p:cNvSpPr/>
            <p:nvPr/>
          </p:nvSpPr>
          <p:spPr>
            <a:xfrm>
              <a:off x="5684806" y="1711235"/>
              <a:ext cx="1221208" cy="17445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44589"/>
                <a:gd name="f7" fmla="val 1221212"/>
                <a:gd name="f8" fmla="val 1744588"/>
                <a:gd name="f9" fmla="val 793788"/>
                <a:gd name="f10" fmla="val 872295"/>
                <a:gd name="f11" fmla="val 1"/>
                <a:gd name="f12" fmla="val 427424"/>
                <a:gd name="f13" fmla="+- 0 0 -90"/>
                <a:gd name="f14" fmla="*/ f3 1 1744589"/>
                <a:gd name="f15" fmla="*/ f4 1 1221212"/>
                <a:gd name="f16" fmla="+- f7 0 f5"/>
                <a:gd name="f17" fmla="+- f6 0 f5"/>
                <a:gd name="f18" fmla="*/ f13 f0 1"/>
                <a:gd name="f19" fmla="*/ f17 1 1744589"/>
                <a:gd name="f20" fmla="*/ f16 1 1221212"/>
                <a:gd name="f21" fmla="*/ 0 f17 1"/>
                <a:gd name="f22" fmla="*/ 0 f16 1"/>
                <a:gd name="f23" fmla="*/ 1133983 f17 1"/>
                <a:gd name="f24" fmla="*/ 1744589 f17 1"/>
                <a:gd name="f25" fmla="*/ 610606 f16 1"/>
                <a:gd name="f26" fmla="*/ 1221212 f16 1"/>
                <a:gd name="f27" fmla="*/ 610606 f17 1"/>
                <a:gd name="f28" fmla="*/ f18 1 f2"/>
                <a:gd name="f29" fmla="*/ f21 1 1744589"/>
                <a:gd name="f30" fmla="*/ f22 1 1221212"/>
                <a:gd name="f31" fmla="*/ f23 1 1744589"/>
                <a:gd name="f32" fmla="*/ f24 1 1744589"/>
                <a:gd name="f33" fmla="*/ f25 1 1221212"/>
                <a:gd name="f34" fmla="*/ f26 1 1221212"/>
                <a:gd name="f35" fmla="*/ f27 1 1744589"/>
                <a:gd name="f36" fmla="*/ f5 1 f19"/>
                <a:gd name="f37" fmla="*/ f6 1 f19"/>
                <a:gd name="f38" fmla="*/ f5 1 f20"/>
                <a:gd name="f39" fmla="*/ f7 1 f20"/>
                <a:gd name="f40" fmla="+- f28 0 f1"/>
                <a:gd name="f41" fmla="*/ f29 1 f19"/>
                <a:gd name="f42" fmla="*/ f30 1 f20"/>
                <a:gd name="f43" fmla="*/ f31 1 f19"/>
                <a:gd name="f44" fmla="*/ f32 1 f19"/>
                <a:gd name="f45" fmla="*/ f33 1 f20"/>
                <a:gd name="f46" fmla="*/ f34 1 f20"/>
                <a:gd name="f47" fmla="*/ f35 1 f19"/>
                <a:gd name="f48" fmla="*/ f36 f14 1"/>
                <a:gd name="f49" fmla="*/ f37 f14 1"/>
                <a:gd name="f50" fmla="*/ f39 f15 1"/>
                <a:gd name="f51" fmla="*/ f38 f15 1"/>
                <a:gd name="f52" fmla="*/ f41 f14 1"/>
                <a:gd name="f53" fmla="*/ f42 f15 1"/>
                <a:gd name="f54" fmla="*/ f43 f14 1"/>
                <a:gd name="f55" fmla="*/ f44 f14 1"/>
                <a:gd name="f56" fmla="*/ f45 f15 1"/>
                <a:gd name="f57" fmla="*/ f46 f15 1"/>
                <a:gd name="f58" fmla="*/ f47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52" y="f53"/>
                </a:cxn>
                <a:cxn ang="f40">
                  <a:pos x="f54" y="f53"/>
                </a:cxn>
                <a:cxn ang="f40">
                  <a:pos x="f55" y="f56"/>
                </a:cxn>
                <a:cxn ang="f40">
                  <a:pos x="f54" y="f57"/>
                </a:cxn>
                <a:cxn ang="f40">
                  <a:pos x="f52" y="f57"/>
                </a:cxn>
                <a:cxn ang="f40">
                  <a:pos x="f58" y="f56"/>
                </a:cxn>
                <a:cxn ang="f40">
                  <a:pos x="f52" y="f53"/>
                </a:cxn>
              </a:cxnLst>
              <a:rect l="f48" t="f51" r="f49" b="f50"/>
              <a:pathLst>
                <a:path w="1744589" h="1221212">
                  <a:moveTo>
                    <a:pt x="f8" y="f5"/>
                  </a:moveTo>
                  <a:lnTo>
                    <a:pt x="f8" y="f9"/>
                  </a:lnTo>
                  <a:lnTo>
                    <a:pt x="f10" y="f7"/>
                  </a:lnTo>
                  <a:lnTo>
                    <a:pt x="f11" y="f9"/>
                  </a:lnTo>
                  <a:lnTo>
                    <a:pt x="f11" y="f5"/>
                  </a:lnTo>
                  <a:lnTo>
                    <a:pt x="f10" y="f12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ED7BB9"/>
              </a:solidFill>
              <a:prstDash val="solid"/>
              <a:miter/>
            </a:ln>
          </p:spPr>
          <p:txBody>
            <a:bodyPr vert="horz" wrap="square" lIns="6355" tIns="616954" rIns="6345" bIns="616954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Oriënterend gesprek</a:t>
              </a:r>
            </a:p>
          </p:txBody>
        </p:sp>
        <p:sp>
          <p:nvSpPr>
            <p:cNvPr id="6" name="Vrije vorm: vorm 5"/>
            <p:cNvSpPr/>
            <p:nvPr/>
          </p:nvSpPr>
          <p:spPr>
            <a:xfrm>
              <a:off x="6906024" y="1751798"/>
              <a:ext cx="4144417" cy="11339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33983"/>
                <a:gd name="f7" fmla="val 4144417"/>
                <a:gd name="f8" fmla="val 690750"/>
                <a:gd name="f9" fmla="val 3453667"/>
                <a:gd name="f10" fmla="val 3835156"/>
                <a:gd name="f11" fmla="val 1110830"/>
                <a:gd name="f12" fmla="val 1082269"/>
                <a:gd name="f13" fmla="val 309261"/>
                <a:gd name="f14" fmla="+- 0 0 -90"/>
                <a:gd name="f15" fmla="*/ f3 1 1133983"/>
                <a:gd name="f16" fmla="*/ f4 1 4144417"/>
                <a:gd name="f17" fmla="+- f7 0 f5"/>
                <a:gd name="f18" fmla="+- f6 0 f5"/>
                <a:gd name="f19" fmla="*/ f14 f0 1"/>
                <a:gd name="f20" fmla="*/ f18 1 1133983"/>
                <a:gd name="f21" fmla="*/ f17 1 4144417"/>
                <a:gd name="f22" fmla="*/ 189001 f18 1"/>
                <a:gd name="f23" fmla="*/ 0 f17 1"/>
                <a:gd name="f24" fmla="*/ 944982 f18 1"/>
                <a:gd name="f25" fmla="*/ 1133983 f18 1"/>
                <a:gd name="f26" fmla="*/ 189001 f17 1"/>
                <a:gd name="f27" fmla="*/ 4144417 f17 1"/>
                <a:gd name="f28" fmla="*/ 0 f18 1"/>
                <a:gd name="f29" fmla="*/ f19 1 f2"/>
                <a:gd name="f30" fmla="*/ f22 1 1133983"/>
                <a:gd name="f31" fmla="*/ f23 1 4144417"/>
                <a:gd name="f32" fmla="*/ f24 1 1133983"/>
                <a:gd name="f33" fmla="*/ f25 1 1133983"/>
                <a:gd name="f34" fmla="*/ f26 1 4144417"/>
                <a:gd name="f35" fmla="*/ f27 1 4144417"/>
                <a:gd name="f36" fmla="*/ f28 1 1133983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1133983" h="4144417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7"/>
                    <a:pt x="f12" y="f7"/>
                  </a:cubicBezTo>
                  <a:lnTo>
                    <a:pt x="f5" y="f7"/>
                  </a:lnTo>
                  <a:lnTo>
                    <a:pt x="f5" y="f7"/>
                  </a:lnTo>
                  <a:lnTo>
                    <a:pt x="f5" y="f5"/>
                  </a:lnTo>
                  <a:lnTo>
                    <a:pt x="f5" y="f5"/>
                  </a:lnTo>
                  <a:lnTo>
                    <a:pt x="f12" y="f5"/>
                  </a:lnTo>
                  <a:cubicBezTo>
                    <a:pt x="f11" y="f5"/>
                    <a:pt x="f6" y="f13"/>
                    <a:pt x="f6" y="f8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12701" cap="flat">
              <a:solidFill>
                <a:srgbClr val="ED7BB9"/>
              </a:solidFill>
              <a:prstDash val="solid"/>
              <a:miter/>
            </a:ln>
          </p:spPr>
          <p:txBody>
            <a:bodyPr vert="horz" wrap="square" lIns="71122" tIns="61703" rIns="61703" bIns="61703" anchor="ctr" anchorCtr="0" compatLnSpc="1">
              <a:noAutofit/>
            </a:bodyPr>
            <a:lstStyle/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Kennismaking jobcoach/Werk.Kom/Risse Groep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Minimale voorwaarden: vervoer is geregeld, 2 dagdelen beschikbaar, hulpvraag is passend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GO/NO GO </a:t>
              </a:r>
            </a:p>
          </p:txBody>
        </p:sp>
        <p:sp>
          <p:nvSpPr>
            <p:cNvPr id="7" name="Vrije vorm: vorm 6"/>
            <p:cNvSpPr/>
            <p:nvPr/>
          </p:nvSpPr>
          <p:spPr>
            <a:xfrm>
              <a:off x="5684806" y="3263310"/>
              <a:ext cx="1221208" cy="17445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44589"/>
                <a:gd name="f7" fmla="val 1221212"/>
                <a:gd name="f8" fmla="val 1744588"/>
                <a:gd name="f9" fmla="val 793788"/>
                <a:gd name="f10" fmla="val 872295"/>
                <a:gd name="f11" fmla="val 1"/>
                <a:gd name="f12" fmla="val 427424"/>
                <a:gd name="f13" fmla="+- 0 0 -90"/>
                <a:gd name="f14" fmla="*/ f3 1 1744589"/>
                <a:gd name="f15" fmla="*/ f4 1 1221212"/>
                <a:gd name="f16" fmla="+- f7 0 f5"/>
                <a:gd name="f17" fmla="+- f6 0 f5"/>
                <a:gd name="f18" fmla="*/ f13 f0 1"/>
                <a:gd name="f19" fmla="*/ f17 1 1744589"/>
                <a:gd name="f20" fmla="*/ f16 1 1221212"/>
                <a:gd name="f21" fmla="*/ 0 f17 1"/>
                <a:gd name="f22" fmla="*/ 0 f16 1"/>
                <a:gd name="f23" fmla="*/ 1133983 f17 1"/>
                <a:gd name="f24" fmla="*/ 1744589 f17 1"/>
                <a:gd name="f25" fmla="*/ 610606 f16 1"/>
                <a:gd name="f26" fmla="*/ 1221212 f16 1"/>
                <a:gd name="f27" fmla="*/ 610606 f17 1"/>
                <a:gd name="f28" fmla="*/ f18 1 f2"/>
                <a:gd name="f29" fmla="*/ f21 1 1744589"/>
                <a:gd name="f30" fmla="*/ f22 1 1221212"/>
                <a:gd name="f31" fmla="*/ f23 1 1744589"/>
                <a:gd name="f32" fmla="*/ f24 1 1744589"/>
                <a:gd name="f33" fmla="*/ f25 1 1221212"/>
                <a:gd name="f34" fmla="*/ f26 1 1221212"/>
                <a:gd name="f35" fmla="*/ f27 1 1744589"/>
                <a:gd name="f36" fmla="*/ f5 1 f19"/>
                <a:gd name="f37" fmla="*/ f6 1 f19"/>
                <a:gd name="f38" fmla="*/ f5 1 f20"/>
                <a:gd name="f39" fmla="*/ f7 1 f20"/>
                <a:gd name="f40" fmla="+- f28 0 f1"/>
                <a:gd name="f41" fmla="*/ f29 1 f19"/>
                <a:gd name="f42" fmla="*/ f30 1 f20"/>
                <a:gd name="f43" fmla="*/ f31 1 f19"/>
                <a:gd name="f44" fmla="*/ f32 1 f19"/>
                <a:gd name="f45" fmla="*/ f33 1 f20"/>
                <a:gd name="f46" fmla="*/ f34 1 f20"/>
                <a:gd name="f47" fmla="*/ f35 1 f19"/>
                <a:gd name="f48" fmla="*/ f36 f14 1"/>
                <a:gd name="f49" fmla="*/ f37 f14 1"/>
                <a:gd name="f50" fmla="*/ f39 f15 1"/>
                <a:gd name="f51" fmla="*/ f38 f15 1"/>
                <a:gd name="f52" fmla="*/ f41 f14 1"/>
                <a:gd name="f53" fmla="*/ f42 f15 1"/>
                <a:gd name="f54" fmla="*/ f43 f14 1"/>
                <a:gd name="f55" fmla="*/ f44 f14 1"/>
                <a:gd name="f56" fmla="*/ f45 f15 1"/>
                <a:gd name="f57" fmla="*/ f46 f15 1"/>
                <a:gd name="f58" fmla="*/ f47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52" y="f53"/>
                </a:cxn>
                <a:cxn ang="f40">
                  <a:pos x="f54" y="f53"/>
                </a:cxn>
                <a:cxn ang="f40">
                  <a:pos x="f55" y="f56"/>
                </a:cxn>
                <a:cxn ang="f40">
                  <a:pos x="f54" y="f57"/>
                </a:cxn>
                <a:cxn ang="f40">
                  <a:pos x="f52" y="f57"/>
                </a:cxn>
                <a:cxn ang="f40">
                  <a:pos x="f58" y="f56"/>
                </a:cxn>
                <a:cxn ang="f40">
                  <a:pos x="f52" y="f53"/>
                </a:cxn>
              </a:cxnLst>
              <a:rect l="f48" t="f51" r="f49" b="f50"/>
              <a:pathLst>
                <a:path w="1744589" h="1221212">
                  <a:moveTo>
                    <a:pt x="f8" y="f5"/>
                  </a:moveTo>
                  <a:lnTo>
                    <a:pt x="f8" y="f9"/>
                  </a:lnTo>
                  <a:lnTo>
                    <a:pt x="f10" y="f7"/>
                  </a:lnTo>
                  <a:lnTo>
                    <a:pt x="f11" y="f9"/>
                  </a:lnTo>
                  <a:lnTo>
                    <a:pt x="f11" y="f5"/>
                  </a:lnTo>
                  <a:lnTo>
                    <a:pt x="f10" y="f12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ED7BB9"/>
              </a:solidFill>
              <a:prstDash val="solid"/>
              <a:miter/>
            </a:ln>
          </p:spPr>
          <p:txBody>
            <a:bodyPr vert="horz" wrap="square" lIns="6355" tIns="616954" rIns="6345" bIns="616954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Start traject</a:t>
              </a:r>
            </a:p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Gemiddelde duur: 3 a 9 maanden</a:t>
              </a:r>
            </a:p>
          </p:txBody>
        </p:sp>
        <p:sp>
          <p:nvSpPr>
            <p:cNvPr id="8" name="Vrije vorm: vorm 7"/>
            <p:cNvSpPr/>
            <p:nvPr/>
          </p:nvSpPr>
          <p:spPr>
            <a:xfrm>
              <a:off x="6906024" y="3263310"/>
              <a:ext cx="4144417" cy="11339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33983"/>
                <a:gd name="f7" fmla="val 4144417"/>
                <a:gd name="f8" fmla="val 690750"/>
                <a:gd name="f9" fmla="val 3453667"/>
                <a:gd name="f10" fmla="val 3835156"/>
                <a:gd name="f11" fmla="val 1110830"/>
                <a:gd name="f12" fmla="val 1082269"/>
                <a:gd name="f13" fmla="val 309261"/>
                <a:gd name="f14" fmla="+- 0 0 -90"/>
                <a:gd name="f15" fmla="*/ f3 1 1133983"/>
                <a:gd name="f16" fmla="*/ f4 1 4144417"/>
                <a:gd name="f17" fmla="+- f7 0 f5"/>
                <a:gd name="f18" fmla="+- f6 0 f5"/>
                <a:gd name="f19" fmla="*/ f14 f0 1"/>
                <a:gd name="f20" fmla="*/ f18 1 1133983"/>
                <a:gd name="f21" fmla="*/ f17 1 4144417"/>
                <a:gd name="f22" fmla="*/ 189001 f18 1"/>
                <a:gd name="f23" fmla="*/ 0 f17 1"/>
                <a:gd name="f24" fmla="*/ 944982 f18 1"/>
                <a:gd name="f25" fmla="*/ 1133983 f18 1"/>
                <a:gd name="f26" fmla="*/ 189001 f17 1"/>
                <a:gd name="f27" fmla="*/ 4144417 f17 1"/>
                <a:gd name="f28" fmla="*/ 0 f18 1"/>
                <a:gd name="f29" fmla="*/ f19 1 f2"/>
                <a:gd name="f30" fmla="*/ f22 1 1133983"/>
                <a:gd name="f31" fmla="*/ f23 1 4144417"/>
                <a:gd name="f32" fmla="*/ f24 1 1133983"/>
                <a:gd name="f33" fmla="*/ f25 1 1133983"/>
                <a:gd name="f34" fmla="*/ f26 1 4144417"/>
                <a:gd name="f35" fmla="*/ f27 1 4144417"/>
                <a:gd name="f36" fmla="*/ f28 1 1133983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1133983" h="4144417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7"/>
                    <a:pt x="f12" y="f7"/>
                  </a:cubicBezTo>
                  <a:lnTo>
                    <a:pt x="f5" y="f7"/>
                  </a:lnTo>
                  <a:lnTo>
                    <a:pt x="f5" y="f7"/>
                  </a:lnTo>
                  <a:lnTo>
                    <a:pt x="f5" y="f5"/>
                  </a:lnTo>
                  <a:lnTo>
                    <a:pt x="f5" y="f5"/>
                  </a:lnTo>
                  <a:lnTo>
                    <a:pt x="f12" y="f5"/>
                  </a:lnTo>
                  <a:cubicBezTo>
                    <a:pt x="f11" y="f5"/>
                    <a:pt x="f6" y="f13"/>
                    <a:pt x="f6" y="f8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12701" cap="flat">
              <a:solidFill>
                <a:srgbClr val="ED7BB9"/>
              </a:solidFill>
              <a:prstDash val="solid"/>
              <a:miter/>
            </a:ln>
          </p:spPr>
          <p:txBody>
            <a:bodyPr vert="horz" wrap="square" lIns="71122" tIns="61703" rIns="61703" bIns="61703" anchor="ctr" anchorCtr="0" compatLnSpc="1">
              <a:noAutofit/>
            </a:bodyPr>
            <a:lstStyle/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Kennis maken en wennen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Coaching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Testen maken; o.a. prikkelverwerkingstest, NOA test, kwaliteitenspel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Maandelijkse rapportages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Evaluatiemomenten met betrokkenen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Toekomstvisie bepalen</a:t>
              </a:r>
            </a:p>
          </p:txBody>
        </p:sp>
        <p:sp>
          <p:nvSpPr>
            <p:cNvPr id="9" name="Vrije vorm: vorm 8"/>
            <p:cNvSpPr/>
            <p:nvPr/>
          </p:nvSpPr>
          <p:spPr>
            <a:xfrm>
              <a:off x="5684806" y="4815394"/>
              <a:ext cx="1221208" cy="17445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44589"/>
                <a:gd name="f7" fmla="val 1221212"/>
                <a:gd name="f8" fmla="val 1744588"/>
                <a:gd name="f9" fmla="val 793788"/>
                <a:gd name="f10" fmla="val 872295"/>
                <a:gd name="f11" fmla="val 1"/>
                <a:gd name="f12" fmla="val 427424"/>
                <a:gd name="f13" fmla="+- 0 0 -90"/>
                <a:gd name="f14" fmla="*/ f3 1 1744589"/>
                <a:gd name="f15" fmla="*/ f4 1 1221212"/>
                <a:gd name="f16" fmla="+- f7 0 f5"/>
                <a:gd name="f17" fmla="+- f6 0 f5"/>
                <a:gd name="f18" fmla="*/ f13 f0 1"/>
                <a:gd name="f19" fmla="*/ f17 1 1744589"/>
                <a:gd name="f20" fmla="*/ f16 1 1221212"/>
                <a:gd name="f21" fmla="*/ 0 f17 1"/>
                <a:gd name="f22" fmla="*/ 0 f16 1"/>
                <a:gd name="f23" fmla="*/ 1133983 f17 1"/>
                <a:gd name="f24" fmla="*/ 1744589 f17 1"/>
                <a:gd name="f25" fmla="*/ 610606 f16 1"/>
                <a:gd name="f26" fmla="*/ 1221212 f16 1"/>
                <a:gd name="f27" fmla="*/ 610606 f17 1"/>
                <a:gd name="f28" fmla="*/ f18 1 f2"/>
                <a:gd name="f29" fmla="*/ f21 1 1744589"/>
                <a:gd name="f30" fmla="*/ f22 1 1221212"/>
                <a:gd name="f31" fmla="*/ f23 1 1744589"/>
                <a:gd name="f32" fmla="*/ f24 1 1744589"/>
                <a:gd name="f33" fmla="*/ f25 1 1221212"/>
                <a:gd name="f34" fmla="*/ f26 1 1221212"/>
                <a:gd name="f35" fmla="*/ f27 1 1744589"/>
                <a:gd name="f36" fmla="*/ f5 1 f19"/>
                <a:gd name="f37" fmla="*/ f6 1 f19"/>
                <a:gd name="f38" fmla="*/ f5 1 f20"/>
                <a:gd name="f39" fmla="*/ f7 1 f20"/>
                <a:gd name="f40" fmla="+- f28 0 f1"/>
                <a:gd name="f41" fmla="*/ f29 1 f19"/>
                <a:gd name="f42" fmla="*/ f30 1 f20"/>
                <a:gd name="f43" fmla="*/ f31 1 f19"/>
                <a:gd name="f44" fmla="*/ f32 1 f19"/>
                <a:gd name="f45" fmla="*/ f33 1 f20"/>
                <a:gd name="f46" fmla="*/ f34 1 f20"/>
                <a:gd name="f47" fmla="*/ f35 1 f19"/>
                <a:gd name="f48" fmla="*/ f36 f14 1"/>
                <a:gd name="f49" fmla="*/ f37 f14 1"/>
                <a:gd name="f50" fmla="*/ f39 f15 1"/>
                <a:gd name="f51" fmla="*/ f38 f15 1"/>
                <a:gd name="f52" fmla="*/ f41 f14 1"/>
                <a:gd name="f53" fmla="*/ f42 f15 1"/>
                <a:gd name="f54" fmla="*/ f43 f14 1"/>
                <a:gd name="f55" fmla="*/ f44 f14 1"/>
                <a:gd name="f56" fmla="*/ f45 f15 1"/>
                <a:gd name="f57" fmla="*/ f46 f15 1"/>
                <a:gd name="f58" fmla="*/ f47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52" y="f53"/>
                </a:cxn>
                <a:cxn ang="f40">
                  <a:pos x="f54" y="f53"/>
                </a:cxn>
                <a:cxn ang="f40">
                  <a:pos x="f55" y="f56"/>
                </a:cxn>
                <a:cxn ang="f40">
                  <a:pos x="f54" y="f57"/>
                </a:cxn>
                <a:cxn ang="f40">
                  <a:pos x="f52" y="f57"/>
                </a:cxn>
                <a:cxn ang="f40">
                  <a:pos x="f58" y="f56"/>
                </a:cxn>
                <a:cxn ang="f40">
                  <a:pos x="f52" y="f53"/>
                </a:cxn>
              </a:cxnLst>
              <a:rect l="f48" t="f51" r="f49" b="f50"/>
              <a:pathLst>
                <a:path w="1744589" h="1221212">
                  <a:moveTo>
                    <a:pt x="f8" y="f5"/>
                  </a:moveTo>
                  <a:lnTo>
                    <a:pt x="f8" y="f9"/>
                  </a:lnTo>
                  <a:lnTo>
                    <a:pt x="f10" y="f7"/>
                  </a:lnTo>
                  <a:lnTo>
                    <a:pt x="f11" y="f9"/>
                  </a:lnTo>
                  <a:lnTo>
                    <a:pt x="f11" y="f5"/>
                  </a:lnTo>
                  <a:lnTo>
                    <a:pt x="f10" y="f12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ED7BB9"/>
              </a:solidFill>
              <a:prstDash val="solid"/>
              <a:miter/>
            </a:ln>
          </p:spPr>
          <p:txBody>
            <a:bodyPr vert="horz" wrap="square" lIns="6355" tIns="616954" rIns="6345" bIns="616954" anchor="ctr" anchorCtr="1" compatLnSpc="1">
              <a:noAutofit/>
            </a:bodyPr>
            <a:lstStyle/>
            <a:p>
              <a:pPr marL="0" marR="0" lvl="0" indent="0" algn="ctr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Eindadvies</a:t>
              </a:r>
            </a:p>
          </p:txBody>
        </p:sp>
        <p:sp>
          <p:nvSpPr>
            <p:cNvPr id="10" name="Vrije vorm: vorm 9"/>
            <p:cNvSpPr/>
            <p:nvPr/>
          </p:nvSpPr>
          <p:spPr>
            <a:xfrm>
              <a:off x="6906024" y="4815394"/>
              <a:ext cx="4144417" cy="11339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33983"/>
                <a:gd name="f7" fmla="val 4144417"/>
                <a:gd name="f8" fmla="val 690750"/>
                <a:gd name="f9" fmla="val 3453667"/>
                <a:gd name="f10" fmla="val 3835156"/>
                <a:gd name="f11" fmla="val 1110830"/>
                <a:gd name="f12" fmla="val 1082269"/>
                <a:gd name="f13" fmla="val 309261"/>
                <a:gd name="f14" fmla="+- 0 0 -90"/>
                <a:gd name="f15" fmla="*/ f3 1 1133983"/>
                <a:gd name="f16" fmla="*/ f4 1 4144417"/>
                <a:gd name="f17" fmla="+- f7 0 f5"/>
                <a:gd name="f18" fmla="+- f6 0 f5"/>
                <a:gd name="f19" fmla="*/ f14 f0 1"/>
                <a:gd name="f20" fmla="*/ f18 1 1133983"/>
                <a:gd name="f21" fmla="*/ f17 1 4144417"/>
                <a:gd name="f22" fmla="*/ 189001 f18 1"/>
                <a:gd name="f23" fmla="*/ 0 f17 1"/>
                <a:gd name="f24" fmla="*/ 944982 f18 1"/>
                <a:gd name="f25" fmla="*/ 1133983 f18 1"/>
                <a:gd name="f26" fmla="*/ 189001 f17 1"/>
                <a:gd name="f27" fmla="*/ 4144417 f17 1"/>
                <a:gd name="f28" fmla="*/ 0 f18 1"/>
                <a:gd name="f29" fmla="*/ f19 1 f2"/>
                <a:gd name="f30" fmla="*/ f22 1 1133983"/>
                <a:gd name="f31" fmla="*/ f23 1 4144417"/>
                <a:gd name="f32" fmla="*/ f24 1 1133983"/>
                <a:gd name="f33" fmla="*/ f25 1 1133983"/>
                <a:gd name="f34" fmla="*/ f26 1 4144417"/>
                <a:gd name="f35" fmla="*/ f27 1 4144417"/>
                <a:gd name="f36" fmla="*/ f28 1 1133983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0"/>
                <a:gd name="f46" fmla="*/ f34 1 f21"/>
                <a:gd name="f47" fmla="*/ f35 1 f21"/>
                <a:gd name="f48" fmla="*/ f36 1 f20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5 1"/>
                <a:gd name="f57" fmla="*/ f46 f16 1"/>
                <a:gd name="f58" fmla="*/ f47 f16 1"/>
                <a:gd name="f59" fmla="*/ f48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4"/>
                </a:cxn>
                <a:cxn ang="f41">
                  <a:pos x="f56" y="f57"/>
                </a:cxn>
                <a:cxn ang="f41">
                  <a:pos x="f56" y="f58"/>
                </a:cxn>
                <a:cxn ang="f41">
                  <a:pos x="f56" y="f58"/>
                </a:cxn>
                <a:cxn ang="f41">
                  <a:pos x="f59" y="f58"/>
                </a:cxn>
                <a:cxn ang="f41">
                  <a:pos x="f59" y="f58"/>
                </a:cxn>
                <a:cxn ang="f41">
                  <a:pos x="f59" y="f57"/>
                </a:cxn>
                <a:cxn ang="f41">
                  <a:pos x="f53" y="f54"/>
                </a:cxn>
              </a:cxnLst>
              <a:rect l="f49" t="f52" r="f50" b="f51"/>
              <a:pathLst>
                <a:path w="1133983" h="4144417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7"/>
                    <a:pt x="f12" y="f7"/>
                  </a:cubicBezTo>
                  <a:lnTo>
                    <a:pt x="f5" y="f7"/>
                  </a:lnTo>
                  <a:lnTo>
                    <a:pt x="f5" y="f7"/>
                  </a:lnTo>
                  <a:lnTo>
                    <a:pt x="f5" y="f5"/>
                  </a:lnTo>
                  <a:lnTo>
                    <a:pt x="f5" y="f5"/>
                  </a:lnTo>
                  <a:lnTo>
                    <a:pt x="f12" y="f5"/>
                  </a:lnTo>
                  <a:cubicBezTo>
                    <a:pt x="f11" y="f5"/>
                    <a:pt x="f6" y="f13"/>
                    <a:pt x="f6" y="f8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12701" cap="flat">
              <a:solidFill>
                <a:srgbClr val="ED7BB9"/>
              </a:solidFill>
              <a:prstDash val="solid"/>
              <a:miter/>
            </a:ln>
          </p:spPr>
          <p:txBody>
            <a:bodyPr vert="horz" wrap="square" lIns="71122" tIns="61703" rIns="61703" bIns="61703" anchor="ctr" anchorCtr="0" compatLnSpc="1">
              <a:noAutofit/>
            </a:bodyPr>
            <a:lstStyle/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Eind evaluatie met betrokken professionals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Afspraken maken over toekomst </a:t>
              </a:r>
            </a:p>
            <a:p>
              <a:pPr marL="57150" marR="0" lvl="1" indent="-57150" algn="l" defTabSz="4444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2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000" b="0" i="0" u="none" strike="noStrike" kern="1200" cap="none" spc="0" baseline="0">
                  <a:solidFill>
                    <a:srgbClr val="454551"/>
                  </a:solidFill>
                  <a:uFillTx/>
                  <a:latin typeface="Montserrat"/>
                </a:rPr>
                <a:t>Afspraken maken over definitieve stop Switch Dienstverlening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afbeelding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t="5239" b="5239"/>
          <a:stretch>
            <a:fillRect/>
          </a:stretch>
        </p:blipFill>
        <p:spPr>
          <a:xfrm>
            <a:off x="4378302" y="-69009"/>
            <a:ext cx="6794092" cy="6858000"/>
          </a:xfrm>
        </p:spPr>
      </p:pic>
      <p:sp>
        <p:nvSpPr>
          <p:cNvPr id="3" name="Titel 1"/>
          <p:cNvSpPr txBox="1"/>
          <p:nvPr/>
        </p:nvSpPr>
        <p:spPr>
          <a:xfrm>
            <a:off x="264106" y="532372"/>
            <a:ext cx="4839855" cy="8001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1200" cap="none" spc="0" baseline="0">
                <a:solidFill>
                  <a:srgbClr val="94559D"/>
                </a:solidFill>
                <a:uFillTx/>
                <a:latin typeface="Montserrat" pitchFamily="2"/>
              </a:rPr>
              <a:t>Wat levert het op?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1200" cap="none" spc="0" baseline="0">
                <a:solidFill>
                  <a:srgbClr val="94559D"/>
                </a:solidFill>
                <a:uFillTx/>
                <a:latin typeface="Montserrat" pitchFamily="2"/>
              </a:rPr>
              <a:t>Adviesrapportage</a:t>
            </a:r>
          </a:p>
        </p:txBody>
      </p:sp>
      <p:sp>
        <p:nvSpPr>
          <p:cNvPr id="4" name="Ondertitel 2"/>
          <p:cNvSpPr txBox="1"/>
          <p:nvPr/>
        </p:nvSpPr>
        <p:spPr>
          <a:xfrm>
            <a:off x="482638" y="1518251"/>
            <a:ext cx="4839855" cy="40975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FFFFFF"/>
                </a:solidFill>
                <a:uFillTx/>
                <a:latin typeface="Montserrat"/>
              </a:rPr>
              <a:t>Bestaande uit de volgende onderdelen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FFFFFF"/>
              </a:solidFill>
              <a:uFillTx/>
              <a:latin typeface="Montserrat"/>
            </a:endParaRPr>
          </a:p>
        </p:txBody>
      </p:sp>
      <p:grpSp>
        <p:nvGrpSpPr>
          <p:cNvPr id="5" name="Diagram 1"/>
          <p:cNvGrpSpPr/>
          <p:nvPr/>
        </p:nvGrpSpPr>
        <p:grpSpPr>
          <a:xfrm>
            <a:off x="292598" y="2428454"/>
            <a:ext cx="4616531" cy="3895197"/>
            <a:chOff x="292598" y="2428454"/>
            <a:chExt cx="4616531" cy="3895197"/>
          </a:xfrm>
        </p:grpSpPr>
        <p:sp>
          <p:nvSpPr>
            <p:cNvPr id="6" name="Vrije vorm: vorm 5"/>
            <p:cNvSpPr/>
            <p:nvPr/>
          </p:nvSpPr>
          <p:spPr>
            <a:xfrm>
              <a:off x="292598" y="2428454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effectLst>
                    <a:outerShdw dist="38096" dir="2700000">
                      <a:srgbClr val="000000"/>
                    </a:outerShdw>
                  </a:effectLst>
                  <a:uFillTx/>
                  <a:latin typeface="Montserrat"/>
                </a:rPr>
                <a:t>Onderzoeksvraag</a:t>
              </a:r>
            </a:p>
          </p:txBody>
        </p:sp>
        <p:sp>
          <p:nvSpPr>
            <p:cNvPr id="7" name="Vrije vorm: vorm 6"/>
            <p:cNvSpPr/>
            <p:nvPr/>
          </p:nvSpPr>
          <p:spPr>
            <a:xfrm>
              <a:off x="1879530" y="2428454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Persoonlijkheid</a:t>
              </a:r>
              <a:b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</a:b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kenmerken</a:t>
              </a:r>
            </a:p>
          </p:txBody>
        </p:sp>
        <p:sp>
          <p:nvSpPr>
            <p:cNvPr id="8" name="Vrije vorm: vorm 7"/>
            <p:cNvSpPr/>
            <p:nvPr/>
          </p:nvSpPr>
          <p:spPr>
            <a:xfrm>
              <a:off x="3466462" y="2428454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Aandachtspunten</a:t>
              </a:r>
            </a:p>
          </p:txBody>
        </p:sp>
        <p:sp>
          <p:nvSpPr>
            <p:cNvPr id="9" name="Vrije vorm: vorm 8"/>
            <p:cNvSpPr/>
            <p:nvPr/>
          </p:nvSpPr>
          <p:spPr>
            <a:xfrm>
              <a:off x="292598" y="3438326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Wensen en motieven</a:t>
              </a:r>
            </a:p>
          </p:txBody>
        </p:sp>
        <p:sp>
          <p:nvSpPr>
            <p:cNvPr id="10" name="Vrije vorm: vorm 9"/>
            <p:cNvSpPr/>
            <p:nvPr/>
          </p:nvSpPr>
          <p:spPr>
            <a:xfrm>
              <a:off x="1879530" y="3438326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Belastbaarheid </a:t>
              </a:r>
            </a:p>
          </p:txBody>
        </p:sp>
        <p:sp>
          <p:nvSpPr>
            <p:cNvPr id="11" name="Vrije vorm: vorm 10"/>
            <p:cNvSpPr/>
            <p:nvPr/>
          </p:nvSpPr>
          <p:spPr>
            <a:xfrm>
              <a:off x="3466462" y="3438326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Welke gespecialiseerde begeleiding</a:t>
              </a:r>
            </a:p>
          </p:txBody>
        </p:sp>
        <p:sp>
          <p:nvSpPr>
            <p:cNvPr id="12" name="Vrije vorm: vorm 11"/>
            <p:cNvSpPr/>
            <p:nvPr/>
          </p:nvSpPr>
          <p:spPr>
            <a:xfrm>
              <a:off x="292598" y="4448190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Werkplek</a:t>
              </a:r>
              <a:b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</a:b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inrichting</a:t>
              </a:r>
            </a:p>
          </p:txBody>
        </p:sp>
        <p:sp>
          <p:nvSpPr>
            <p:cNvPr id="13" name="Vrije vorm: vorm 12"/>
            <p:cNvSpPr/>
            <p:nvPr/>
          </p:nvSpPr>
          <p:spPr>
            <a:xfrm>
              <a:off x="1879530" y="4448190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Werkomstandig</a:t>
              </a:r>
              <a:b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</a:b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heden</a:t>
              </a:r>
            </a:p>
          </p:txBody>
        </p:sp>
        <p:sp>
          <p:nvSpPr>
            <p:cNvPr id="14" name="Vrije vorm: vorm 13"/>
            <p:cNvSpPr/>
            <p:nvPr/>
          </p:nvSpPr>
          <p:spPr>
            <a:xfrm>
              <a:off x="3466462" y="4448190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Werken met collega’s</a:t>
              </a:r>
            </a:p>
          </p:txBody>
        </p:sp>
        <p:sp>
          <p:nvSpPr>
            <p:cNvPr id="15" name="Vrije vorm: vorm 14"/>
            <p:cNvSpPr/>
            <p:nvPr/>
          </p:nvSpPr>
          <p:spPr>
            <a:xfrm>
              <a:off x="292598" y="5458053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Werknemers</a:t>
              </a:r>
              <a:b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</a:b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vaardigheden</a:t>
              </a:r>
            </a:p>
          </p:txBody>
        </p:sp>
        <p:sp>
          <p:nvSpPr>
            <p:cNvPr id="16" name="Vrije vorm: vorm 15"/>
            <p:cNvSpPr/>
            <p:nvPr/>
          </p:nvSpPr>
          <p:spPr>
            <a:xfrm>
              <a:off x="1879530" y="5458053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uFillTx/>
                  <a:latin typeface="Montserrat"/>
                </a:rPr>
                <a:t>Bevindingen uit testen</a:t>
              </a:r>
            </a:p>
          </p:txBody>
        </p:sp>
        <p:sp>
          <p:nvSpPr>
            <p:cNvPr id="17" name="Vrije vorm: vorm 16"/>
            <p:cNvSpPr/>
            <p:nvPr/>
          </p:nvSpPr>
          <p:spPr>
            <a:xfrm>
              <a:off x="3466462" y="5458053"/>
              <a:ext cx="1442667" cy="865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42666"/>
                <a:gd name="f7" fmla="val 865600"/>
                <a:gd name="f8" fmla="+- 0 0 -90"/>
                <a:gd name="f9" fmla="*/ f3 1 1442666"/>
                <a:gd name="f10" fmla="*/ f4 1 865600"/>
                <a:gd name="f11" fmla="+- f7 0 f5"/>
                <a:gd name="f12" fmla="+- f6 0 f5"/>
                <a:gd name="f13" fmla="*/ f8 f0 1"/>
                <a:gd name="f14" fmla="*/ f12 1 1442666"/>
                <a:gd name="f15" fmla="*/ f11 1 865600"/>
                <a:gd name="f16" fmla="*/ 0 f12 1"/>
                <a:gd name="f17" fmla="*/ 0 f11 1"/>
                <a:gd name="f18" fmla="*/ 1442666 f12 1"/>
                <a:gd name="f19" fmla="*/ 865600 f11 1"/>
                <a:gd name="f20" fmla="*/ f13 1 f2"/>
                <a:gd name="f21" fmla="*/ f16 1 1442666"/>
                <a:gd name="f22" fmla="*/ f17 1 865600"/>
                <a:gd name="f23" fmla="*/ f18 1 1442666"/>
                <a:gd name="f24" fmla="*/ f19 1 865600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442666" h="86560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ED7BB9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1906" tIns="41906" rIns="41906" bIns="41906" anchor="ctr" anchorCtr="1" compatLnSpc="1">
              <a:noAutofit/>
            </a:bodyPr>
            <a:lstStyle/>
            <a:p>
              <a:pPr marL="0" marR="0" lvl="0" indent="0" algn="ctr" defTabSz="488947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l-NL" sz="1100" b="0" i="0" u="none" strike="noStrike" kern="1200" cap="none" spc="0" baseline="0">
                  <a:solidFill>
                    <a:srgbClr val="FFFFFF"/>
                  </a:solidFill>
                  <a:effectLst>
                    <a:outerShdw dist="38096" dir="2700000">
                      <a:srgbClr val="000000"/>
                    </a:outerShdw>
                  </a:effectLst>
                  <a:uFillTx/>
                  <a:latin typeface="Montserrat"/>
                </a:rPr>
                <a:t>Eindadvies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afbeelding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3830" r="3830"/>
          <a:stretch>
            <a:fillRect/>
          </a:stretch>
        </p:blipFill>
        <p:spPr>
          <a:xfrm>
            <a:off x="489972" y="3054096"/>
            <a:ext cx="3291894" cy="3322856"/>
          </a:xfrm>
        </p:spPr>
      </p:pic>
      <p:sp>
        <p:nvSpPr>
          <p:cNvPr id="3" name="Titel 1"/>
          <p:cNvSpPr txBox="1"/>
          <p:nvPr/>
        </p:nvSpPr>
        <p:spPr>
          <a:xfrm>
            <a:off x="335191" y="650147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0" cap="none" spc="0" baseline="0">
                <a:solidFill>
                  <a:srgbClr val="D2D100"/>
                </a:solidFill>
                <a:uFillTx/>
                <a:latin typeface="Montserrat" pitchFamily="2"/>
              </a:rPr>
              <a:t>Vervolg na 1 september 2025</a:t>
            </a:r>
            <a:endParaRPr lang="nl-NL" sz="3600" b="1" i="0" u="none" strike="noStrike" kern="1200" cap="none" spc="0" baseline="0">
              <a:solidFill>
                <a:srgbClr val="D2D100"/>
              </a:solidFill>
              <a:uFillTx/>
              <a:latin typeface="Montserrat" pitchFamily="2"/>
            </a:endParaRPr>
          </a:p>
        </p:txBody>
      </p:sp>
      <p:sp>
        <p:nvSpPr>
          <p:cNvPr id="4" name="Ondertitel 2"/>
          <p:cNvSpPr txBox="1"/>
          <p:nvPr/>
        </p:nvSpPr>
        <p:spPr>
          <a:xfrm>
            <a:off x="5680572" y="414140"/>
            <a:ext cx="5939201" cy="62368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🔄 Structurele kwaliteitscyclus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📅 Halfjaarlijkse teamsessie</a:t>
            </a: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/>
            </a:r>
            <a:b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Kwaliteitsborging &amp; ontwikkeling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👥 Maandelijks teamoverleg</a:t>
            </a: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/>
            </a:r>
            <a:b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Voortgang en afstemming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📈 Structurele monitoring</a:t>
            </a: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/>
            </a:r>
            <a:b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Resultaten volgen en verbeteren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Aan de hand van 91 deelnemers vanaf </a:t>
            </a:r>
            <a:r>
              <a:rPr lang="nl-NL" sz="1800" b="0" i="0" u="none" strike="noStrike" kern="0" cap="none" spc="0" baseline="0">
                <a:solidFill>
                  <a:srgbClr val="000000"/>
                </a:solidFill>
                <a:uFillTx/>
                <a:latin typeface="Aptos"/>
              </a:rPr>
              <a:t>a</a:t>
            </a: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pril 2021 tot juli 2026 </a:t>
            </a:r>
            <a:endParaRPr lang="nl-NL" sz="1800" b="0" i="0" u="none" strike="noStrike" kern="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🤝 Regiobrede kennisuitwisseling</a:t>
            </a: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/>
            </a:r>
            <a:b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Leren en versterken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/>
            </a:r>
            <a:b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</a:b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📊 Resultaat kosten-batenonderzoek</a:t>
            </a: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🟦 </a:t>
            </a: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Vaststelling trajectprijs</a:t>
            </a: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t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🟦 </a:t>
            </a:r>
            <a:r>
              <a:rPr lang="nl-NL" sz="1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Optimalisatie inzet jobcoaching</a:t>
            </a:r>
            <a:r>
              <a:rPr lang="nl-NL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nl-NL" sz="1800" b="0" i="1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(vermindering benodigde fte)</a:t>
            </a:r>
            <a:endParaRPr lang="nl-N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0" cap="none" spc="0" baseline="0">
              <a:solidFill>
                <a:srgbClr val="232328"/>
              </a:solidFill>
              <a:uFillTx/>
              <a:latin typeface="Montserrat"/>
            </a:endParaRPr>
          </a:p>
          <a:p>
            <a:pPr marL="285750" marR="0" lvl="0" indent="-28575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0" cap="none" spc="0" baseline="0">
              <a:solidFill>
                <a:srgbClr val="232328"/>
              </a:solidFill>
              <a:uFillTx/>
              <a:latin typeface="Montserrat"/>
            </a:endParaRP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232328"/>
              </a:solidFill>
              <a:uFillTx/>
              <a:latin typeface="Montserrat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1" i="0" u="none" strike="noStrike" kern="1200" cap="none" spc="0" baseline="0">
              <a:solidFill>
                <a:srgbClr val="232328"/>
              </a:solidFill>
              <a:uFillTx/>
              <a:latin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8600" y="625257"/>
            <a:ext cx="5592214" cy="665681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/>
          <p:cNvSpPr txBox="1"/>
          <p:nvPr/>
        </p:nvSpPr>
        <p:spPr>
          <a:xfrm>
            <a:off x="3783284" y="2853933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7200" b="1" i="0" u="none" strike="noStrike" kern="1200" cap="none" spc="0" baseline="0">
                <a:solidFill>
                  <a:srgbClr val="E73085"/>
                </a:solidFill>
                <a:uFillTx/>
                <a:latin typeface="Montserrat" pitchFamily="2"/>
              </a:rPr>
              <a:t>VRAGEN?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Visie Risse Groep 2022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topagina Risse Groep 23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Sjabloon%20PPT%20nieuwe%20huisstijl%20Risse%20Groep%2023</Template>
  <TotalTime>1</TotalTime>
  <Words>667</Words>
  <Application>Microsoft Office PowerPoint</Application>
  <PresentationFormat>Breedbeeld</PresentationFormat>
  <Paragraphs>139</Paragraphs>
  <Slides>14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14</vt:i4>
      </vt:variant>
    </vt:vector>
  </HeadingPairs>
  <TitlesOfParts>
    <vt:vector size="28" baseType="lpstr">
      <vt:lpstr>Microsoft YaHei</vt:lpstr>
      <vt:lpstr>Yu Gothic</vt:lpstr>
      <vt:lpstr>Yu Gothic UI Semibold</vt:lpstr>
      <vt:lpstr>Aptos</vt:lpstr>
      <vt:lpstr>Arial</vt:lpstr>
      <vt:lpstr>Calibri</vt:lpstr>
      <vt:lpstr>Calibri Light</vt:lpstr>
      <vt:lpstr>Monserat</vt:lpstr>
      <vt:lpstr>Montserrat</vt:lpstr>
      <vt:lpstr>Segoe UI</vt:lpstr>
      <vt:lpstr>Wingdings</vt:lpstr>
      <vt:lpstr>Visie Risse Groep 2022</vt:lpstr>
      <vt:lpstr>Fotopagina Risse Groep 23</vt:lpstr>
      <vt:lpstr>Aangepast ontwerp</vt:lpstr>
      <vt:lpstr>PowerPoint-presentatie</vt:lpstr>
      <vt:lpstr>PowerPoint-presentatie</vt:lpstr>
      <vt:lpstr>Samenwerkingsvormen op het gebied van Simpel Switchen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Visie sjabloon 2022</dc:subject>
  <dc:creator>Sanne Knoops</dc:creator>
  <cp:keywords>visie;sjabloon</cp:keywords>
  <cp:lastModifiedBy>Bruno Fermin</cp:lastModifiedBy>
  <cp:revision>9</cp:revision>
  <dcterms:created xsi:type="dcterms:W3CDTF">2026-09-18T13:53:32Z</dcterms:created>
  <dcterms:modified xsi:type="dcterms:W3CDTF">2026-10-16T10:32:03Z</dcterms:modified>
</cp:coreProperties>
</file>