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89" r:id="rId2"/>
    <p:sldId id="278" r:id="rId3"/>
    <p:sldId id="263" r:id="rId4"/>
    <p:sldId id="282" r:id="rId5"/>
    <p:sldId id="283" r:id="rId6"/>
    <p:sldId id="288" r:id="rId7"/>
    <p:sldId id="285" r:id="rId8"/>
    <p:sldId id="275" r:id="rId9"/>
    <p:sldId id="261" r:id="rId10"/>
    <p:sldId id="286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Oldenhage" initials="PO" lastIdx="2" clrIdx="0">
    <p:extLst>
      <p:ext uri="{19B8F6BF-5375-455C-9EA6-DF929625EA0E}">
        <p15:presenceInfo xmlns:p15="http://schemas.microsoft.com/office/powerpoint/2012/main" userId="Petra Oldenhag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7E"/>
    <a:srgbClr val="EE79AE"/>
    <a:srgbClr val="D0E3B6"/>
    <a:srgbClr val="EAF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90" d="100"/>
          <a:sy n="90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F7CD2-33D8-433E-B2F9-7B5DEECDCEF4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C4728-64BB-4172-9E28-A333445D47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686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Hoofdstuk: Gezonde</a:t>
            </a:r>
            <a:r>
              <a:rPr lang="nl-NL" baseline="0" dirty="0" smtClean="0"/>
              <a:t> werkomgeving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C4728-64BB-4172-9E28-A333445D473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071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Hoofdstuk: gezonde werkhouding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C4728-64BB-4172-9E28-A333445D473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4300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Hoofdstuk: gezonde werkhouding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C4728-64BB-4172-9E28-A333445D473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9404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Hoofdstuk: gezonde werkhouding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C4728-64BB-4172-9E28-A333445D473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5031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BCM - Titel Dia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2DDC1-3DDD-AAAC-7481-03DCA5967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7086600" cy="1392838"/>
          </a:xfrm>
        </p:spPr>
        <p:txBody>
          <a:bodyPr anchor="t" anchorCtr="0">
            <a:normAutofit/>
          </a:bodyPr>
          <a:lstStyle>
            <a:lvl1pPr algn="l">
              <a:defRPr sz="35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48C8E6-F6CE-9C61-0621-170931E8D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6051"/>
            <a:ext cx="5754129" cy="843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A03B641-B772-C1D6-4178-9E473E4A47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met illustratie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9923584" cy="3610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ACF02F8-09BC-0E16-71C0-EBFBEB8CD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26280" y="3168842"/>
            <a:ext cx="2045701" cy="36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15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ijdlijn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02324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2033F6E-7E47-36F1-D174-B6881EB31DFD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433693" y="5069206"/>
            <a:ext cx="1810062" cy="9227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64316EA-8CD1-0881-F18F-61E24080EC7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2532185"/>
            <a:ext cx="11805138" cy="2357634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E8DFF35-016D-A495-2FAE-5D02AEEC631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120663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3C8EC7EE-5C89-A129-8760-CC2B08D810B2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7145217" y="2099775"/>
            <a:ext cx="1810062" cy="95958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0E2EE6BB-C6FB-5524-74CF-946AF2BC1B9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798216" y="5069206"/>
            <a:ext cx="1810062" cy="9227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Hier staat een tekst</a:t>
            </a:r>
          </a:p>
        </p:txBody>
      </p:sp>
    </p:spTree>
    <p:extLst>
      <p:ext uri="{BB962C8B-B14F-4D97-AF65-F5344CB8AC3E}">
        <p14:creationId xmlns:p14="http://schemas.microsoft.com/office/powerpoint/2010/main" val="206963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BCM - Titel Dia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62DDC1-3DDD-AAAC-7481-03DCA5967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7086600" cy="843906"/>
          </a:xfrm>
        </p:spPr>
        <p:txBody>
          <a:bodyPr anchor="t" anchorCtr="0">
            <a:normAutofit/>
          </a:bodyPr>
          <a:lstStyle>
            <a:lvl1pPr algn="l">
              <a:defRPr sz="35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48C8E6-F6CE-9C61-0621-170931E8D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69757"/>
            <a:ext cx="5754129" cy="843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F7DCE00-D40A-BBD7-E289-3E9C19A03F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3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afbeelding en Heading -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B3434-E3D8-39EA-31D3-1A73792006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920" y="4625912"/>
            <a:ext cx="8305156" cy="1153566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nl-NL" dirty="0"/>
              <a:t>Hier staat een </a:t>
            </a:r>
            <a:r>
              <a:rPr lang="nl-NL" dirty="0" err="1"/>
              <a:t>heading</a:t>
            </a:r>
            <a:r>
              <a:rPr lang="nl-NL" dirty="0"/>
              <a:t> over twee regels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F60AFDC-C842-A7B2-14E0-705860D9AF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0563" y="5954835"/>
            <a:ext cx="8305156" cy="531512"/>
          </a:xfrm>
        </p:spPr>
        <p:txBody>
          <a:bodyPr>
            <a:normAutofit/>
          </a:bodyPr>
          <a:lstStyle>
            <a:lvl1pPr marL="0" indent="0">
              <a:buNone/>
              <a:defRPr sz="1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Subheading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4F1F450-6AF2-02E4-659C-406F78B83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83EB69DC-6FA8-1102-53E8-D2D7D59FB0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4650" y="363538"/>
            <a:ext cx="11477625" cy="3879850"/>
          </a:xfrm>
          <a:prstGeom prst="roundRect">
            <a:avLst>
              <a:gd name="adj" fmla="val 3071"/>
            </a:avLst>
          </a:prstGeom>
          <a:solidFill>
            <a:schemeClr val="bg2"/>
          </a:solidFill>
        </p:spPr>
        <p:txBody>
          <a:bodyPr/>
          <a:lstStyle>
            <a:lvl1pPr algn="ctr">
              <a:defRPr/>
            </a:lvl1pPr>
          </a:lstStyle>
          <a:p>
            <a:endParaRPr lang="nl-NL" dirty="0"/>
          </a:p>
        </p:txBody>
      </p:sp>
      <p:pic>
        <p:nvPicPr>
          <p:cNvPr id="19" name="Afbeelding 18" descr="Afbeelding met Graphics, cirkel, Kleurrijkheid, ontwerp&#10;&#10;Door AI gegenereerde inhoud is mogelijk onjuist.">
            <a:extLst>
              <a:ext uri="{FF2B5EF4-FFF2-40B4-BE49-F238E27FC236}">
                <a16:creationId xmlns:a16="http://schemas.microsoft.com/office/drawing/2014/main" id="{31B4A13F-7F78-411B-105B-CB18791E03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485391" y="-876547"/>
            <a:ext cx="4280283" cy="4920641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A72A06FA-A486-8927-D931-D9FF530DDF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1485392" y="-876547"/>
            <a:ext cx="4280284" cy="4920642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43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afbeelding en Head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fgeronde rechthoek 9">
            <a:extLst>
              <a:ext uri="{FF2B5EF4-FFF2-40B4-BE49-F238E27FC236}">
                <a16:creationId xmlns:a16="http://schemas.microsoft.com/office/drawing/2014/main" id="{6D3A1E48-8326-F398-8332-DDD3E6BB96FD}"/>
              </a:ext>
            </a:extLst>
          </p:cNvPr>
          <p:cNvSpPr/>
          <p:nvPr userDrawn="1"/>
        </p:nvSpPr>
        <p:spPr>
          <a:xfrm>
            <a:off x="6377353" y="352425"/>
            <a:ext cx="5428884" cy="5122863"/>
          </a:xfrm>
          <a:prstGeom prst="roundRect">
            <a:avLst>
              <a:gd name="adj" fmla="val 3394"/>
            </a:avLst>
          </a:prstGeom>
          <a:solidFill>
            <a:srgbClr val="EAF0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C21750-6287-1303-BFC4-F3CF2AB25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33847" y="1207478"/>
            <a:ext cx="4313603" cy="2221522"/>
          </a:xfrm>
        </p:spPr>
        <p:txBody>
          <a:bodyPr anchor="t" anchorCtr="0">
            <a:normAutofit/>
          </a:bodyPr>
          <a:lstStyle>
            <a:lvl1pPr>
              <a:defRPr sz="3500"/>
            </a:lvl1pPr>
          </a:lstStyle>
          <a:p>
            <a:r>
              <a:rPr lang="nl-NL" dirty="0"/>
              <a:t>Hier staat een </a:t>
            </a:r>
            <a:r>
              <a:rPr lang="nl-NL" dirty="0" err="1"/>
              <a:t>heading</a:t>
            </a:r>
            <a:r>
              <a:rPr lang="nl-NL" dirty="0"/>
              <a:t> over drie regels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DC351A83-803D-5ED4-14DF-51AF6BA36B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5763" y="352425"/>
            <a:ext cx="5710237" cy="5122863"/>
          </a:xfrm>
          <a:prstGeom prst="roundRect">
            <a:avLst>
              <a:gd name="adj" fmla="val 3394"/>
            </a:avLst>
          </a:prstGeom>
          <a:solidFill>
            <a:schemeClr val="bg2"/>
          </a:solidFill>
        </p:spPr>
        <p:txBody>
          <a:bodyPr/>
          <a:lstStyle/>
          <a:p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F561950-8591-8D35-A05D-4F84403B5B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40900" y="5892800"/>
            <a:ext cx="2451100" cy="965200"/>
          </a:xfrm>
          <a:prstGeom prst="rect">
            <a:avLst/>
          </a:prstGeom>
        </p:spPr>
      </p:pic>
      <p:sp>
        <p:nvSpPr>
          <p:cNvPr id="12" name="Tijdelijke aanduiding voor tekst 21">
            <a:extLst>
              <a:ext uri="{FF2B5EF4-FFF2-40B4-BE49-F238E27FC236}">
                <a16:creationId xmlns:a16="http://schemas.microsoft.com/office/drawing/2014/main" id="{4F7A7506-2CC7-8752-6A30-4A57DD0235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rot="10800000">
            <a:off x="3504031" y="3432479"/>
            <a:ext cx="4280284" cy="4920642"/>
          </a:xfr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lvl="0"/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D0371F-A354-62AA-D812-A3AFF84A33C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6373" y="6070173"/>
            <a:ext cx="10515600" cy="567532"/>
          </a:xfrm>
          <a:prstGeom prst="rect">
            <a:avLst/>
          </a:prstGeom>
        </p:spPr>
        <p:txBody>
          <a:bodyPr lIns="10800" tIns="0" rIns="0" bIns="0">
            <a:normAutofit/>
          </a:bodyPr>
          <a:lstStyle>
            <a:lvl1pPr marL="0" indent="0">
              <a:buNone/>
              <a:defRPr sz="1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 dirty="0" err="1"/>
              <a:t>Subheading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862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122877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6" y="2005012"/>
            <a:ext cx="10122877" cy="361034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99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foto -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523435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5234354" cy="361034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F5CC05B6-26C4-5E9D-64F2-37E0485DEC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6989" y="842595"/>
            <a:ext cx="4947504" cy="5147897"/>
          </a:xfrm>
          <a:prstGeom prst="roundRect">
            <a:avLst>
              <a:gd name="adj" fmla="val 2382"/>
            </a:avLst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134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foto -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5234354" cy="959583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5234354" cy="3610342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F5CC05B6-26C4-5E9D-64F2-37E0485DEC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76989" y="842595"/>
            <a:ext cx="4947504" cy="5147897"/>
          </a:xfrm>
          <a:prstGeom prst="roundRect">
            <a:avLst>
              <a:gd name="adj" fmla="val 2382"/>
            </a:avLst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6467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abel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122877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abel 4">
            <a:extLst>
              <a:ext uri="{FF2B5EF4-FFF2-40B4-BE49-F238E27FC236}">
                <a16:creationId xmlns:a16="http://schemas.microsoft.com/office/drawing/2014/main" id="{AB0AE001-83C2-BCD3-D3B1-F4A61C05443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14413" y="1981200"/>
            <a:ext cx="10121900" cy="3798277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B82552C-4432-8DFD-9709-791E86A4E8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27505" y="5966647"/>
            <a:ext cx="1320499" cy="51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1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M - tekstpagina - met illustrat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fgeronde rechthoek 7">
            <a:extLst>
              <a:ext uri="{FF2B5EF4-FFF2-40B4-BE49-F238E27FC236}">
                <a16:creationId xmlns:a16="http://schemas.microsoft.com/office/drawing/2014/main" id="{F283FE3F-44BB-1688-E8E3-7980C1E7E490}"/>
              </a:ext>
            </a:extLst>
          </p:cNvPr>
          <p:cNvSpPr/>
          <p:nvPr userDrawn="1"/>
        </p:nvSpPr>
        <p:spPr>
          <a:xfrm>
            <a:off x="386862" y="363415"/>
            <a:ext cx="11465169" cy="6142893"/>
          </a:xfrm>
          <a:prstGeom prst="roundRect">
            <a:avLst>
              <a:gd name="adj" fmla="val 178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9C39-AE07-9211-0226-D22342D4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7" y="866042"/>
            <a:ext cx="9923584" cy="95958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BB89B4-AF3C-C805-B215-707D95652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7" y="2005012"/>
            <a:ext cx="9923584" cy="3610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1E58F49-04B0-990B-A0CE-9658D8DBF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36031" y="6355862"/>
            <a:ext cx="300892" cy="300892"/>
          </a:xfrm>
          <a:prstGeom prst="rect">
            <a:avLst/>
          </a:prstGeom>
        </p:spPr>
      </p:pic>
      <p:pic>
        <p:nvPicPr>
          <p:cNvPr id="5" name="Afbeelding 4" descr="Afbeelding met clipart, schoeisel, kunst, tekenfilm&#10;&#10;Door AI gegenereerde inhoud is mogelijk onjuist.">
            <a:extLst>
              <a:ext uri="{FF2B5EF4-FFF2-40B4-BE49-F238E27FC236}">
                <a16:creationId xmlns:a16="http://schemas.microsoft.com/office/drawing/2014/main" id="{BACF02F8-09BC-0E16-71C0-EBFBEB8CD9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4047" y="3168842"/>
            <a:ext cx="3675184" cy="36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36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01632D8-9B67-3F43-67F4-349810B2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78815" cy="95958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9DE2969-2399-4AAC-2CEA-4B8A74392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90585"/>
            <a:ext cx="9278815" cy="37599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9997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3" r:id="rId5"/>
    <p:sldLayoutId id="2147483662" r:id="rId6"/>
    <p:sldLayoutId id="2147483652" r:id="rId7"/>
    <p:sldLayoutId id="2147483661" r:id="rId8"/>
    <p:sldLayoutId id="2147483665" r:id="rId9"/>
    <p:sldLayoutId id="2147483664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chemeClr val="tx1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omt.nl/arbo/arbo-themas/machineveiligheid" TargetMode="External"/><Relationship Id="rId2" Type="http://schemas.openxmlformats.org/officeDocument/2006/relationships/hyperlink" Target="https://www.napofilm.net/nl/napos-films/napo-safe-maintenance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erk-portal.nl/api/scorm/index.php?assetid=285" TargetMode="External"/><Relationship Id="rId2" Type="http://schemas.openxmlformats.org/officeDocument/2006/relationships/hyperlink" Target="https://werk-portal.nl/api/scorm/index.php?assetid=287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hyperlink" Target="https://werk-portal.nl/api/scorm/index.php?assetid=289" TargetMode="External"/><Relationship Id="rId4" Type="http://schemas.openxmlformats.org/officeDocument/2006/relationships/hyperlink" Target="https://werk-portal.nl/api/scorm/index.php?assetid=28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5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1FD0B-A935-6BEB-DFA4-B18388F2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Tip: filmpjes over </a:t>
            </a:r>
            <a:r>
              <a:rPr lang="nl-NL" smtClean="0"/>
              <a:t>machineveiligheid </a:t>
            </a:r>
            <a:endParaRPr lang="nl-NL" dirty="0"/>
          </a:p>
        </p:txBody>
      </p:sp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7B762FFF-12B7-4434-5BB0-0A093C69984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>
            <a:normAutofit/>
          </a:bodyPr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www.napofilm.net/nl/napos-films/napo-safe-maintenance</a:t>
            </a:r>
            <a:endParaRPr lang="nl-NL" dirty="0" smtClean="0"/>
          </a:p>
          <a:p>
            <a:endParaRPr lang="en-US" dirty="0"/>
          </a:p>
          <a:p>
            <a:r>
              <a:rPr lang="nl-NL" dirty="0">
                <a:hlinkClick r:id="rId3"/>
              </a:rPr>
              <a:t>https://</a:t>
            </a:r>
            <a:r>
              <a:rPr lang="nl-NL" dirty="0" smtClean="0">
                <a:hlinkClick r:id="rId3"/>
              </a:rPr>
              <a:t>www.oomt.nl/arbo/arbo-themas/machineveiligheid</a:t>
            </a:r>
            <a:endParaRPr lang="nl-NL" dirty="0" smtClean="0"/>
          </a:p>
          <a:p>
            <a:endParaRPr lang="nl-NL" dirty="0" smtClean="0"/>
          </a:p>
          <a:p>
            <a:endParaRPr lang="en-US" dirty="0"/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019" y="2794680"/>
            <a:ext cx="3884552" cy="388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1CC63-547F-FD96-481D-08CB2CEC4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Machine veiligheid: </a:t>
            </a:r>
            <a:br>
              <a:rPr lang="nl-NL" dirty="0" smtClean="0"/>
            </a:br>
            <a:r>
              <a:rPr lang="nl-NL" dirty="0" smtClean="0"/>
              <a:t>gezonde en veilige werkomgeving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BE6C02-6145-A300-9B1E-8C74CF756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6" y="2005012"/>
            <a:ext cx="10512936" cy="4368356"/>
          </a:xfrm>
        </p:spPr>
        <p:txBody>
          <a:bodyPr>
            <a:normAutofit/>
          </a:bodyPr>
          <a:lstStyle/>
          <a:p>
            <a:r>
              <a:rPr lang="nl-NL" sz="2200" b="1" dirty="0" smtClean="0">
                <a:solidFill>
                  <a:srgbClr val="E6007E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Bespreek samen met je leidinggevende/in het team de volgende punten: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Veilige en gezonde omgeving</a:t>
            </a:r>
            <a:r>
              <a:rPr lang="nl-NL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werk je in een veilige ruimte of bijvoorbeeld langs een drukke weg?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Klimaat</a:t>
            </a:r>
            <a:r>
              <a:rPr lang="nl-NL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is het werkbaar, of is het op je werkplek heel warm of juist heel koud?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Verlichting</a:t>
            </a:r>
            <a:r>
              <a:rPr lang="nl-NL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kun je je werk goed zien?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20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Regelmogelijkheden</a:t>
            </a:r>
            <a:r>
              <a:rPr lang="nl-NL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: heb je invloed op wat je wanneer kan doen? En met wie bespreek je het als iets niet lukt of als je iets wilt veranderen?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l-NL" sz="20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r>
              <a:rPr lang="nl-NL" sz="2000" b="1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Maak hier zo nodig afspraken over.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l-NL" sz="1800" dirty="0">
              <a:sym typeface="Wingdings" panose="05000000000000000000" pitchFamily="2" charset="2"/>
            </a:endParaRPr>
          </a:p>
          <a:p>
            <a:endParaRPr lang="nl-NL" sz="1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247" y="101002"/>
            <a:ext cx="1797974" cy="237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4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072" y="2419058"/>
            <a:ext cx="4052166" cy="35441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A61FD0B-A935-6BEB-DFA4-B18388F2D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345009" cy="95958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Machineveiligheid</a:t>
            </a:r>
            <a:r>
              <a:rPr lang="en-US" dirty="0" smtClean="0"/>
              <a:t> – </a:t>
            </a:r>
            <a:r>
              <a:rPr lang="en-US" dirty="0" err="1" smtClean="0"/>
              <a:t>waarom</a:t>
            </a:r>
            <a:r>
              <a:rPr lang="en-US" dirty="0" smtClean="0"/>
              <a:t> is het </a:t>
            </a:r>
            <a:r>
              <a:rPr lang="en-US" dirty="0" err="1" smtClean="0"/>
              <a:t>belangrijk</a:t>
            </a:r>
            <a:r>
              <a:rPr lang="en-US" dirty="0" smtClean="0"/>
              <a:t>?</a:t>
            </a:r>
            <a:endParaRPr lang="nl-NL" dirty="0"/>
          </a:p>
        </p:txBody>
      </p:sp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7B762FFF-12B7-4434-5BB0-0A093C69984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32885" y="1526946"/>
            <a:ext cx="8194241" cy="4477407"/>
          </a:xfrm>
        </p:spPr>
        <p:txBody>
          <a:bodyPr>
            <a:normAutofit lnSpcReduction="10000"/>
          </a:bodyPr>
          <a:lstStyle/>
          <a:p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Als je niet veilig werkt met machines, kan er een ongeluk gebeuren of kan je later ergens last van krijgen. </a:t>
            </a:r>
          </a:p>
          <a:p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Denk aan: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Je snijden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Geraakt worden door bewegende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delen van een machine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ast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komen te zitten of geplet worden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Kleine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stukjes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ontsnappende gassen, stoffen of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dampen binnen krijgen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Een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elektrische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schok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Schade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gehoor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Schade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door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straling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zoals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kanker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95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1FD0B-A935-6BEB-DFA4-B18388F2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Checklist </a:t>
            </a:r>
            <a:r>
              <a:rPr lang="en-US" dirty="0" err="1" smtClean="0"/>
              <a:t>veilig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 met machines - 1</a:t>
            </a:r>
            <a:endParaRPr lang="nl-NL" dirty="0"/>
          </a:p>
        </p:txBody>
      </p:sp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7B762FFF-12B7-4434-5BB0-0A093C69984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14413" y="1981200"/>
            <a:ext cx="9875260" cy="414370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heb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 juiste papieren om met de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machine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te mogen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werken</a:t>
            </a:r>
          </a:p>
          <a:p>
            <a:endParaRPr lang="nl-NL" sz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lees altijd eerst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werkinstructie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draag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veilige en passende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werkkleding en gebruik persoonlijke beschermmiddelen (PBM’s)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meld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kapotte spullen en gevaarlijke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situaties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werk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niet als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alcohol of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drugs heb gebruikt, of medicijnen met een </a:t>
            </a:r>
            <a:r>
              <a:rPr lang="nl-NL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waarschuwings-sticker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3" t="41616" r="14005" b="41684"/>
          <a:stretch/>
        </p:blipFill>
        <p:spPr>
          <a:xfrm>
            <a:off x="4747491" y="5043054"/>
            <a:ext cx="3297382" cy="114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4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abel 2">
            <a:extLst>
              <a:ext uri="{FF2B5EF4-FFF2-40B4-BE49-F238E27FC236}">
                <a16:creationId xmlns:a16="http://schemas.microsoft.com/office/drawing/2014/main" id="{7B762FFF-12B7-4434-5BB0-0A093C69984B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/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gebruik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altijd het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goede gereedschap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volg altijd de instructies, ook bij onderhoud, schoonmaak en reparatie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houd mijn werkplek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netjes en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schoon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gebruik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 noodstop als dat nodig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Ik werk extra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voorzichtig met 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elektriciteit</a:t>
            </a: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Als collega’s onveilig werken, zeg ik er wat van.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1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A61FD0B-A935-6BEB-DFA4-B18388F2DD2F}"/>
              </a:ext>
            </a:extLst>
          </p:cNvPr>
          <p:cNvSpPr txBox="1">
            <a:spLocks/>
          </p:cNvSpPr>
          <p:nvPr/>
        </p:nvSpPr>
        <p:spPr>
          <a:xfrm>
            <a:off x="1166446" y="1018442"/>
            <a:ext cx="10122877" cy="95958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>
                <a:solidFill>
                  <a:schemeClr val="tx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dirty="0" smtClean="0"/>
              <a:t>Checklist </a:t>
            </a:r>
            <a:r>
              <a:rPr lang="en-US" dirty="0" err="1" smtClean="0"/>
              <a:t>veilig</a:t>
            </a:r>
            <a:r>
              <a:rPr lang="en-US" dirty="0" smtClean="0"/>
              <a:t> </a:t>
            </a:r>
            <a:r>
              <a:rPr lang="en-US" dirty="0" err="1" smtClean="0"/>
              <a:t>werken</a:t>
            </a:r>
            <a:r>
              <a:rPr lang="en-US" dirty="0" smtClean="0"/>
              <a:t> met machines - 2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744" y="2825433"/>
            <a:ext cx="2954044" cy="295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1CC63-547F-FD96-481D-08CB2CEC4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Tips voor een gezonde werkhouding bij werken met machines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927538" y="2058600"/>
            <a:ext cx="95801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een 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rechte rug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Zorg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 je 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 voor het werk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staat en niet </a:t>
            </a: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gedraaid</a:t>
            </a:r>
            <a:endParaRPr lang="nl-NL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Houd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werk 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dichtbij je lichaam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Wissel </a:t>
            </a:r>
            <a:r>
              <a:rPr lang="nl-NL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 werkhouding als dat kan, </a:t>
            </a: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bijvoorbeeld: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Tussen zitten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staan </a:t>
            </a:r>
            <a:endParaRPr lang="nl-NL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Iets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doen met je linker- of met je </a:t>
            </a: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rechterhand</a:t>
            </a:r>
          </a:p>
          <a:p>
            <a:pPr lvl="1">
              <a:lnSpc>
                <a:spcPct val="150000"/>
              </a:lnSpc>
            </a:pPr>
            <a:endParaRPr lang="nl-NL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nl-NL" sz="2400" b="1" dirty="0" smtClean="0">
                <a:solidFill>
                  <a:srgbClr val="E6007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Heb je ergens last van? Bespreek het met je leidinggevende!</a:t>
            </a:r>
            <a:endParaRPr lang="nl-NL" sz="2400" b="1" dirty="0">
              <a:solidFill>
                <a:srgbClr val="E6007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15"/>
          <a:stretch/>
        </p:blipFill>
        <p:spPr>
          <a:xfrm>
            <a:off x="8236607" y="1401753"/>
            <a:ext cx="3502572" cy="472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1CC63-547F-FD96-481D-08CB2CEC4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Tips bij het werken met machines met trillingen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919657" y="2137428"/>
            <a:ext cx="48068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Wissel 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werken met trillingen </a:t>
            </a: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 met andere taken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Kies 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</a:t>
            </a: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gereedschap dat het minste trilt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Zorg 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 </a:t>
            </a: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goed onderhoud 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 gereedschap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è"/>
            </a:pPr>
            <a:r>
              <a:rPr lang="nl-NL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 </a:t>
            </a: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een </a:t>
            </a: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ontspannen </a:t>
            </a:r>
            <a:r>
              <a:rPr lang="nl-NL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werkhouding </a:t>
            </a:r>
            <a:r>
              <a:rPr lang="nl-NL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(bijvoorbeeld niet te hard knijpen)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419" y="3396246"/>
            <a:ext cx="3256147" cy="325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3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828216" y="2045988"/>
            <a:ext cx="9728948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2000" dirty="0">
              <a:latin typeface="Ubuntu-Bold"/>
            </a:endParaRPr>
          </a:p>
          <a:p>
            <a:pPr marL="285750" indent="-342900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Meld het bij je leidinggevende als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machine veel geluid </a:t>
            </a: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maakt</a:t>
            </a:r>
            <a:endParaRPr lang="nl-NL" sz="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342900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Draag gehoorbescherming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geluid harder dan 80 decibel (dB(A)).</a:t>
            </a:r>
          </a:p>
          <a:p>
            <a:pPr marL="285750" indent="-342900">
              <a:lnSpc>
                <a:spcPct val="150000"/>
              </a:lnSpc>
              <a:buFont typeface="Wingdings" panose="05000000000000000000" pitchFamily="2" charset="2"/>
              <a:buChar char="è"/>
            </a:pPr>
            <a:endParaRPr lang="nl-NL" sz="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342900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nl-NL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Houd rekening </a:t>
            </a:r>
            <a:r>
              <a:rPr lang="nl-N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anderen in je omgeving als je met een lawaaiig apparaat werkt.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9BA1CC63-547F-FD96-481D-08CB2CEC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46" y="866042"/>
            <a:ext cx="10122877" cy="959583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Tips bij het werken met machines die veel lawaai maken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168" y="4105804"/>
            <a:ext cx="2568958" cy="256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5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6B486-9812-1FA6-E9B0-E0CDED953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Tip: Handige Herman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1CCC53-B94E-A077-D149-A4EB41621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4046" y="2005012"/>
            <a:ext cx="10100993" cy="3610342"/>
          </a:xfrm>
        </p:spPr>
        <p:txBody>
          <a:bodyPr/>
          <a:lstStyle/>
          <a:p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E-</a:t>
            </a:r>
            <a:r>
              <a:rPr lang="nl-NL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learnings</a:t>
            </a:r>
            <a:r>
              <a:rPr lang="nl-NL" dirty="0" smtClean="0">
                <a:latin typeface="Calibri" panose="020F0502020204030204" pitchFamily="34" charset="0"/>
                <a:cs typeface="Calibri" panose="020F0502020204030204" pitchFamily="34" charset="0"/>
              </a:rPr>
              <a:t> machine veiligheid</a:t>
            </a:r>
          </a:p>
          <a:p>
            <a:endParaRPr lang="nl-NL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Schoonmaak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werk-portal.nl/api/scorm/index.php?assetid=287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Inpakken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werk-portal.nl/api/scorm/index.php?assetid=285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Montage: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werk-portal.nl/api/scorm/index.php?assetid=286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Groen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werk-portal.nl/api/scorm/index.php?assetid=289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949" y="3633559"/>
            <a:ext cx="2971944" cy="297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560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</TotalTime>
  <Words>507</Words>
  <Application>Microsoft Office PowerPoint</Application>
  <PresentationFormat>Breedbeeld</PresentationFormat>
  <Paragraphs>84</Paragraphs>
  <Slides>10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8" baseType="lpstr">
      <vt:lpstr>Aptos</vt:lpstr>
      <vt:lpstr>Arial</vt:lpstr>
      <vt:lpstr>Arial Black</vt:lpstr>
      <vt:lpstr>Calibri</vt:lpstr>
      <vt:lpstr>Times New Roman</vt:lpstr>
      <vt:lpstr>Ubuntu-Bold</vt:lpstr>
      <vt:lpstr>Wingdings</vt:lpstr>
      <vt:lpstr>Kantoorthema</vt:lpstr>
      <vt:lpstr>PowerPoint-presentatie</vt:lpstr>
      <vt:lpstr>Machine veiligheid:  gezonde en veilige werkomgeving</vt:lpstr>
      <vt:lpstr>Machineveiligheid – waarom is het belangrijk?</vt:lpstr>
      <vt:lpstr>Checklist veilig werken met machines - 1</vt:lpstr>
      <vt:lpstr>PowerPoint-presentatie</vt:lpstr>
      <vt:lpstr>Tips voor een gezonde werkhouding bij werken met machines</vt:lpstr>
      <vt:lpstr>Tips bij het werken met machines met trillingen</vt:lpstr>
      <vt:lpstr>Tips bij het werken met machines die veel lawaai maken</vt:lpstr>
      <vt:lpstr>Tip: Handige Herman</vt:lpstr>
      <vt:lpstr>Tip: filmpjes over machineveiligheid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Gezonde Werkhouding en werkomgeving voor werknemers</dc:title>
  <dc:creator>rob ferwerda</dc:creator>
  <cp:lastModifiedBy>Amber Davidse</cp:lastModifiedBy>
  <cp:revision>63</cp:revision>
  <dcterms:created xsi:type="dcterms:W3CDTF">2025-06-25T11:49:48Z</dcterms:created>
  <dcterms:modified xsi:type="dcterms:W3CDTF">2026-07-14T11:36:11Z</dcterms:modified>
</cp:coreProperties>
</file>