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8"/>
  </p:notesMasterIdLst>
  <p:sldIdLst>
    <p:sldId id="303" r:id="rId2"/>
    <p:sldId id="305" r:id="rId3"/>
    <p:sldId id="307" r:id="rId4"/>
    <p:sldId id="306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  <p:sldId id="334" r:id="rId32"/>
    <p:sldId id="335" r:id="rId33"/>
    <p:sldId id="336" r:id="rId34"/>
    <p:sldId id="337" r:id="rId35"/>
    <p:sldId id="338" r:id="rId36"/>
    <p:sldId id="339" r:id="rId37"/>
  </p:sldIdLst>
  <p:sldSz cx="12192000" cy="6858000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B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269819-B8B5-493C-B26B-CC88EE760A1E}" v="4" dt="2026-09-27T15:19:54.3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94" d="100"/>
          <a:sy n="94" d="100"/>
        </p:scale>
        <p:origin x="8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A5BD6-33E5-460B-BB08-9EEB09AF3591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A59C5-6D0E-44CF-9AC6-8441D7DBE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6243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5087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5256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378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052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4966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3838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5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5412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5446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5335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3254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1113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7454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75895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60336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38430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04298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9482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9800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25158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44765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6629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15270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Hoofdstuk: Gezonde</a:t>
            </a:r>
            <a:r>
              <a:rPr lang="nl-NL" baseline="0" dirty="0" smtClean="0"/>
              <a:t> werkomgeving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C4728-64BB-4172-9E28-A333445D4737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447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BCM - Titel Dia -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62DDC1-3DDD-AAAC-7481-03DCA59672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7086600" cy="1392838"/>
          </a:xfrm>
        </p:spPr>
        <p:txBody>
          <a:bodyPr anchor="t" anchorCtr="0">
            <a:normAutofit/>
          </a:bodyPr>
          <a:lstStyle>
            <a:lvl1pPr algn="l">
              <a:defRPr sz="3500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348C8E6-F6CE-9C61-0621-170931E8DA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26051"/>
            <a:ext cx="5754129" cy="84390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A03B641-B772-C1D6-4178-9E473E4A47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0900" y="5892800"/>
            <a:ext cx="24511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5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BCM - Titel Dia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62DDC1-3DDD-AAAC-7481-03DCA59672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7086600" cy="843906"/>
          </a:xfrm>
        </p:spPr>
        <p:txBody>
          <a:bodyPr anchor="t" anchorCtr="0">
            <a:normAutofit/>
          </a:bodyPr>
          <a:lstStyle>
            <a:lvl1pPr algn="l">
              <a:defRPr sz="3500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348C8E6-F6CE-9C61-0621-170931E8DA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69757"/>
            <a:ext cx="5754129" cy="84390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F7DCE00-D40A-BBD7-E289-3E9C19A03F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0900" y="5892800"/>
            <a:ext cx="24511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5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CM - afbeelding en Heading -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7B3434-E3D8-39EA-31D3-1A73792006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920" y="4625912"/>
            <a:ext cx="8305156" cy="115356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nl-NL" dirty="0"/>
              <a:t>Hier staat een </a:t>
            </a:r>
            <a:r>
              <a:rPr lang="nl-NL" dirty="0" err="1"/>
              <a:t>heading</a:t>
            </a:r>
            <a:r>
              <a:rPr lang="nl-NL" dirty="0"/>
              <a:t> over twee regels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EF60AFDC-C842-A7B2-14E0-705860D9AF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0563" y="5954835"/>
            <a:ext cx="8305156" cy="531512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Subheading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44F1F450-6AF2-02E4-659C-406F78B830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900" y="5892800"/>
            <a:ext cx="2451100" cy="965200"/>
          </a:xfrm>
          <a:prstGeom prst="rect">
            <a:avLst/>
          </a:prstGeom>
        </p:spPr>
      </p:pic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83EB69DC-6FA8-1102-53E8-D2D7D59FB0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4650" y="363538"/>
            <a:ext cx="11477625" cy="3879850"/>
          </a:xfrm>
          <a:prstGeom prst="roundRect">
            <a:avLst>
              <a:gd name="adj" fmla="val 3071"/>
            </a:avLst>
          </a:prstGeom>
          <a:solidFill>
            <a:schemeClr val="bg2"/>
          </a:solidFill>
        </p:spPr>
        <p:txBody>
          <a:bodyPr/>
          <a:lstStyle>
            <a:lvl1pPr algn="ctr">
              <a:defRPr/>
            </a:lvl1pPr>
          </a:lstStyle>
          <a:p>
            <a:endParaRPr lang="nl-NL" dirty="0"/>
          </a:p>
        </p:txBody>
      </p:sp>
      <p:pic>
        <p:nvPicPr>
          <p:cNvPr id="19" name="Afbeelding 18" descr="Afbeelding met Graphics, cirkel, Kleurrijkheid, ontwerp&#10;&#10;Door AI gegenereerde inhoud is mogelijk onjuist.">
            <a:extLst>
              <a:ext uri="{FF2B5EF4-FFF2-40B4-BE49-F238E27FC236}">
                <a16:creationId xmlns:a16="http://schemas.microsoft.com/office/drawing/2014/main" id="{31B4A13F-7F78-411B-105B-CB18791E03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485391" y="-876547"/>
            <a:ext cx="4280283" cy="4920641"/>
          </a:xfrm>
          <a:prstGeom prst="rect">
            <a:avLst/>
          </a:prstGeom>
        </p:spPr>
      </p:pic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A72A06FA-A486-8927-D931-D9FF530DDF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1485392" y="-876547"/>
            <a:ext cx="4280284" cy="4920642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35041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CM - afbeelding en Heading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fgeronde rechthoek 9">
            <a:extLst>
              <a:ext uri="{FF2B5EF4-FFF2-40B4-BE49-F238E27FC236}">
                <a16:creationId xmlns:a16="http://schemas.microsoft.com/office/drawing/2014/main" id="{6D3A1E48-8326-F398-8332-DDD3E6BB96FD}"/>
              </a:ext>
            </a:extLst>
          </p:cNvPr>
          <p:cNvSpPr/>
          <p:nvPr userDrawn="1"/>
        </p:nvSpPr>
        <p:spPr>
          <a:xfrm>
            <a:off x="6377353" y="352425"/>
            <a:ext cx="5428884" cy="5122863"/>
          </a:xfrm>
          <a:prstGeom prst="roundRect">
            <a:avLst>
              <a:gd name="adj" fmla="val 3394"/>
            </a:avLst>
          </a:prstGeom>
          <a:solidFill>
            <a:srgbClr val="EAF0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2C21750-6287-1303-BFC4-F3CF2AB251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33847" y="1207478"/>
            <a:ext cx="4313603" cy="2221522"/>
          </a:xfrm>
        </p:spPr>
        <p:txBody>
          <a:bodyPr anchor="t" anchorCtr="0">
            <a:normAutofit/>
          </a:bodyPr>
          <a:lstStyle>
            <a:lvl1pPr>
              <a:defRPr sz="3500"/>
            </a:lvl1pPr>
          </a:lstStyle>
          <a:p>
            <a:r>
              <a:rPr lang="nl-NL" dirty="0"/>
              <a:t>Hier staat een </a:t>
            </a:r>
            <a:r>
              <a:rPr lang="nl-NL" dirty="0" err="1"/>
              <a:t>heading</a:t>
            </a:r>
            <a:r>
              <a:rPr lang="nl-NL" dirty="0"/>
              <a:t> over drie regels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DC351A83-803D-5ED4-14DF-51AF6BA36B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5763" y="352425"/>
            <a:ext cx="5710237" cy="5122863"/>
          </a:xfrm>
          <a:prstGeom prst="roundRect">
            <a:avLst>
              <a:gd name="adj" fmla="val 3394"/>
            </a:avLst>
          </a:prstGeom>
          <a:solidFill>
            <a:schemeClr val="bg2"/>
          </a:solidFill>
        </p:spPr>
        <p:txBody>
          <a:bodyPr/>
          <a:lstStyle/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EF561950-8591-8D35-A05D-4F84403B5B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900" y="5892800"/>
            <a:ext cx="2451100" cy="965200"/>
          </a:xfrm>
          <a:prstGeom prst="rect">
            <a:avLst/>
          </a:prstGeom>
        </p:spPr>
      </p:pic>
      <p:sp>
        <p:nvSpPr>
          <p:cNvPr id="12" name="Tijdelijke aanduiding voor tekst 21">
            <a:extLst>
              <a:ext uri="{FF2B5EF4-FFF2-40B4-BE49-F238E27FC236}">
                <a16:creationId xmlns:a16="http://schemas.microsoft.com/office/drawing/2014/main" id="{4F7A7506-2CC7-8752-6A30-4A57DD0235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rot="10800000">
            <a:off x="3504031" y="3432479"/>
            <a:ext cx="4280284" cy="4920642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BD0371F-A354-62AA-D812-A3AFF84A33C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6373" y="6070173"/>
            <a:ext cx="10515600" cy="567532"/>
          </a:xfrm>
          <a:prstGeom prst="rect">
            <a:avLst/>
          </a:prstGeom>
        </p:spPr>
        <p:txBody>
          <a:bodyPr lIns="10800" tIns="0" rIns="0" bIns="0"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 dirty="0" err="1"/>
              <a:t>Subheading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75087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CM - tekstpagina -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F283FE3F-44BB-1688-E8E3-7980C1E7E490}"/>
              </a:ext>
            </a:extLst>
          </p:cNvPr>
          <p:cNvSpPr/>
          <p:nvPr userDrawn="1"/>
        </p:nvSpPr>
        <p:spPr>
          <a:xfrm>
            <a:off x="386862" y="363415"/>
            <a:ext cx="11465169" cy="6142893"/>
          </a:xfrm>
          <a:prstGeom prst="roundRect">
            <a:avLst>
              <a:gd name="adj" fmla="val 17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EA9C39-AE07-9211-0226-D22342D4F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10122877" cy="95958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BB89B4-AF3C-C805-B215-707D95652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046" y="2005012"/>
            <a:ext cx="10122877" cy="36103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1E58F49-04B0-990B-A0CE-9658D8DBF9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6031" y="6355862"/>
            <a:ext cx="300892" cy="30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47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CM - tekstpagina - foto -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F283FE3F-44BB-1688-E8E3-7980C1E7E490}"/>
              </a:ext>
            </a:extLst>
          </p:cNvPr>
          <p:cNvSpPr/>
          <p:nvPr userDrawn="1"/>
        </p:nvSpPr>
        <p:spPr>
          <a:xfrm>
            <a:off x="386862" y="363415"/>
            <a:ext cx="11465169" cy="6142893"/>
          </a:xfrm>
          <a:prstGeom prst="roundRect">
            <a:avLst>
              <a:gd name="adj" fmla="val 17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EA9C39-AE07-9211-0226-D22342D4F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7" y="866042"/>
            <a:ext cx="5234354" cy="95958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BB89B4-AF3C-C805-B215-707D95652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047" y="2005012"/>
            <a:ext cx="5234354" cy="36103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1E58F49-04B0-990B-A0CE-9658D8DBF9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6031" y="6355862"/>
            <a:ext cx="300892" cy="300892"/>
          </a:xfrm>
          <a:prstGeom prst="rect">
            <a:avLst/>
          </a:prstGeom>
        </p:spPr>
      </p:pic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F5CC05B6-26C4-5E9D-64F2-37E0485DEC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76989" y="842595"/>
            <a:ext cx="4947504" cy="5147897"/>
          </a:xfrm>
          <a:prstGeom prst="roundRect">
            <a:avLst>
              <a:gd name="adj" fmla="val 2382"/>
            </a:avLst>
          </a:prstGeom>
          <a:solidFill>
            <a:schemeClr val="bg2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07321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CM - tekstpagina - foto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F283FE3F-44BB-1688-E8E3-7980C1E7E490}"/>
              </a:ext>
            </a:extLst>
          </p:cNvPr>
          <p:cNvSpPr/>
          <p:nvPr userDrawn="1"/>
        </p:nvSpPr>
        <p:spPr>
          <a:xfrm>
            <a:off x="386862" y="363415"/>
            <a:ext cx="11465169" cy="6142893"/>
          </a:xfrm>
          <a:prstGeom prst="roundRect">
            <a:avLst>
              <a:gd name="adj" fmla="val 17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EA9C39-AE07-9211-0226-D22342D4F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7" y="866042"/>
            <a:ext cx="5234354" cy="959583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BB89B4-AF3C-C805-B215-707D95652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047" y="2005012"/>
            <a:ext cx="5234354" cy="3610342"/>
          </a:xfrm>
          <a:prstGeom prst="rect">
            <a:avLst/>
          </a:prstGeom>
        </p:spPr>
        <p:txBody>
          <a:bodyPr lIns="0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1E58F49-04B0-990B-A0CE-9658D8DBF9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6031" y="6355862"/>
            <a:ext cx="300892" cy="300892"/>
          </a:xfrm>
          <a:prstGeom prst="rect">
            <a:avLst/>
          </a:prstGeom>
        </p:spPr>
      </p:pic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F5CC05B6-26C4-5E9D-64F2-37E0485DEC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76989" y="842595"/>
            <a:ext cx="4947504" cy="5147897"/>
          </a:xfrm>
          <a:prstGeom prst="roundRect">
            <a:avLst>
              <a:gd name="adj" fmla="val 2382"/>
            </a:avLst>
          </a:prstGeom>
          <a:solidFill>
            <a:schemeClr val="bg2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43129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CM - tabelpagi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F283FE3F-44BB-1688-E8E3-7980C1E7E490}"/>
              </a:ext>
            </a:extLst>
          </p:cNvPr>
          <p:cNvSpPr/>
          <p:nvPr userDrawn="1"/>
        </p:nvSpPr>
        <p:spPr>
          <a:xfrm>
            <a:off x="386862" y="363415"/>
            <a:ext cx="11465169" cy="6142893"/>
          </a:xfrm>
          <a:prstGeom prst="roundRect">
            <a:avLst>
              <a:gd name="adj" fmla="val 17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EA9C39-AE07-9211-0226-D22342D4F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10122877" cy="95958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tabel 4">
            <a:extLst>
              <a:ext uri="{FF2B5EF4-FFF2-40B4-BE49-F238E27FC236}">
                <a16:creationId xmlns:a16="http://schemas.microsoft.com/office/drawing/2014/main" id="{AB0AE001-83C2-BCD3-D3B1-F4A61C05443F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14413" y="1981200"/>
            <a:ext cx="10121900" cy="3798277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B82552C-4432-8DFD-9709-791E86A4E8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7505" y="5966647"/>
            <a:ext cx="1320499" cy="51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79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CM - tekstpagina - met illustrat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F283FE3F-44BB-1688-E8E3-7980C1E7E490}"/>
              </a:ext>
            </a:extLst>
          </p:cNvPr>
          <p:cNvSpPr/>
          <p:nvPr userDrawn="1"/>
        </p:nvSpPr>
        <p:spPr>
          <a:xfrm>
            <a:off x="386862" y="363415"/>
            <a:ext cx="11465169" cy="6142893"/>
          </a:xfrm>
          <a:prstGeom prst="roundRect">
            <a:avLst>
              <a:gd name="adj" fmla="val 17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EA9C39-AE07-9211-0226-D22342D4F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7" y="866042"/>
            <a:ext cx="9923584" cy="95958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BB89B4-AF3C-C805-B215-707D95652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047" y="2005012"/>
            <a:ext cx="9923584" cy="3610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1E58F49-04B0-990B-A0CE-9658D8DBF9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6031" y="6355862"/>
            <a:ext cx="300892" cy="300892"/>
          </a:xfrm>
          <a:prstGeom prst="rect">
            <a:avLst/>
          </a:prstGeom>
        </p:spPr>
      </p:pic>
      <p:pic>
        <p:nvPicPr>
          <p:cNvPr id="5" name="Afbeelding 4" descr="Afbeelding met clipart, schoeisel, kunst, tekenfilm&#10;&#10;Door AI gegenereerde inhoud is mogelijk onjuist.">
            <a:extLst>
              <a:ext uri="{FF2B5EF4-FFF2-40B4-BE49-F238E27FC236}">
                <a16:creationId xmlns:a16="http://schemas.microsoft.com/office/drawing/2014/main" id="{BACF02F8-09BC-0E16-71C0-EBFBEB8CD9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4047" y="3168842"/>
            <a:ext cx="3675184" cy="368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27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CM - tekstpagina - met illustratie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F283FE3F-44BB-1688-E8E3-7980C1E7E490}"/>
              </a:ext>
            </a:extLst>
          </p:cNvPr>
          <p:cNvSpPr/>
          <p:nvPr userDrawn="1"/>
        </p:nvSpPr>
        <p:spPr>
          <a:xfrm>
            <a:off x="386862" y="363415"/>
            <a:ext cx="11465169" cy="6142893"/>
          </a:xfrm>
          <a:prstGeom prst="roundRect">
            <a:avLst>
              <a:gd name="adj" fmla="val 17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EA9C39-AE07-9211-0226-D22342D4F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7" y="866042"/>
            <a:ext cx="9923584" cy="95958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BB89B4-AF3C-C805-B215-707D95652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047" y="2005012"/>
            <a:ext cx="9923584" cy="36103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1E58F49-04B0-990B-A0CE-9658D8DBF9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6031" y="6355862"/>
            <a:ext cx="300892" cy="30089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ACF02F8-09BC-0E16-71C0-EBFBEB8CD9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326280" y="3168842"/>
            <a:ext cx="2045701" cy="368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220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CM - tijdlijnpagi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F283FE3F-44BB-1688-E8E3-7980C1E7E490}"/>
              </a:ext>
            </a:extLst>
          </p:cNvPr>
          <p:cNvSpPr/>
          <p:nvPr userDrawn="1"/>
        </p:nvSpPr>
        <p:spPr>
          <a:xfrm>
            <a:off x="386862" y="363415"/>
            <a:ext cx="11465169" cy="6142893"/>
          </a:xfrm>
          <a:prstGeom prst="roundRect">
            <a:avLst>
              <a:gd name="adj" fmla="val 17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EA9C39-AE07-9211-0226-D22342D4F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7" y="866042"/>
            <a:ext cx="9923584" cy="95958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BB89B4-AF3C-C805-B215-707D9565266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02324" y="2099775"/>
            <a:ext cx="1810062" cy="95958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ctr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staat een tekst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1E58F49-04B0-990B-A0CE-9658D8DBF9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6031" y="6355862"/>
            <a:ext cx="300892" cy="300892"/>
          </a:xfrm>
          <a:prstGeom prst="rect">
            <a:avLst/>
          </a:prstGeom>
        </p:spPr>
      </p:pic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62033F6E-7E47-36F1-D174-B6881EB31DFD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2433693" y="5069206"/>
            <a:ext cx="1810062" cy="9227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staat een tekst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64316EA-8CD1-0881-F18F-61E24080EC7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2532185"/>
            <a:ext cx="11805138" cy="2357634"/>
          </a:xfrm>
          <a:prstGeom prst="rect">
            <a:avLst/>
          </a:prstGeom>
        </p:spPr>
      </p:pic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BE8DFF35-016D-A495-2FAE-5D02AEEC631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120663" y="2099775"/>
            <a:ext cx="1810062" cy="95958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ctr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staat een tekst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3C8EC7EE-5C89-A129-8760-CC2B08D810B2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7145217" y="2099775"/>
            <a:ext cx="1810062" cy="95958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ctr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staat een tekst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0E2EE6BB-C6FB-5524-74CF-946AF2BC1B9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798216" y="5069206"/>
            <a:ext cx="1810062" cy="9227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staat een tekst</a:t>
            </a:r>
          </a:p>
        </p:txBody>
      </p:sp>
    </p:spTree>
    <p:extLst>
      <p:ext uri="{BB962C8B-B14F-4D97-AF65-F5344CB8AC3E}">
        <p14:creationId xmlns:p14="http://schemas.microsoft.com/office/powerpoint/2010/main" val="15139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01632D8-9B67-3F43-67F4-349810B22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78815" cy="95958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9DE2969-2399-4AAC-2CEA-4B8A74392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90585"/>
            <a:ext cx="9278815" cy="37599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234168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i="0" kern="1200">
          <a:solidFill>
            <a:schemeClr val="tx1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5.sv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3.png"/><Relationship Id="rId10" Type="http://schemas.openxmlformats.org/officeDocument/2006/relationships/image" Target="../media/image22.jpe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s://youtu.be/UbMzLxjRT34?si=ZFXpmFmDFQJGWUH5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techniekroute.nl/uploads/documents/Ontwikkelpad-Metaal-Maart-2025.pdf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-bb.nl/activiteiten/onderzoek-en-informatie/rapportages/" TargetMode="External"/><Relationship Id="rId2" Type="http://schemas.openxmlformats.org/officeDocument/2006/relationships/hyperlink" Target="https://www.rijksoverheid.nl/documenten/2021/04/16/diploma-s-certificaten-en-verklaringen-in-het-mbo#mii-mbob-05-mbo-bewijsstukken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s-bb.nl/arbeidsmarktpartner/" TargetMode="External"/><Relationship Id="rId4" Type="http://schemas.openxmlformats.org/officeDocument/2006/relationships/hyperlink" Target="https://app.powerbi.com/view?r=eyJrIjoiNWZiYzVjZGMtZTIxZC00YzNkLWE0ZDctNzY5MGEzNjQ1NjBlIiwidCI6Ijk0Yjk3YzRmLTU3YmUtNGQ3OC1iNzk4LWQ3NjUwN2I2NTBlNSIsImMiOjh9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Jan.dijkhuis@midwerk.nl" TargetMode="External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6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11" Type="http://schemas.openxmlformats.org/officeDocument/2006/relationships/image" Target="../media/image49.png"/><Relationship Id="rId5" Type="http://schemas.openxmlformats.org/officeDocument/2006/relationships/image" Target="../media/image18.png"/><Relationship Id="rId10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gemarkt.nl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05FA59-4960-11A4-6F54-9D0D6B4BC4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87718"/>
            <a:ext cx="7086600" cy="644842"/>
          </a:xfrm>
        </p:spPr>
        <p:txBody>
          <a:bodyPr>
            <a:normAutofit/>
          </a:bodyPr>
          <a:lstStyle/>
          <a:p>
            <a:r>
              <a:rPr lang="nl-NL" dirty="0"/>
              <a:t>Welkom </a:t>
            </a:r>
            <a:r>
              <a:rPr lang="nl-NL" dirty="0" smtClean="0"/>
              <a:t>bij deelsessie </a:t>
            </a:r>
            <a:r>
              <a:rPr lang="nl-NL" dirty="0"/>
              <a:t>1 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9306560" y="5750560"/>
            <a:ext cx="2722880" cy="944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1452880" y="180463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nl-NL" i="1" dirty="0" smtClean="0">
                <a:latin typeface="Arial" panose="020B0604020202020204" pitchFamily="34" charset="0"/>
                <a:ea typeface="Calibri" panose="020F0502020204030204" pitchFamily="34" charset="0"/>
              </a:rPr>
              <a:t>Nathalie </a:t>
            </a:r>
            <a:r>
              <a:rPr lang="nl-NL" i="1" dirty="0">
                <a:latin typeface="Arial" panose="020B0604020202020204" pitchFamily="34" charset="0"/>
                <a:ea typeface="Calibri" panose="020F0502020204030204" pitchFamily="34" charset="0"/>
              </a:rPr>
              <a:t>van der </a:t>
            </a:r>
            <a:r>
              <a:rPr lang="nl-NL" i="1" dirty="0" smtClean="0">
                <a:latin typeface="Arial" panose="020B0604020202020204" pitchFamily="34" charset="0"/>
                <a:ea typeface="Calibri" panose="020F0502020204030204" pitchFamily="34" charset="0"/>
              </a:rPr>
              <a:t>stel 	(SBCM)</a:t>
            </a:r>
            <a:endParaRPr lang="nl-NL" i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nl-NL" i="1" dirty="0" smtClean="0">
                <a:latin typeface="Arial" panose="020B0604020202020204" pitchFamily="34" charset="0"/>
                <a:ea typeface="Calibri" panose="020F0502020204030204" pitchFamily="34" charset="0"/>
              </a:rPr>
              <a:t>Anne </a:t>
            </a:r>
            <a:r>
              <a:rPr lang="nl-NL" i="1" dirty="0">
                <a:latin typeface="Arial" panose="020B0604020202020204" pitchFamily="34" charset="0"/>
                <a:ea typeface="Calibri" panose="020F0502020204030204" pitchFamily="34" charset="0"/>
              </a:rPr>
              <a:t>Marie van </a:t>
            </a:r>
            <a:r>
              <a:rPr lang="nl-NL" i="1" dirty="0" smtClean="0">
                <a:latin typeface="Arial" panose="020B0604020202020204" pitchFamily="34" charset="0"/>
                <a:ea typeface="Calibri" panose="020F0502020204030204" pitchFamily="34" charset="0"/>
              </a:rPr>
              <a:t>zanten 	(</a:t>
            </a:r>
            <a:r>
              <a:rPr lang="nl-NL" i="1" dirty="0" err="1" smtClean="0">
                <a:latin typeface="Arial" panose="020B0604020202020204" pitchFamily="34" charset="0"/>
                <a:ea typeface="Calibri" panose="020F0502020204030204" pitchFamily="34" charset="0"/>
              </a:rPr>
              <a:t>Wedeka</a:t>
            </a:r>
            <a:r>
              <a:rPr lang="nl-NL" i="1" dirty="0" smtClean="0">
                <a:latin typeface="Arial" panose="020B0604020202020204" pitchFamily="34" charset="0"/>
                <a:ea typeface="Calibri" panose="020F0502020204030204" pitchFamily="34" charset="0"/>
              </a:rPr>
              <a:t>)</a:t>
            </a:r>
            <a:endParaRPr lang="nl-NL" i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nl-NL" i="1" dirty="0" smtClean="0">
                <a:latin typeface="Arial" panose="020B0604020202020204" pitchFamily="34" charset="0"/>
                <a:ea typeface="Calibri" panose="020F0502020204030204" pitchFamily="34" charset="0"/>
              </a:rPr>
              <a:t>Ria Boer 		(</a:t>
            </a:r>
            <a:r>
              <a:rPr lang="nl-NL" i="1" dirty="0" err="1" smtClean="0">
                <a:latin typeface="Arial" panose="020B0604020202020204" pitchFamily="34" charset="0"/>
                <a:ea typeface="Calibri" panose="020F0502020204030204" pitchFamily="34" charset="0"/>
              </a:rPr>
              <a:t>Midwerk</a:t>
            </a:r>
            <a:r>
              <a:rPr lang="nl-NL" i="1" dirty="0" smtClean="0">
                <a:latin typeface="Arial" panose="020B0604020202020204" pitchFamily="34" charset="0"/>
                <a:ea typeface="Calibri" panose="020F0502020204030204" pitchFamily="34" charset="0"/>
              </a:rPr>
              <a:t>)</a:t>
            </a:r>
            <a:endParaRPr lang="nl-NL" i="1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Pijl-rechts 4"/>
          <p:cNvSpPr/>
          <p:nvPr/>
        </p:nvSpPr>
        <p:spPr>
          <a:xfrm>
            <a:off x="1229360" y="3312160"/>
            <a:ext cx="589280" cy="44704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/>
          <p:cNvSpPr/>
          <p:nvPr/>
        </p:nvSpPr>
        <p:spPr>
          <a:xfrm>
            <a:off x="1818640" y="3351014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nl-NL" sz="1600" b="1" dirty="0" smtClean="0">
                <a:solidFill>
                  <a:srgbClr val="86BF4F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Scan de QR-code om de vragen te beantwoorden</a:t>
            </a:r>
            <a:endParaRPr lang="nl-NL" sz="1600" b="1" dirty="0">
              <a:solidFill>
                <a:srgbClr val="86BF4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AutoShape 4" descr="SBCM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2532" y="5765800"/>
            <a:ext cx="1781175" cy="819150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5875337"/>
            <a:ext cx="1752600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6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dirty="0">
                <a:solidFill>
                  <a:schemeClr val="accent1">
                    <a:lumMod val="50000"/>
                  </a:schemeClr>
                </a:solidFill>
              </a:rPr>
              <a:t>Werksessie Praktijkleren SBCM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BE6C02-6145-A300-9B1E-8C74CF7568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046" y="1522571"/>
            <a:ext cx="5691554" cy="606108"/>
          </a:xfrm>
        </p:spPr>
        <p:txBody>
          <a:bodyPr>
            <a:normAutofit/>
          </a:bodyPr>
          <a:lstStyle/>
          <a:p>
            <a:r>
              <a:rPr lang="nl-NL" sz="2800" b="1" dirty="0" smtClean="0">
                <a:solidFill>
                  <a:srgbClr val="E6007E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Inrichten van de interne </a:t>
            </a:r>
            <a:r>
              <a:rPr lang="nl-NL" sz="2800" b="1" dirty="0">
                <a:solidFill>
                  <a:srgbClr val="E6007E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o</a:t>
            </a:r>
            <a:r>
              <a:rPr lang="nl-NL" sz="2800" b="1" dirty="0" smtClean="0">
                <a:solidFill>
                  <a:srgbClr val="E6007E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rganisatie</a:t>
            </a:r>
            <a:endParaRPr lang="nl-NL" sz="28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950" y="3440132"/>
            <a:ext cx="2910178" cy="848802"/>
          </a:xfrm>
          <a:prstGeom prst="rect">
            <a:avLst/>
          </a:prstGeom>
        </p:spPr>
      </p:pic>
      <p:pic>
        <p:nvPicPr>
          <p:cNvPr id="6" name="Graphic 9">
            <a:extLst>
              <a:ext uri="{FF2B5EF4-FFF2-40B4-BE49-F238E27FC236}">
                <a16:creationId xmlns:a16="http://schemas.microsoft.com/office/drawing/2014/main" id="{B9D633A2-0F1D-A0DF-C628-1866EDD9E0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589520" y="4924744"/>
            <a:ext cx="2479040" cy="452010"/>
          </a:xfrm>
          <a:prstGeom prst="rect">
            <a:avLst/>
          </a:prstGeom>
        </p:spPr>
      </p:pic>
      <p:pic>
        <p:nvPicPr>
          <p:cNvPr id="7" name="Picture 12" descr="Werk in Zicht helpt werkgevers met overheidssubsidies en regelingen">
            <a:extLst>
              <a:ext uri="{FF2B5EF4-FFF2-40B4-BE49-F238E27FC236}">
                <a16:creationId xmlns:a16="http://schemas.microsoft.com/office/drawing/2014/main" id="{E1E0CA16-2610-1192-1544-CB182C5EB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178" y="1936313"/>
            <a:ext cx="1507723" cy="868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hthoek 10"/>
          <p:cNvSpPr/>
          <p:nvPr/>
        </p:nvSpPr>
        <p:spPr>
          <a:xfrm>
            <a:off x="747552" y="5936734"/>
            <a:ext cx="2528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>
                <a:solidFill>
                  <a:schemeClr val="accent5">
                    <a:lumMod val="50000"/>
                  </a:schemeClr>
                </a:solidFill>
              </a:rPr>
              <a:t>29 september 2026</a:t>
            </a:r>
          </a:p>
        </p:txBody>
      </p:sp>
      <p:sp>
        <p:nvSpPr>
          <p:cNvPr id="12" name="Rechthoek 11"/>
          <p:cNvSpPr/>
          <p:nvPr/>
        </p:nvSpPr>
        <p:spPr>
          <a:xfrm>
            <a:off x="1389966" y="1753919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nl-NL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nl-NL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 </a:t>
            </a:r>
            <a:r>
              <a:rPr lang="nl-NL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Inzicht (WIZ</a:t>
            </a:r>
            <a:r>
              <a:rPr lang="nl-NL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42900" indent="-342900">
              <a:buFontTx/>
              <a:buAutoNum type="arabicPeriod"/>
            </a:pPr>
            <a:endParaRPr lang="nl-NL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nl-NL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Wedeka</a:t>
            </a:r>
            <a:r>
              <a:rPr lang="nl-NL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nl-NL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Midwerk</a:t>
            </a:r>
            <a:r>
              <a:rPr lang="nl-NL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08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dirty="0" err="1">
                <a:solidFill>
                  <a:schemeClr val="accent1">
                    <a:lumMod val="50000"/>
                  </a:schemeClr>
                </a:solidFill>
              </a:rPr>
              <a:t>Wedeka</a:t>
            </a:r>
            <a:endParaRPr lang="nl-NL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Rechthoek 11"/>
          <p:cNvSpPr/>
          <p:nvPr/>
        </p:nvSpPr>
        <p:spPr>
          <a:xfrm>
            <a:off x="1014046" y="1510079"/>
            <a:ext cx="960315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gemeenten, 7 </a:t>
            </a:r>
            <a:r>
              <a:rPr lang="nl-N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locaties</a:t>
            </a:r>
            <a:endParaRPr lang="nl-NL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1200 SW en </a:t>
            </a: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Beschut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250 t</a:t>
            </a: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rajectdeelnemers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Werkbedrijf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Gemeente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apart, samenwerking best ingewikkeld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2020-2023 naar breder </a:t>
            </a:r>
            <a:r>
              <a:rPr lang="nl-N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opleidingsbeleid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 voorbereiden stap zetten naar academie (</a:t>
            </a:r>
            <a:r>
              <a:rPr lang="nl-NL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Wedeka</a:t>
            </a: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Leert!)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Afkijken MTB Maastricht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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 start opzetten leerlijnen en “al doende leren</a:t>
            </a:r>
            <a:r>
              <a:rPr lang="nl-N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nl-NL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starten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 “leren” met eigen </a:t>
            </a: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SW/BW-werknemers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praktijkopleiders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leren </a:t>
            </a: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ook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trajectdeelnemers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volgen </a:t>
            </a: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(inkomsten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6745" y="661277"/>
            <a:ext cx="2910178" cy="84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79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0" descr="Afbeelding met kaart&#10;&#10;Automatisch gegenereerde beschrijving">
            <a:extLst>
              <a:ext uri="{FF2B5EF4-FFF2-40B4-BE49-F238E27FC236}">
                <a16:creationId xmlns:a16="http://schemas.microsoft.com/office/drawing/2014/main" id="{AE87A372-D82F-35EF-059A-AAC9613BB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241" y="994411"/>
            <a:ext cx="6650157" cy="5386388"/>
          </a:xfrm>
          <a:prstGeom prst="rect">
            <a:avLst/>
          </a:prstGeom>
        </p:spPr>
      </p:pic>
      <p:pic>
        <p:nvPicPr>
          <p:cNvPr id="14" name="Picture 14" descr="InCtrl - nieuws">
            <a:extLst>
              <a:ext uri="{FF2B5EF4-FFF2-40B4-BE49-F238E27FC236}">
                <a16:creationId xmlns:a16="http://schemas.microsoft.com/office/drawing/2014/main" id="{CADA6476-8971-BA90-65B1-1EF68B838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98" r="-3572" b="-4404"/>
          <a:stretch>
            <a:fillRect/>
          </a:stretch>
        </p:blipFill>
        <p:spPr bwMode="auto">
          <a:xfrm>
            <a:off x="9330140" y="3476140"/>
            <a:ext cx="852643" cy="42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4767" y="4214092"/>
            <a:ext cx="1354858" cy="395167"/>
          </a:xfrm>
          <a:prstGeom prst="rect">
            <a:avLst/>
          </a:prstGeom>
        </p:spPr>
      </p:pic>
      <p:pic>
        <p:nvPicPr>
          <p:cNvPr id="16" name="Afbeelding 9" descr="Afbeelding met Lettertype, tekst, logo, Graphics&#10;&#10;Door AI gegenereerde inhoud is mogelijk onjuist.">
            <a:extLst>
              <a:ext uri="{FF2B5EF4-FFF2-40B4-BE49-F238E27FC236}">
                <a16:creationId xmlns:a16="http://schemas.microsoft.com/office/drawing/2014/main" id="{405121CF-A0E7-A96B-FB80-2B1E89A89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1832" y="5629100"/>
            <a:ext cx="1160785" cy="612819"/>
          </a:xfrm>
          <a:prstGeom prst="rect">
            <a:avLst/>
          </a:prstGeom>
        </p:spPr>
      </p:pic>
      <p:pic>
        <p:nvPicPr>
          <p:cNvPr id="17" name="Afbeelding 17" descr="Novatec verkoopt eindelijk panden Tolbert - RTV Noord">
            <a:extLst>
              <a:ext uri="{FF2B5EF4-FFF2-40B4-BE49-F238E27FC236}">
                <a16:creationId xmlns:a16="http://schemas.microsoft.com/office/drawing/2014/main" id="{1D5B7A82-4F1C-ADE3-DC94-59B18737334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610" y="4696374"/>
            <a:ext cx="1147669" cy="682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6" descr="iederz | LinkedIn">
            <a:extLst>
              <a:ext uri="{FF2B5EF4-FFF2-40B4-BE49-F238E27FC236}">
                <a16:creationId xmlns:a16="http://schemas.microsoft.com/office/drawing/2014/main" id="{678A395C-59F8-CDAC-D3FF-825B1DB70A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80" r="1810" b="7438"/>
          <a:stretch/>
        </p:blipFill>
        <p:spPr bwMode="auto">
          <a:xfrm>
            <a:off x="3599854" y="487680"/>
            <a:ext cx="964759" cy="64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Afbeelding 6" descr="Afbeelding met tekst, Lettertype, Graphics, schermopname&#10;&#10;Door AI gegenereerde inhoud is mogelijk onjuist.">
            <a:extLst>
              <a:ext uri="{FF2B5EF4-FFF2-40B4-BE49-F238E27FC236}">
                <a16:creationId xmlns:a16="http://schemas.microsoft.com/office/drawing/2014/main" id="{317E4C03-00DE-E7E8-6A8A-D802F5EA36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1997" y="1387151"/>
            <a:ext cx="1160785" cy="348888"/>
          </a:xfrm>
          <a:prstGeom prst="rect">
            <a:avLst/>
          </a:prstGeom>
        </p:spPr>
      </p:pic>
      <p:pic>
        <p:nvPicPr>
          <p:cNvPr id="20" name="Picture 11" descr="Ontwikkelplein Het Hogeland | LinkedIn">
            <a:extLst>
              <a:ext uri="{FF2B5EF4-FFF2-40B4-BE49-F238E27FC236}">
                <a16:creationId xmlns:a16="http://schemas.microsoft.com/office/drawing/2014/main" id="{7E9C8414-9D31-5FC9-4A05-C298A2925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" r="7612" b="633"/>
          <a:stretch>
            <a:fillRect/>
          </a:stretch>
        </p:blipFill>
        <p:spPr bwMode="auto">
          <a:xfrm>
            <a:off x="8373409" y="1854528"/>
            <a:ext cx="562507" cy="5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Programmabegroting 2021">
            <a:extLst>
              <a:ext uri="{FF2B5EF4-FFF2-40B4-BE49-F238E27FC236}">
                <a16:creationId xmlns:a16="http://schemas.microsoft.com/office/drawing/2014/main" id="{AE1A8AAD-7C46-6C3B-F236-4BC4E4EF0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" r="8673" b="1718"/>
          <a:stretch>
            <a:fillRect/>
          </a:stretch>
        </p:blipFill>
        <p:spPr bwMode="auto">
          <a:xfrm>
            <a:off x="8373409" y="2419874"/>
            <a:ext cx="796892" cy="88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17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dirty="0" err="1" smtClean="0">
                <a:solidFill>
                  <a:schemeClr val="accent1">
                    <a:lumMod val="50000"/>
                  </a:schemeClr>
                </a:solidFill>
              </a:rPr>
              <a:t>Wedeka</a:t>
            </a:r>
            <a:r>
              <a:rPr lang="nl-NL" sz="3600" dirty="0" smtClean="0">
                <a:solidFill>
                  <a:schemeClr val="accent1">
                    <a:lumMod val="50000"/>
                  </a:schemeClr>
                </a:solidFill>
              </a:rPr>
              <a:t> nu</a:t>
            </a:r>
            <a:endParaRPr lang="nl-NL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Rechthoek 11"/>
          <p:cNvSpPr/>
          <p:nvPr/>
        </p:nvSpPr>
        <p:spPr>
          <a:xfrm>
            <a:off x="1014046" y="1510079"/>
            <a:ext cx="96031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Bijna alle leerlijnen ervaring op niveau 1 en 2</a:t>
            </a:r>
            <a:b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Leren en ontwikkelen breed gedragen in de organisatie, maar nog steeds vaak afstemming leren/uitvoering</a:t>
            </a:r>
            <a:b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Organisatieverandering en verdieping </a:t>
            </a: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Leiderschapsprogramma: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Trainingen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Ontwikkelingsgericht Leiderschap </a:t>
            </a:r>
            <a:endParaRPr lang="nl-NL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Ontwikkeling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“Individuele </a:t>
            </a: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Ontwikkelplannen”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Verder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ontwikkeling didactisch vermogen praktijkbegeleiders</a:t>
            </a:r>
            <a:b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67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096DDF8-75DA-0523-A544-98AFE7867E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2"/>
          <a:stretch/>
        </p:blipFill>
        <p:spPr>
          <a:xfrm>
            <a:off x="762000" y="519718"/>
            <a:ext cx="10916893" cy="568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11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3"/>
          <a:srcRect b="26181"/>
          <a:stretch/>
        </p:blipFill>
        <p:spPr>
          <a:xfrm>
            <a:off x="861753" y="656922"/>
            <a:ext cx="10749935" cy="446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09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092" y="635187"/>
            <a:ext cx="7769628" cy="560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1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dirty="0" err="1" smtClean="0">
                <a:solidFill>
                  <a:schemeClr val="accent1">
                    <a:lumMod val="50000"/>
                  </a:schemeClr>
                </a:solidFill>
              </a:rPr>
              <a:t>Midwerk</a:t>
            </a:r>
            <a:endParaRPr lang="nl-NL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Graphic 9">
            <a:extLst>
              <a:ext uri="{FF2B5EF4-FFF2-40B4-BE49-F238E27FC236}">
                <a16:creationId xmlns:a16="http://schemas.microsoft.com/office/drawing/2014/main" id="{B9D633A2-0F1D-A0DF-C628-1866EDD9E0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657883" y="736051"/>
            <a:ext cx="2479040" cy="452010"/>
          </a:xfrm>
          <a:prstGeom prst="rect">
            <a:avLst/>
          </a:prstGeom>
        </p:spPr>
      </p:pic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EEBE6C02-6145-A300-9B1E-8C74CF7568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046" y="1522571"/>
            <a:ext cx="5691554" cy="606108"/>
          </a:xfrm>
        </p:spPr>
        <p:txBody>
          <a:bodyPr>
            <a:normAutofit/>
          </a:bodyPr>
          <a:lstStyle/>
          <a:p>
            <a:r>
              <a:rPr lang="nl-NL" sz="2800" b="1" dirty="0" smtClean="0">
                <a:solidFill>
                  <a:srgbClr val="E6007E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Aan de slag met praktijkleren</a:t>
            </a:r>
            <a:endParaRPr lang="nl-NL" sz="2800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CF4C8AA-990F-7169-1C2F-700A137FAD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5027" y="2102231"/>
            <a:ext cx="3835693" cy="420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1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z="3600" dirty="0" smtClean="0">
                <a:solidFill>
                  <a:schemeClr val="accent1">
                    <a:lumMod val="50000"/>
                  </a:schemeClr>
                </a:solidFill>
              </a:rPr>
              <a:t>Sociaal ontwikkelbedrijf </a:t>
            </a:r>
            <a:r>
              <a:rPr lang="nl-NL" sz="3600" dirty="0" err="1">
                <a:solidFill>
                  <a:schemeClr val="accent1">
                    <a:lumMod val="50000"/>
                  </a:schemeClr>
                </a:solidFill>
              </a:rPr>
              <a:t>Midwerk</a:t>
            </a:r>
            <a:r>
              <a:rPr lang="nl-NL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nl-NL" sz="36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nl-NL" sz="36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nl-NL" sz="36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nl-NL" sz="3600" dirty="0">
                <a:solidFill>
                  <a:schemeClr val="accent1">
                    <a:lumMod val="50000"/>
                  </a:schemeClr>
                </a:solidFill>
              </a:rPr>
              <a:t>voorheen BWRI)</a:t>
            </a:r>
            <a:br>
              <a:rPr lang="nl-NL" sz="3600" dirty="0">
                <a:solidFill>
                  <a:schemeClr val="accent1">
                    <a:lumMod val="50000"/>
                  </a:schemeClr>
                </a:solidFill>
              </a:rPr>
            </a:br>
            <a:endParaRPr lang="nl-NL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Rechthoek 11"/>
          <p:cNvSpPr/>
          <p:nvPr/>
        </p:nvSpPr>
        <p:spPr>
          <a:xfrm>
            <a:off x="5027246" y="1943871"/>
            <a:ext cx="636211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Integraal onderdeel van de gemeentelijke organisatie </a:t>
            </a:r>
            <a:r>
              <a:rPr lang="nl-N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(sociaal domein)</a:t>
            </a:r>
            <a:endParaRPr lang="nl-NL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Werkbedrijf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Re-integratie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Inkomen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Voorzieningen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Stafbureau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Plm. 400 </a:t>
            </a:r>
            <a:r>
              <a:rPr lang="nl-N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werknemers </a:t>
            </a: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SW/ Nieuw Beschut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Uitvoering </a:t>
            </a:r>
            <a:r>
              <a:rPr lang="nl-N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Participatiewet</a:t>
            </a:r>
            <a:endParaRPr lang="nl-NL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Werk(fit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)-leertrajecten </a:t>
            </a:r>
            <a:b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Stages (o.a. VSO/ PRO)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1A814D6-06D4-9345-30AD-E8E5F3654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046" y="1943871"/>
            <a:ext cx="3475111" cy="195160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01F0793-CA1C-AF51-E78A-CD26E1CD8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045" y="4013720"/>
            <a:ext cx="3475111" cy="231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9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z="3600" dirty="0">
                <a:solidFill>
                  <a:schemeClr val="accent1">
                    <a:lumMod val="50000"/>
                  </a:schemeClr>
                </a:solidFill>
              </a:rPr>
              <a:t>Stappen richting sociaal ontwikkelbedrijf</a:t>
            </a:r>
          </a:p>
        </p:txBody>
      </p:sp>
      <p:sp>
        <p:nvSpPr>
          <p:cNvPr id="12" name="Rechthoek 11"/>
          <p:cNvSpPr/>
          <p:nvPr/>
        </p:nvSpPr>
        <p:spPr>
          <a:xfrm>
            <a:off x="1014046" y="1679711"/>
            <a:ext cx="1070043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 – heden 	</a:t>
            </a:r>
            <a:r>
              <a:rPr lang="nl-N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Visie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beleid (operationeel teamplan</a:t>
            </a: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 			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Gestart met praktijkleren i.s.m. </a:t>
            </a: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ROC</a:t>
            </a:r>
            <a:b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 </a:t>
            </a:r>
            <a:r>
              <a:rPr lang="nl-N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Inrichting processen – organisatie</a:t>
            </a: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Leerroutes gekoppeld aan werksoorten</a:t>
            </a: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Lesmaterialen ontwikkeld samen met de werkvloer</a:t>
            </a:r>
            <a:b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Educatief </a:t>
            </a: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werknemer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trainer </a:t>
            </a: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aangesteld</a:t>
            </a:r>
            <a:b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2026 			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Ontwikkelmap</a:t>
            </a: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Individueel Ontwikkelingsplan (IOP) – 'het goede gesprek’</a:t>
            </a:r>
            <a:b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duurzame inzetbaarheid, persoonlijke groei en werkplezier. </a:t>
            </a: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Toekomst en ambitie</a:t>
            </a:r>
            <a:b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Professionalisering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Scholing praktijkopleiders</a:t>
            </a: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Re-integratie – Werkgeversbenadering - Samenwerkingspartners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5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E837ABE2-0A21-9C91-65B3-CF3301160A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831"/>
          <a:stretch>
            <a:fillRect/>
          </a:stretch>
        </p:blipFill>
        <p:spPr>
          <a:xfrm>
            <a:off x="598213" y="543926"/>
            <a:ext cx="1623823" cy="1884653"/>
          </a:xfrm>
          <a:prstGeom prst="rect">
            <a:avLst/>
          </a:prstGeom>
        </p:spPr>
      </p:pic>
      <p:pic>
        <p:nvPicPr>
          <p:cNvPr id="10" name="Afbeelding 9" descr="Afbeelding met tekst, schermopname, Lettertype, nummer&#10;&#10;Door AI gegenereerde inhoud is mogelijk onjuist.">
            <a:extLst>
              <a:ext uri="{FF2B5EF4-FFF2-40B4-BE49-F238E27FC236}">
                <a16:creationId xmlns:a16="http://schemas.microsoft.com/office/drawing/2014/main" id="{A1E8D2F9-3416-A848-C08A-1B5BC56D3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3520" y="1686187"/>
            <a:ext cx="6893388" cy="3470248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2BA0DF7-1C76-0580-CA5B-1FB56041F7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8387"/>
          <a:stretch>
            <a:fillRect/>
          </a:stretch>
        </p:blipFill>
        <p:spPr>
          <a:xfrm>
            <a:off x="598213" y="2536553"/>
            <a:ext cx="1623822" cy="1798494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18483B73-932D-87F5-E900-3A8A3113E8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484" r="33903"/>
          <a:stretch>
            <a:fillRect/>
          </a:stretch>
        </p:blipFill>
        <p:spPr>
          <a:xfrm>
            <a:off x="2316482" y="579844"/>
            <a:ext cx="1623823" cy="179849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DB059A78-087E-2E9B-E039-0978E82878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6481" y="2531144"/>
            <a:ext cx="1623823" cy="1780334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DAEA2A76-5722-9308-7391-92DE1E584EC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9121"/>
          <a:stretch>
            <a:fillRect/>
          </a:stretch>
        </p:blipFill>
        <p:spPr>
          <a:xfrm>
            <a:off x="598213" y="4411954"/>
            <a:ext cx="1623821" cy="1884653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419D3FF1-3E1B-2BCE-9FC9-4EB37C89BE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6480" y="4411954"/>
            <a:ext cx="1623821" cy="1847989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4361" y="726604"/>
            <a:ext cx="10122877" cy="959583"/>
          </a:xfrm>
        </p:spPr>
        <p:txBody>
          <a:bodyPr>
            <a:normAutofit/>
          </a:bodyPr>
          <a:lstStyle/>
          <a:p>
            <a:r>
              <a:rPr lang="nl-NL" sz="3600" dirty="0">
                <a:solidFill>
                  <a:schemeClr val="accent1">
                    <a:lumMod val="50000"/>
                  </a:schemeClr>
                </a:solidFill>
              </a:rPr>
              <a:t>Werksoorten en leerlijnen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D662F0F7-8BFE-2B2E-56CD-7A9E15EAD0E1}"/>
              </a:ext>
            </a:extLst>
          </p:cNvPr>
          <p:cNvSpPr txBox="1"/>
          <p:nvPr/>
        </p:nvSpPr>
        <p:spPr>
          <a:xfrm>
            <a:off x="4279348" y="5529499"/>
            <a:ext cx="8068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ontwikkeling</a:t>
            </a:r>
            <a:r>
              <a:rPr lang="nl-N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nl-N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basis 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onderhoudswerkzaamheden (</a:t>
            </a:r>
            <a:r>
              <a:rPr lang="nl-NL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Klusbus</a:t>
            </a:r>
            <a:r>
              <a:rPr lang="nl-N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Techniek/Bouw</a:t>
            </a:r>
          </a:p>
        </p:txBody>
      </p:sp>
    </p:spTree>
    <p:extLst>
      <p:ext uri="{BB962C8B-B14F-4D97-AF65-F5344CB8AC3E}">
        <p14:creationId xmlns:p14="http://schemas.microsoft.com/office/powerpoint/2010/main" val="392761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10700434" cy="959583"/>
          </a:xfrm>
        </p:spPr>
        <p:txBody>
          <a:bodyPr>
            <a:normAutofit fontScale="90000"/>
          </a:bodyPr>
          <a:lstStyle/>
          <a:p>
            <a:r>
              <a:rPr lang="nl-NL" sz="3600" dirty="0">
                <a:solidFill>
                  <a:schemeClr val="accent1">
                    <a:lumMod val="50000"/>
                  </a:schemeClr>
                </a:solidFill>
              </a:rPr>
              <a:t>Oriënteren </a:t>
            </a:r>
            <a:r>
              <a:rPr lang="nl-NL" sz="3600" dirty="0" smtClean="0">
                <a:solidFill>
                  <a:schemeClr val="accent1">
                    <a:lumMod val="50000"/>
                  </a:schemeClr>
                </a:solidFill>
              </a:rPr>
              <a:t>– Beroepencarrousel &amp; </a:t>
            </a:r>
            <a:r>
              <a:rPr lang="nl-NL" sz="3600" dirty="0">
                <a:solidFill>
                  <a:schemeClr val="accent1">
                    <a:lumMod val="50000"/>
                  </a:schemeClr>
                </a:solidFill>
              </a:rPr>
              <a:t>Talentperron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785FE15-E47F-64BC-15FE-EBBF2351C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154" y="1963190"/>
            <a:ext cx="6777640" cy="310494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287644A-4596-889E-85D9-07CE8DF2ED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6" r="6274" b="3298"/>
          <a:stretch/>
        </p:blipFill>
        <p:spPr bwMode="auto">
          <a:xfrm>
            <a:off x="793455" y="1963190"/>
            <a:ext cx="2887592" cy="2970499"/>
          </a:xfrm>
          <a:prstGeom prst="donu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3077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C4204BF4-F14A-7C2E-6709-56E8BA102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19" y="714846"/>
            <a:ext cx="6622981" cy="56011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2E36D99-9631-08A8-35AA-83D79BB6C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1508" y="2599638"/>
            <a:ext cx="2971429" cy="866667"/>
          </a:xfrm>
          <a:prstGeom prst="rect">
            <a:avLst/>
          </a:prstGeom>
        </p:spPr>
      </p:pic>
      <p:pic>
        <p:nvPicPr>
          <p:cNvPr id="8" name="Graphic 9">
            <a:extLst>
              <a:ext uri="{FF2B5EF4-FFF2-40B4-BE49-F238E27FC236}">
                <a16:creationId xmlns:a16="http://schemas.microsoft.com/office/drawing/2014/main" id="{3A01C73C-4862-3FBC-13BA-7E1D2F278F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201508" y="3997960"/>
            <a:ext cx="3140586" cy="57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08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8038513" cy="959583"/>
          </a:xfrm>
        </p:spPr>
        <p:txBody>
          <a:bodyPr>
            <a:normAutofit fontScale="90000"/>
          </a:bodyPr>
          <a:lstStyle/>
          <a:p>
            <a:r>
              <a:rPr lang="nl-NL" sz="3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Deelsessie 2: Inrichten leerlijnen</a:t>
            </a:r>
            <a:endParaRPr lang="nl-NL" sz="3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hthoek 9"/>
          <p:cNvSpPr/>
          <p:nvPr/>
        </p:nvSpPr>
        <p:spPr>
          <a:xfrm>
            <a:off x="907041" y="6008950"/>
            <a:ext cx="2528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>
                <a:solidFill>
                  <a:schemeClr val="accent5">
                    <a:lumMod val="50000"/>
                  </a:schemeClr>
                </a:solidFill>
                <a:latin typeface="Aptos" panose="02110004020202020204"/>
              </a:rPr>
              <a:t>29 september 2026</a:t>
            </a:r>
          </a:p>
        </p:txBody>
      </p:sp>
      <p:pic>
        <p:nvPicPr>
          <p:cNvPr id="1026" name="Picture 2" descr="Samenwerkingsorganisatie Beroepsonderwijs Bedrijfsleven SBB | Zoeterme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92" y="1712477"/>
            <a:ext cx="1689942" cy="168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en Haag Werkt en uitzendbureaus werken samen om werklozen aan een baan te  helpen – Flexnieuws.nl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87" b="25020"/>
          <a:stretch/>
        </p:blipFill>
        <p:spPr bwMode="auto">
          <a:xfrm>
            <a:off x="1364295" y="4029822"/>
            <a:ext cx="4142003" cy="114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113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7" y="866042"/>
            <a:ext cx="5546242" cy="959583"/>
          </a:xfrm>
        </p:spPr>
        <p:txBody>
          <a:bodyPr>
            <a:normAutofit/>
          </a:bodyPr>
          <a:lstStyle/>
          <a:p>
            <a:r>
              <a:rPr lang="nl-NL" sz="3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Kennismaken</a:t>
            </a:r>
            <a:endParaRPr lang="nl-NL" sz="3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ACE89E22-678F-B8E9-5F59-2D1B1E02C1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794" y="4595761"/>
            <a:ext cx="3643815" cy="1309280"/>
          </a:xfrm>
        </p:spPr>
        <p:txBody>
          <a:bodyPr/>
          <a:lstStyle/>
          <a:p>
            <a:pPr marL="0" indent="0">
              <a:buNone/>
            </a:pPr>
            <a:r>
              <a:rPr lang="nl-NL" sz="2400" b="1" dirty="0" smtClean="0"/>
              <a:t>Arie Derks</a:t>
            </a:r>
            <a:br>
              <a:rPr lang="nl-NL" sz="2400" b="1" dirty="0" smtClean="0"/>
            </a:br>
            <a:r>
              <a:rPr lang="nl-NL" sz="1800" i="1" dirty="0" smtClean="0"/>
              <a:t>Adviseur pro-vso-vmbo </a:t>
            </a:r>
            <a:r>
              <a:rPr lang="nl-NL" i="1" dirty="0" smtClean="0"/>
              <a:t/>
            </a:r>
            <a:br>
              <a:rPr lang="nl-NL" i="1" dirty="0" smtClean="0"/>
            </a:br>
            <a:r>
              <a:rPr lang="nl-NL" dirty="0" smtClean="0"/>
              <a:t> </a:t>
            </a:r>
          </a:p>
          <a:p>
            <a:endParaRPr lang="nl-NL" sz="2400" dirty="0"/>
          </a:p>
        </p:txBody>
      </p:sp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3F21C8BE-E020-C9CD-FC7B-83702F6A82E7}"/>
              </a:ext>
            </a:extLst>
          </p:cNvPr>
          <p:cNvSpPr txBox="1">
            <a:spLocks/>
          </p:cNvSpPr>
          <p:nvPr/>
        </p:nvSpPr>
        <p:spPr>
          <a:xfrm>
            <a:off x="7412381" y="4595761"/>
            <a:ext cx="4001094" cy="13092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400" b="1" dirty="0" smtClean="0"/>
              <a:t>Tim Oosterhuis</a:t>
            </a:r>
            <a:br>
              <a:rPr lang="nl-NL" sz="2400" b="1" dirty="0" smtClean="0"/>
            </a:br>
            <a:r>
              <a:rPr lang="nl-NL" sz="1800" i="1" dirty="0" smtClean="0"/>
              <a:t>Senior Adviseur Ontwikkeling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1A2ABE5-6854-C872-2FC7-AD4EF2DFE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225" y="1687402"/>
            <a:ext cx="2406323" cy="27161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7980961A-7D5D-ABAC-E230-0E312428FE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7372000" y="1727782"/>
            <a:ext cx="2716151" cy="26353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2" descr="Samenwerkingsorganisatie Beroepsonderwijs Bedrijfsleven SBB | Zoeterme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642" y="5273503"/>
            <a:ext cx="838351" cy="83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en Haag Werkt en uitzendbureaus werken samen om werklozen aan een baan te  helpen – Flexnieuws.nl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87" b="25020"/>
          <a:stretch/>
        </p:blipFill>
        <p:spPr bwMode="auto">
          <a:xfrm>
            <a:off x="7513268" y="5410348"/>
            <a:ext cx="2872916" cy="79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177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7587693" cy="959583"/>
          </a:xfrm>
        </p:spPr>
        <p:txBody>
          <a:bodyPr>
            <a:normAutofit/>
          </a:bodyPr>
          <a:lstStyle/>
          <a:p>
            <a:r>
              <a:rPr lang="nl-NL" sz="3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Waardepapieren in het mbo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8D40331A-1EAA-20B7-94E2-A67319501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76093" y="1592966"/>
            <a:ext cx="8754716" cy="3852700"/>
          </a:xfrm>
        </p:spPr>
        <p:txBody>
          <a:bodyPr lIns="91440" tIns="45720" rIns="91440" bIns="45720" anchor="t">
            <a:normAutofit fontScale="85000" lnSpcReduction="20000"/>
          </a:bodyPr>
          <a:lstStyle/>
          <a:p>
            <a:pPr marL="0" indent="0" algn="l" rtl="0" fontAlgn="base">
              <a:buNone/>
            </a:pPr>
            <a:r>
              <a:rPr lang="nl-NL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Diploma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NL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BOL of BBL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NL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OCW-bekostigd of via de derde leerweg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 (LBL)</a:t>
            </a:r>
          </a:p>
          <a:p>
            <a:pPr marL="0" indent="0" algn="l" rtl="0" fontAlgn="base">
              <a:buNone/>
            </a:pPr>
            <a:endParaRPr lang="nl-NL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 fontAlgn="base">
              <a:buNone/>
            </a:pPr>
            <a:r>
              <a:rPr lang="nl-NL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MBO-certificaat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NL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Vastgesteld onderdeel van een mbo-opleiding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NL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Via de derde leerweg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 (LBL)</a:t>
            </a:r>
          </a:p>
          <a:p>
            <a:pPr marL="0" indent="0" algn="l" rtl="0" fontAlgn="base">
              <a:buNone/>
            </a:pPr>
            <a:endParaRPr lang="nl-NL" sz="18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 fontAlgn="base">
              <a:buNone/>
            </a:pPr>
            <a:r>
              <a:rPr lang="nl-NL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</a:t>
            </a:r>
            <a:r>
              <a:rPr lang="nl-NL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MBO-</a:t>
            </a:r>
            <a:r>
              <a:rPr lang="nl-NL" sz="1800" b="1" dirty="0">
                <a:solidFill>
                  <a:srgbClr val="000000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verklaring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​​</a:t>
            </a:r>
            <a:endParaRPr lang="en-US" sz="1800" b="1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Open Sans"/>
              <a:cs typeface="Calibri" panose="020F0502020204030204" pitchFamily="34" charset="0"/>
            </a:endParaRPr>
          </a:p>
          <a:p>
            <a:pPr fontAlgn="base"/>
            <a:r>
              <a:rPr lang="nl-NL" sz="1800" dirty="0">
                <a:solidFill>
                  <a:srgbClr val="000000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Voor overig behaalde resultaten </a:t>
            </a:r>
          </a:p>
          <a:p>
            <a:pPr fontAlgn="base"/>
            <a:r>
              <a:rPr lang="nl-NL" sz="1800" dirty="0">
                <a:solidFill>
                  <a:srgbClr val="000000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Via de derde leerweg (LBL)</a:t>
            </a:r>
          </a:p>
          <a:p>
            <a:pPr fontAlgn="base"/>
            <a:r>
              <a:rPr lang="nl-NL" sz="1800" dirty="0">
                <a:solidFill>
                  <a:srgbClr val="000000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Mogelijk onderdeel = praktijkverklaring</a:t>
            </a:r>
          </a:p>
          <a:p>
            <a:pPr lvl="1" fontAlgn="base"/>
            <a:r>
              <a:rPr lang="nl-NL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Werkprocessen leren in erkend leerbedrijf (maatwerk)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Open Sans"/>
                <a:cs typeface="Calibri" panose="020F0502020204030204" pitchFamily="34" charset="0"/>
              </a:rPr>
              <a:t>​</a:t>
            </a:r>
          </a:p>
          <a:p>
            <a:pPr marL="0" indent="0" algn="l" rtl="0" fontAlgn="base">
              <a:buNone/>
            </a:pP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Open Sans"/>
              <a:cs typeface="Calibri" panose="020F0502020204030204" pitchFamily="34" charset="0"/>
            </a:endParaRPr>
          </a:p>
          <a:p>
            <a:endParaRPr lang="nl-N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Afbeelding 13" descr="Werkwijzer Leren en werken via het mbo | Samen voor de klant">
            <a:extLst>
              <a:ext uri="{FF2B5EF4-FFF2-40B4-BE49-F238E27FC236}">
                <a16:creationId xmlns:a16="http://schemas.microsoft.com/office/drawing/2014/main" id="{7FA7DB37-5A56-FD7A-60F0-813B22103CA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0523" y="1997004"/>
            <a:ext cx="5091286" cy="359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7587693" cy="959583"/>
          </a:xfrm>
        </p:spPr>
        <p:txBody>
          <a:bodyPr>
            <a:normAutofit/>
          </a:bodyPr>
          <a:lstStyle/>
          <a:p>
            <a:r>
              <a:rPr lang="nl-NL" sz="3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De </a:t>
            </a:r>
            <a:r>
              <a:rPr lang="nl-NL" sz="3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praktijkverklaring</a:t>
            </a:r>
            <a:endParaRPr lang="nl-NL" sz="3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8D40331A-1EAA-20B7-94E2-A67319501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098" y="1656761"/>
            <a:ext cx="8754716" cy="3852700"/>
          </a:xfrm>
        </p:spPr>
        <p:txBody>
          <a:bodyPr lIns="91440" tIns="45720" rIns="91440" bIns="45720" anchor="t"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nl-NL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spcBef>
                <a:spcPts val="0"/>
              </a:spcBef>
              <a:defRPr/>
            </a:pPr>
            <a:r>
              <a:rPr lang="nl-NL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Gebaseerd op de MBO kwalificatiestructuur in alle sectoren</a:t>
            </a:r>
          </a:p>
          <a:p>
            <a:pPr marL="800100" lvl="1" indent="-342900">
              <a:spcBef>
                <a:spcPts val="0"/>
              </a:spcBef>
              <a:defRPr/>
            </a:pPr>
            <a:r>
              <a:rPr lang="nl-NL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Waardering van praktische vaardigheden</a:t>
            </a:r>
          </a:p>
          <a:p>
            <a:pPr marL="800100" lvl="1" indent="-342900">
              <a:spcBef>
                <a:spcPts val="0"/>
              </a:spcBef>
              <a:defRPr/>
            </a:pPr>
            <a:r>
              <a:rPr lang="nl-NL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Beoordeling van praktijkopleider van een erkend leerbedrijf</a:t>
            </a:r>
          </a:p>
          <a:p>
            <a:pPr marL="800100" lvl="1" indent="-342900">
              <a:spcBef>
                <a:spcPts val="0"/>
              </a:spcBef>
              <a:defRPr/>
            </a:pPr>
            <a:r>
              <a:rPr lang="nl-NL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Leidraad voor een stagetraject op maat</a:t>
            </a:r>
          </a:p>
          <a:p>
            <a:pPr marL="800100" lvl="1" indent="-342900">
              <a:spcBef>
                <a:spcPts val="0"/>
              </a:spcBef>
              <a:defRPr/>
            </a:pPr>
            <a:r>
              <a:rPr lang="nl-NL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Een middel voor Leven Lang Ontwikkelen</a:t>
            </a:r>
          </a:p>
          <a:p>
            <a:pPr marL="609585" lvl="1" indent="0">
              <a:spcBef>
                <a:spcPts val="0"/>
              </a:spcBef>
              <a:buNone/>
              <a:defRPr/>
            </a:pPr>
            <a:endParaRPr lang="nl-NL" sz="18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09585" lvl="1" indent="0">
              <a:spcBef>
                <a:spcPts val="0"/>
              </a:spcBef>
              <a:buNone/>
              <a:defRPr/>
            </a:pPr>
            <a:endParaRPr lang="nl-NL" sz="1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09585" lvl="1" indent="0">
              <a:spcBef>
                <a:spcPts val="0"/>
              </a:spcBef>
              <a:buNone/>
              <a:defRPr/>
            </a:pPr>
            <a:r>
              <a:rPr lang="nl-NL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Een </a:t>
            </a:r>
            <a:r>
              <a:rPr lang="nl-NL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bewijs van wat een deelnemer wél kan</a:t>
            </a:r>
          </a:p>
          <a:p>
            <a:pPr marL="0" lvl="0" indent="0">
              <a:spcBef>
                <a:spcPts val="0"/>
              </a:spcBef>
              <a:buNone/>
              <a:defRPr/>
            </a:pPr>
            <a:endParaRPr lang="nl-NL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43A6269-B8F3-0498-DA15-538D3741B0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06974">
            <a:off x="7487993" y="291334"/>
            <a:ext cx="4433033" cy="62753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kstvak 1"/>
          <p:cNvSpPr txBox="1"/>
          <p:nvPr/>
        </p:nvSpPr>
        <p:spPr>
          <a:xfrm>
            <a:off x="2001348" y="4181438"/>
            <a:ext cx="4228368" cy="1328023"/>
          </a:xfrm>
          <a:prstGeom prst="roundRect">
            <a:avLst/>
          </a:prstGeom>
          <a:solidFill>
            <a:srgbClr val="01A6E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NL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“Het gaf mij een heel trots gevoel. Ik heb meteen een foto gemaakt van de praktijkverklaring en naar mijn moeder gestuurd.” -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leerling</a:t>
            </a:r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476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7587693" cy="959583"/>
          </a:xfrm>
        </p:spPr>
        <p:txBody>
          <a:bodyPr>
            <a:normAutofit/>
          </a:bodyPr>
          <a:lstStyle/>
          <a:p>
            <a:r>
              <a:rPr lang="nl-NL" sz="3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De </a:t>
            </a:r>
            <a:r>
              <a:rPr lang="nl-NL" sz="3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praktijkverklaring</a:t>
            </a:r>
            <a:endParaRPr lang="nl-NL" sz="3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8D40331A-1EAA-20B7-94E2-A67319501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37698" y="1825625"/>
            <a:ext cx="8754716" cy="3852700"/>
          </a:xfrm>
        </p:spPr>
        <p:txBody>
          <a:bodyPr lIns="91440" tIns="45720" rIns="91440" bIns="45720" anchor="t"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nl-NL" sz="1800" b="1" dirty="0">
                <a:solidFill>
                  <a:srgbClr val="000000"/>
                </a:solidFill>
              </a:rPr>
              <a:t>De doelgroep: 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defRPr/>
            </a:pPr>
            <a:r>
              <a:rPr lang="nl-NL" sz="1800" dirty="0">
                <a:solidFill>
                  <a:srgbClr val="000000"/>
                </a:solidFill>
                <a:ea typeface="Tahoma"/>
                <a:cs typeface="Tahoma"/>
              </a:rPr>
              <a:t>Leerlingen uit het praktijkonderwijs 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defRPr/>
            </a:pPr>
            <a:r>
              <a:rPr lang="nl-NL" sz="1800" dirty="0">
                <a:solidFill>
                  <a:srgbClr val="000000"/>
                </a:solidFill>
                <a:ea typeface="Tahoma"/>
                <a:cs typeface="Tahoma"/>
              </a:rPr>
              <a:t>Leerlingen uit het voortgezet speciaal onderwijs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defRPr/>
            </a:pPr>
            <a:r>
              <a:rPr lang="nl-NL" sz="1800" dirty="0" err="1">
                <a:solidFill>
                  <a:srgbClr val="000000"/>
                </a:solidFill>
                <a:ea typeface="Tahoma"/>
                <a:cs typeface="Tahoma"/>
              </a:rPr>
              <a:t>Vsv’ers</a:t>
            </a:r>
            <a:r>
              <a:rPr lang="nl-NL" sz="1800" dirty="0">
                <a:solidFill>
                  <a:srgbClr val="000000"/>
                </a:solidFill>
                <a:ea typeface="Tahoma"/>
                <a:cs typeface="Tahoma"/>
              </a:rPr>
              <a:t> 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defRPr/>
            </a:pPr>
            <a:r>
              <a:rPr lang="nl-NL" sz="1800" dirty="0">
                <a:solidFill>
                  <a:srgbClr val="000000"/>
                </a:solidFill>
                <a:ea typeface="Tahoma"/>
                <a:cs typeface="Tahoma"/>
              </a:rPr>
              <a:t>Werkenden en werkzoekenden</a:t>
            </a:r>
            <a:r>
              <a:rPr lang="nl-NL" sz="1800" dirty="0">
                <a:solidFill>
                  <a:srgbClr val="000000"/>
                </a:solidFill>
              </a:rPr>
              <a:t> (LLO/3</a:t>
            </a:r>
            <a:r>
              <a:rPr lang="nl-NL" sz="1800" baseline="30000" dirty="0">
                <a:solidFill>
                  <a:srgbClr val="000000"/>
                </a:solidFill>
              </a:rPr>
              <a:t>e</a:t>
            </a:r>
            <a:r>
              <a:rPr lang="nl-NL" sz="1800" dirty="0">
                <a:solidFill>
                  <a:srgbClr val="000000"/>
                </a:solidFill>
              </a:rPr>
              <a:t> leerweg)</a:t>
            </a:r>
          </a:p>
          <a:p>
            <a:pPr marL="0" lvl="0" indent="0">
              <a:spcBef>
                <a:spcPts val="0"/>
              </a:spcBef>
              <a:buNone/>
              <a:defRPr/>
            </a:pPr>
            <a:endParaRPr lang="nl-NL" sz="2000" dirty="0">
              <a:solidFill>
                <a:srgbClr val="000000"/>
              </a:solidFill>
              <a:ea typeface="Tahoma"/>
              <a:cs typeface="Tahoma"/>
            </a:endParaRPr>
          </a:p>
          <a:p>
            <a:pPr marL="0" lvl="0" indent="0">
              <a:spcBef>
                <a:spcPts val="0"/>
              </a:spcBef>
              <a:buNone/>
              <a:defRPr/>
            </a:pPr>
            <a:endParaRPr lang="nl-NL" sz="2000" dirty="0">
              <a:solidFill>
                <a:srgbClr val="000000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43A6269-B8F3-0498-DA15-538D3741B0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06974">
            <a:off x="7487993" y="291334"/>
            <a:ext cx="4433033" cy="62753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5844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7587693" cy="959583"/>
          </a:xfrm>
        </p:spPr>
        <p:txBody>
          <a:bodyPr>
            <a:normAutofit/>
          </a:bodyPr>
          <a:lstStyle/>
          <a:p>
            <a:r>
              <a:rPr lang="nl-NL" sz="3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De </a:t>
            </a:r>
            <a:r>
              <a:rPr lang="nl-NL" sz="3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praktijkverklaring</a:t>
            </a:r>
            <a:endParaRPr lang="nl-NL" sz="3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8D40331A-1EAA-20B7-94E2-A67319501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2946" y="1622425"/>
            <a:ext cx="8754716" cy="3852700"/>
          </a:xfrm>
        </p:spPr>
        <p:txBody>
          <a:bodyPr lIns="91440" tIns="45720" rIns="91440" bIns="45720" anchor="t"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nl-NL" sz="2000" b="1" dirty="0">
                <a:solidFill>
                  <a:srgbClr val="5CAC3D"/>
                </a:solidFill>
              </a:rPr>
              <a:t>Persoonlijk begeleidingsdocument als hulpmiddel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AECCFB2-99C4-3F66-D421-F2B9DFCBA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99041">
            <a:off x="7394020" y="184559"/>
            <a:ext cx="4527875" cy="641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07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hlinkClick r:id="rId2"/>
            <a:extLst>
              <a:ext uri="{FF2B5EF4-FFF2-40B4-BE49-F238E27FC236}">
                <a16:creationId xmlns:a16="http://schemas.microsoft.com/office/drawing/2014/main" id="{4A1CA50C-0CE1-DFC9-D510-AB91E2356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7652" y="606644"/>
            <a:ext cx="9033847" cy="566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57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7" y="866042"/>
            <a:ext cx="4764454" cy="959583"/>
          </a:xfrm>
        </p:spPr>
        <p:txBody>
          <a:bodyPr>
            <a:noAutofit/>
          </a:bodyPr>
          <a:lstStyle/>
          <a:p>
            <a:r>
              <a:rPr lang="nl-NL" sz="3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De praktijkverklaring</a:t>
            </a:r>
            <a:br>
              <a:rPr lang="nl-NL" sz="3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nl-NL" sz="3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in een </a:t>
            </a:r>
            <a:r>
              <a:rPr lang="nl-NL" sz="36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ontwikkelpad</a:t>
            </a:r>
            <a:endParaRPr lang="nl-NL" sz="3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Afbeelding 7">
            <a:hlinkClick r:id="rId2"/>
            <a:extLst>
              <a:ext uri="{FF2B5EF4-FFF2-40B4-BE49-F238E27FC236}">
                <a16:creationId xmlns:a16="http://schemas.microsoft.com/office/drawing/2014/main" id="{192A99CB-D08C-4D9A-453C-0B27384F5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990" y="561242"/>
            <a:ext cx="5898311" cy="5674458"/>
          </a:xfrm>
          <a:prstGeom prst="rect">
            <a:avLst/>
          </a:prstGeom>
        </p:spPr>
      </p:pic>
      <p:sp>
        <p:nvSpPr>
          <p:cNvPr id="9" name="Ovaal 8">
            <a:extLst>
              <a:ext uri="{FF2B5EF4-FFF2-40B4-BE49-F238E27FC236}">
                <a16:creationId xmlns:a16="http://schemas.microsoft.com/office/drawing/2014/main" id="{D1AFB994-BA5B-506A-2E0E-2FD5D6E9C079}"/>
              </a:ext>
            </a:extLst>
          </p:cNvPr>
          <p:cNvSpPr/>
          <p:nvPr/>
        </p:nvSpPr>
        <p:spPr>
          <a:xfrm>
            <a:off x="6089335" y="561242"/>
            <a:ext cx="2512404" cy="5794318"/>
          </a:xfrm>
          <a:prstGeom prst="ellipse">
            <a:avLst/>
          </a:prstGeom>
          <a:noFill/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577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9044354" cy="959583"/>
          </a:xfrm>
        </p:spPr>
        <p:txBody>
          <a:bodyPr>
            <a:normAutofit/>
          </a:bodyPr>
          <a:lstStyle/>
          <a:p>
            <a:r>
              <a:rPr lang="nl-NL" sz="3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Aan de slag!</a:t>
            </a:r>
            <a:endParaRPr lang="nl-NL" sz="3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26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9044354" cy="959583"/>
          </a:xfrm>
        </p:spPr>
        <p:txBody>
          <a:bodyPr>
            <a:normAutofit/>
          </a:bodyPr>
          <a:lstStyle/>
          <a:p>
            <a:r>
              <a:rPr lang="nl-NL" sz="3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Links en info</a:t>
            </a:r>
            <a:endParaRPr lang="nl-NL" sz="3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15725DE4-D84D-F53B-6027-E0A946AF0DBB}"/>
              </a:ext>
            </a:extLst>
          </p:cNvPr>
          <p:cNvSpPr txBox="1">
            <a:spLocks/>
          </p:cNvSpPr>
          <p:nvPr/>
        </p:nvSpPr>
        <p:spPr>
          <a:xfrm>
            <a:off x="801877" y="2220635"/>
            <a:ext cx="10240477" cy="1189530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i="0" kern="1200" baseline="0">
                <a:solidFill>
                  <a:schemeClr val="tx1"/>
                </a:solidFill>
                <a:latin typeface="Galano Grotesque" pitchFamily="2" charset="77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b="0" dirty="0">
                <a:solidFill>
                  <a:srgbClr val="000000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  <a:hlinkClick r:id="rId2"/>
              </a:rPr>
              <a:t>Waardepapieren in het mbo</a:t>
            </a:r>
            <a:endParaRPr lang="nl-NL" sz="2000" b="0" dirty="0">
              <a:solidFill>
                <a:srgbClr val="000000"/>
              </a:solidFill>
              <a:latin typeface="Calibri" panose="020F0502020204030204" pitchFamily="34" charset="0"/>
              <a:ea typeface="Tahoma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b="0" dirty="0">
                <a:solidFill>
                  <a:srgbClr val="000000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  <a:hlinkClick r:id="rId3"/>
              </a:rPr>
              <a:t>SBB </a:t>
            </a:r>
            <a:r>
              <a:rPr lang="nl-NL" sz="2000" b="0" dirty="0" smtClean="0">
                <a:solidFill>
                  <a:srgbClr val="000000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  <a:hlinkClick r:id="rId3"/>
              </a:rPr>
              <a:t>rapportages</a:t>
            </a:r>
            <a:r>
              <a:rPr lang="nl-NL" sz="2000" b="0" dirty="0" smtClean="0">
                <a:solidFill>
                  <a:srgbClr val="000000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 </a:t>
            </a:r>
            <a:r>
              <a:rPr lang="nl-NL" sz="2000" b="0" dirty="0">
                <a:solidFill>
                  <a:srgbClr val="000000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met het </a:t>
            </a:r>
            <a:r>
              <a:rPr lang="nl-NL" sz="2000" b="0" dirty="0">
                <a:solidFill>
                  <a:srgbClr val="000000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  <a:hlinkClick r:id="rId4"/>
              </a:rPr>
              <a:t>overzicht praktijkverklaringen</a:t>
            </a:r>
            <a:endParaRPr lang="nl-NL" sz="2000" b="0" dirty="0">
              <a:solidFill>
                <a:srgbClr val="000000"/>
              </a:solidFill>
              <a:latin typeface="Calibri" panose="020F0502020204030204" pitchFamily="34" charset="0"/>
              <a:ea typeface="Tahoma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b="0" dirty="0">
                <a:solidFill>
                  <a:srgbClr val="000000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  <a:hlinkClick r:id="rId5"/>
              </a:rPr>
              <a:t>SBB dienstverlening voor arbeidsmarktpartners</a:t>
            </a:r>
            <a:endParaRPr lang="nl-NL" sz="2000" b="0" dirty="0">
              <a:solidFill>
                <a:srgbClr val="000000"/>
              </a:solidFill>
              <a:latin typeface="Calibri" panose="020F0502020204030204" pitchFamily="34" charset="0"/>
              <a:ea typeface="Tahoma"/>
              <a:cs typeface="Calibri" panose="020F0502020204030204" pitchFamily="34" charset="0"/>
            </a:endParaRPr>
          </a:p>
          <a:p>
            <a:endParaRPr lang="nl-NL" sz="2000" b="0" dirty="0">
              <a:solidFill>
                <a:srgbClr val="000000"/>
              </a:solidFill>
              <a:latin typeface="Calibri" panose="020F0502020204030204" pitchFamily="34" charset="0"/>
              <a:ea typeface="Tahoma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b="0" dirty="0">
              <a:solidFill>
                <a:srgbClr val="000000"/>
              </a:solidFill>
              <a:latin typeface="Arial" panose="020B0604020202020204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24666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05FA59-4960-11A4-6F54-9D0D6B4BC4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87718"/>
            <a:ext cx="7086600" cy="644842"/>
          </a:xfrm>
        </p:spPr>
        <p:txBody>
          <a:bodyPr>
            <a:normAutofit/>
          </a:bodyPr>
          <a:lstStyle/>
          <a:p>
            <a:r>
              <a:rPr lang="nl-NL" dirty="0"/>
              <a:t>Welkom </a:t>
            </a:r>
            <a:r>
              <a:rPr lang="nl-NL" dirty="0" smtClean="0"/>
              <a:t>bij deelsessie </a:t>
            </a:r>
            <a:r>
              <a:rPr lang="nl-NL" dirty="0"/>
              <a:t>3</a:t>
            </a:r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9306560" y="5750560"/>
            <a:ext cx="2722880" cy="944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1452880" y="180463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i="1" dirty="0" smtClean="0">
                <a:latin typeface="Arial" panose="020B0604020202020204" pitchFamily="34" charset="0"/>
                <a:cs typeface="Arial" panose="020B0604020202020204" pitchFamily="34" charset="0"/>
              </a:rPr>
              <a:t>Bruno Fermin	(SBCM)</a:t>
            </a:r>
            <a:endParaRPr lang="nl-NL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i="1" dirty="0" smtClean="0">
                <a:latin typeface="Arial" panose="020B0604020202020204" pitchFamily="34" charset="0"/>
                <a:cs typeface="Arial" panose="020B0604020202020204" pitchFamily="34" charset="0"/>
              </a:rPr>
              <a:t>Jan Dijkhuis	(</a:t>
            </a:r>
            <a:r>
              <a:rPr lang="nl-NL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Midwerk</a:t>
            </a:r>
            <a:r>
              <a:rPr lang="nl-NL" i="1" dirty="0" smtClean="0">
                <a:latin typeface="Arial" panose="020B0604020202020204" pitchFamily="34" charset="0"/>
                <a:cs typeface="Arial" panose="020B0604020202020204" pitchFamily="34" charset="0"/>
              </a:rPr>
              <a:t> WIZ)</a:t>
            </a:r>
            <a:endParaRPr lang="nl-NL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i="1" dirty="0" smtClean="0">
                <a:latin typeface="Arial" panose="020B0604020202020204" pitchFamily="34" charset="0"/>
                <a:cs typeface="Arial" panose="020B0604020202020204" pitchFamily="34" charset="0"/>
              </a:rPr>
              <a:t>Annet Jager	(KBA Nijmegen)</a:t>
            </a:r>
            <a:endParaRPr lang="nl-NL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ijl-rechts 4"/>
          <p:cNvSpPr/>
          <p:nvPr/>
        </p:nvSpPr>
        <p:spPr>
          <a:xfrm>
            <a:off x="1229360" y="3312160"/>
            <a:ext cx="589280" cy="44704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1818640" y="3351014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6BF4F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Scan de QR-code om de vragen te beantwoorden</a:t>
            </a:r>
            <a:endParaRPr kumimoji="0" lang="nl-NL" sz="1600" b="1" i="0" u="none" strike="noStrike" kern="1200" cap="none" spc="0" normalizeH="0" baseline="0" noProof="0" dirty="0">
              <a:ln>
                <a:noFill/>
              </a:ln>
              <a:solidFill>
                <a:srgbClr val="86BF4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8" name="AutoShape 4" descr="SBCM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2532" y="5765800"/>
            <a:ext cx="1781175" cy="819150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5875337"/>
            <a:ext cx="1752600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z="4000" dirty="0" smtClean="0">
                <a:solidFill>
                  <a:schemeClr val="accent1">
                    <a:lumMod val="50000"/>
                  </a:schemeClr>
                </a:solidFill>
              </a:rPr>
              <a:t>Praktijkleren </a:t>
            </a:r>
            <a:r>
              <a:rPr lang="nl-NL" sz="4000" dirty="0">
                <a:solidFill>
                  <a:schemeClr val="accent1">
                    <a:lumMod val="50000"/>
                  </a:schemeClr>
                </a:solidFill>
              </a:rPr>
              <a:t>als regionale methodiek</a:t>
            </a:r>
            <a:r>
              <a:rPr lang="nl-NL" sz="3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nl-NL" sz="3600" dirty="0">
                <a:solidFill>
                  <a:schemeClr val="accent1">
                    <a:lumMod val="50000"/>
                  </a:schemeClr>
                </a:solidFill>
              </a:rPr>
            </a:br>
            <a:endParaRPr lang="nl-NL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BE6C02-6145-A300-9B1E-8C74CF7568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046" y="1522571"/>
            <a:ext cx="8969926" cy="606108"/>
          </a:xfrm>
        </p:spPr>
        <p:txBody>
          <a:bodyPr>
            <a:normAutofit/>
          </a:bodyPr>
          <a:lstStyle/>
          <a:p>
            <a:r>
              <a:rPr lang="nl-NL" sz="2800" b="1" dirty="0">
                <a:solidFill>
                  <a:srgbClr val="E6007E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Van erkenning → naar ontwikkeling → naar samenwerking</a:t>
            </a:r>
          </a:p>
        </p:txBody>
      </p:sp>
      <p:pic>
        <p:nvPicPr>
          <p:cNvPr id="7" name="Picture 12" descr="Werk in Zicht helpt werkgevers met overheidssubsidies en regelingen">
            <a:extLst>
              <a:ext uri="{FF2B5EF4-FFF2-40B4-BE49-F238E27FC236}">
                <a16:creationId xmlns:a16="http://schemas.microsoft.com/office/drawing/2014/main" id="{E1E0CA16-2610-1192-1544-CB182C5EB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216" y="4631084"/>
            <a:ext cx="2058203" cy="118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hthoek 10"/>
          <p:cNvSpPr/>
          <p:nvPr/>
        </p:nvSpPr>
        <p:spPr>
          <a:xfrm>
            <a:off x="747552" y="5936734"/>
            <a:ext cx="2528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>
                <a:solidFill>
                  <a:schemeClr val="accent5">
                    <a:lumMod val="50000"/>
                  </a:schemeClr>
                </a:solidFill>
              </a:rPr>
              <a:t>29 september 2026</a:t>
            </a:r>
          </a:p>
        </p:txBody>
      </p:sp>
      <p:pic>
        <p:nvPicPr>
          <p:cNvPr id="9" name="Picture 2" descr="Regio Groningen: kruisbestuiving tussen RMT en praktijkleren | Samen voor  de klant">
            <a:extLst>
              <a:ext uri="{FF2B5EF4-FFF2-40B4-BE49-F238E27FC236}">
                <a16:creationId xmlns:a16="http://schemas.microsoft.com/office/drawing/2014/main" id="{DB4F391C-E03C-CDAB-8C52-8BAAD0CF3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824" y="2221439"/>
            <a:ext cx="2329873" cy="23298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C1D577E4-F76E-61A6-525C-FA6082DEC108}"/>
              </a:ext>
            </a:extLst>
          </p:cNvPr>
          <p:cNvSpPr txBox="1"/>
          <p:nvPr/>
        </p:nvSpPr>
        <p:spPr>
          <a:xfrm>
            <a:off x="4575791" y="4631084"/>
            <a:ext cx="463642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altLang="nl-NL" b="1" dirty="0">
                <a:latin typeface="Calibri" panose="020F0502020204030204" pitchFamily="34" charset="0"/>
                <a:cs typeface="Calibri" panose="020F0502020204030204" pitchFamily="34" charset="0"/>
              </a:rPr>
              <a:t>Jan Dijkhuis</a:t>
            </a:r>
          </a:p>
          <a:p>
            <a:r>
              <a:rPr lang="nl-NL" altLang="nl-NL" dirty="0">
                <a:latin typeface="Calibri" panose="020F0502020204030204" pitchFamily="34" charset="0"/>
                <a:cs typeface="Calibri" panose="020F0502020204030204" pitchFamily="34" charset="0"/>
              </a:rPr>
              <a:t>Projectleider Praktijkleren WIZ</a:t>
            </a:r>
          </a:p>
          <a:p>
            <a:endParaRPr lang="nl-NL" alt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altLang="nl-NL" dirty="0">
                <a:solidFill>
                  <a:srgbClr val="E6007E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jan.dijkhuis@midwerk.nl</a:t>
            </a:r>
            <a:r>
              <a:rPr lang="nl-NL" altLang="nl-NL" dirty="0">
                <a:solidFill>
                  <a:srgbClr val="E600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nl-NL" altLang="nl-NL" dirty="0">
                <a:latin typeface="Calibri" panose="020F0502020204030204" pitchFamily="34" charset="0"/>
                <a:cs typeface="Calibri" panose="020F0502020204030204" pitchFamily="34" charset="0"/>
              </a:rPr>
              <a:t>06-10327895</a:t>
            </a:r>
          </a:p>
        </p:txBody>
      </p:sp>
    </p:spTree>
    <p:extLst>
      <p:ext uri="{BB962C8B-B14F-4D97-AF65-F5344CB8AC3E}">
        <p14:creationId xmlns:p14="http://schemas.microsoft.com/office/powerpoint/2010/main" val="79008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0" descr="Afbeelding met kaart&#10;&#10;Automatisch gegenereerde beschrijving">
            <a:extLst>
              <a:ext uri="{FF2B5EF4-FFF2-40B4-BE49-F238E27FC236}">
                <a16:creationId xmlns:a16="http://schemas.microsoft.com/office/drawing/2014/main" id="{AE87A372-D82F-35EF-059A-AAC9613BB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280" y="919678"/>
            <a:ext cx="6650157" cy="5386388"/>
          </a:xfrm>
          <a:prstGeom prst="rect">
            <a:avLst/>
          </a:prstGeom>
        </p:spPr>
      </p:pic>
      <p:pic>
        <p:nvPicPr>
          <p:cNvPr id="13" name="Afbeelding 17" descr="Novatec verkoopt eindelijk panden Tolbert - RTV Noord">
            <a:extLst>
              <a:ext uri="{FF2B5EF4-FFF2-40B4-BE49-F238E27FC236}">
                <a16:creationId xmlns:a16="http://schemas.microsoft.com/office/drawing/2014/main" id="{1D5B7A82-4F1C-ADE3-DC94-59B18737334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453" y="4728364"/>
            <a:ext cx="1147669" cy="682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Afbeelding 9" descr="Afbeelding met Lettertype, tekst, logo, Graphics&#10;&#10;Door AI gegenereerde inhoud is mogelijk onjuist.">
            <a:extLst>
              <a:ext uri="{FF2B5EF4-FFF2-40B4-BE49-F238E27FC236}">
                <a16:creationId xmlns:a16="http://schemas.microsoft.com/office/drawing/2014/main" id="{405121CF-A0E7-A96B-FB80-2B1E89A89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5435" y="5546293"/>
            <a:ext cx="1160785" cy="612819"/>
          </a:xfrm>
          <a:prstGeom prst="rect">
            <a:avLst/>
          </a:prstGeom>
        </p:spPr>
      </p:pic>
      <p:pic>
        <p:nvPicPr>
          <p:cNvPr id="15" name="Picture 14" descr="InCtrl - nieuws">
            <a:extLst>
              <a:ext uri="{FF2B5EF4-FFF2-40B4-BE49-F238E27FC236}">
                <a16:creationId xmlns:a16="http://schemas.microsoft.com/office/drawing/2014/main" id="{CADA6476-8971-BA90-65B1-1EF68B838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98" r="-3572" b="-4404"/>
          <a:stretch>
            <a:fillRect/>
          </a:stretch>
        </p:blipFill>
        <p:spPr bwMode="auto">
          <a:xfrm>
            <a:off x="8983744" y="3477837"/>
            <a:ext cx="852643" cy="42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Programmabegroting 2021">
            <a:extLst>
              <a:ext uri="{FF2B5EF4-FFF2-40B4-BE49-F238E27FC236}">
                <a16:creationId xmlns:a16="http://schemas.microsoft.com/office/drawing/2014/main" id="{AE1A8AAD-7C46-6C3B-F236-4BC4E4EF0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" r="8673" b="1718"/>
          <a:stretch>
            <a:fillRect/>
          </a:stretch>
        </p:blipFill>
        <p:spPr bwMode="auto">
          <a:xfrm>
            <a:off x="7987880" y="2225562"/>
            <a:ext cx="796892" cy="88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1" descr="Ontwikkelplein Het Hogeland | LinkedIn">
            <a:extLst>
              <a:ext uri="{FF2B5EF4-FFF2-40B4-BE49-F238E27FC236}">
                <a16:creationId xmlns:a16="http://schemas.microsoft.com/office/drawing/2014/main" id="{7E9C8414-9D31-5FC9-4A05-C298A2925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" r="7612" b="633"/>
          <a:stretch>
            <a:fillRect/>
          </a:stretch>
        </p:blipFill>
        <p:spPr bwMode="auto">
          <a:xfrm>
            <a:off x="8105072" y="1639212"/>
            <a:ext cx="562507" cy="5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Afbeelding 6" descr="Afbeelding met tekst, Lettertype, Graphics, schermopname&#10;&#10;Door AI gegenereerde inhoud is mogelijk onjuist.">
            <a:extLst>
              <a:ext uri="{FF2B5EF4-FFF2-40B4-BE49-F238E27FC236}">
                <a16:creationId xmlns:a16="http://schemas.microsoft.com/office/drawing/2014/main" id="{317E4C03-00DE-E7E8-6A8A-D802F5EA36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9775" y="1346951"/>
            <a:ext cx="1160785" cy="348888"/>
          </a:xfrm>
          <a:prstGeom prst="rect">
            <a:avLst/>
          </a:prstGeom>
        </p:spPr>
      </p:pic>
      <p:pic>
        <p:nvPicPr>
          <p:cNvPr id="19" name="Picture 6" descr="iederz | LinkedIn">
            <a:extLst>
              <a:ext uri="{FF2B5EF4-FFF2-40B4-BE49-F238E27FC236}">
                <a16:creationId xmlns:a16="http://schemas.microsoft.com/office/drawing/2014/main" id="{678A395C-59F8-CDAC-D3FF-825B1DB70A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52" r="1810" b="7438"/>
          <a:stretch/>
        </p:blipFill>
        <p:spPr bwMode="auto">
          <a:xfrm>
            <a:off x="3722689" y="467832"/>
            <a:ext cx="964759" cy="58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2E4F054C-11F7-9639-B947-35E9B724C7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83610" y="4125444"/>
            <a:ext cx="1706292" cy="64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68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>
            <a:extLst>
              <a:ext uri="{FF2B5EF4-FFF2-40B4-BE49-F238E27FC236}">
                <a16:creationId xmlns:a16="http://schemas.microsoft.com/office/drawing/2014/main" id="{AE58CB5F-2EA6-99CE-252D-0A09C9ACB6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13" r="2237" b="357"/>
          <a:stretch/>
        </p:blipFill>
        <p:spPr>
          <a:xfrm>
            <a:off x="892366" y="364716"/>
            <a:ext cx="9703805" cy="613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7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10122877" cy="959583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chemeClr val="accent1">
                    <a:lumMod val="50000"/>
                  </a:schemeClr>
                </a:solidFill>
              </a:rPr>
              <a:t>Werk in Zicht: Van talent naar werk</a:t>
            </a:r>
            <a:endParaRPr lang="nl-NL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Tijdelijke aanduiding voor inhoud 2">
            <a:extLst>
              <a:ext uri="{FF2B5EF4-FFF2-40B4-BE49-F238E27FC236}">
                <a16:creationId xmlns:a16="http://schemas.microsoft.com/office/drawing/2014/main" id="{DE2D4609-EA6B-56E2-8475-212D3019C8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09823" y="1601117"/>
            <a:ext cx="2528777" cy="280975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00D6F38-5CD5-460E-9FB9-9E803D7BE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0064" y="1601117"/>
            <a:ext cx="2442323" cy="276652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4E2DFDB-8158-B50A-BCFC-B485717D4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3852" y="1601117"/>
            <a:ext cx="2507164" cy="2744912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5E146F13-E192-54A8-ECE0-14FE70C27E41}"/>
              </a:ext>
            </a:extLst>
          </p:cNvPr>
          <p:cNvSpPr txBox="1"/>
          <p:nvPr/>
        </p:nvSpPr>
        <p:spPr>
          <a:xfrm>
            <a:off x="1509823" y="4431850"/>
            <a:ext cx="2528777" cy="1200329"/>
          </a:xfrm>
          <a:prstGeom prst="rect">
            <a:avLst/>
          </a:prstGeom>
          <a:noFill/>
          <a:ln>
            <a:solidFill>
              <a:srgbClr val="96216B"/>
            </a:solidFill>
          </a:ln>
        </p:spPr>
        <p:txBody>
          <a:bodyPr wrap="square" rtlCol="0">
            <a:spAutoFit/>
          </a:bodyPr>
          <a:lstStyle/>
          <a:p>
            <a:r>
              <a:rPr lang="nl-N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Projecten </a:t>
            </a:r>
            <a:endParaRPr lang="nl-NL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Talentperron</a:t>
            </a:r>
          </a:p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Werkcentrum</a:t>
            </a:r>
          </a:p>
          <a:p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Startfest</a:t>
            </a:r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1AB6E61-D405-58B0-25E6-D0C84C95E993}"/>
              </a:ext>
            </a:extLst>
          </p:cNvPr>
          <p:cNvSpPr txBox="1"/>
          <p:nvPr/>
        </p:nvSpPr>
        <p:spPr>
          <a:xfrm>
            <a:off x="4720065" y="4431564"/>
            <a:ext cx="2442322" cy="1200329"/>
          </a:xfrm>
          <a:prstGeom prst="rect">
            <a:avLst/>
          </a:prstGeom>
          <a:noFill/>
          <a:ln>
            <a:solidFill>
              <a:srgbClr val="F25929"/>
            </a:solidFill>
          </a:ln>
        </p:spPr>
        <p:txBody>
          <a:bodyPr wrap="square" rtlCol="0">
            <a:spAutoFit/>
          </a:bodyPr>
          <a:lstStyle/>
          <a:p>
            <a:r>
              <a:rPr lang="nl-N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Projecten</a:t>
            </a:r>
            <a:endParaRPr lang="nl-NL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Praktijkleren</a:t>
            </a:r>
          </a:p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Kansrijk Opleiden</a:t>
            </a:r>
          </a:p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Kansrijk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Talent</a:t>
            </a:r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C4907E84-7C0E-0514-D9B2-E01B67F897F2}"/>
              </a:ext>
            </a:extLst>
          </p:cNvPr>
          <p:cNvSpPr txBox="1"/>
          <p:nvPr/>
        </p:nvSpPr>
        <p:spPr>
          <a:xfrm>
            <a:off x="7843853" y="4408512"/>
            <a:ext cx="2507164" cy="1477328"/>
          </a:xfrm>
          <a:prstGeom prst="rect">
            <a:avLst/>
          </a:prstGeom>
          <a:noFill/>
          <a:ln>
            <a:solidFill>
              <a:srgbClr val="F7941F"/>
            </a:solidFill>
          </a:ln>
        </p:spPr>
        <p:txBody>
          <a:bodyPr wrap="square" rtlCol="0">
            <a:spAutoFit/>
          </a:bodyPr>
          <a:lstStyle/>
          <a:p>
            <a:r>
              <a:rPr lang="nl-N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Projecten </a:t>
            </a:r>
            <a:endParaRPr lang="nl-NL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Werkgevers</a:t>
            </a:r>
          </a:p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Hart voor je zaak</a:t>
            </a:r>
          </a:p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SROI</a:t>
            </a:r>
          </a:p>
          <a:p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Ontwikkelpartners</a:t>
            </a:r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90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10122877" cy="959583"/>
          </a:xfrm>
        </p:spPr>
        <p:txBody>
          <a:bodyPr>
            <a:normAutofit fontScale="90000"/>
          </a:bodyPr>
          <a:lstStyle/>
          <a:p>
            <a:r>
              <a:rPr lang="nl-NL" sz="4000" dirty="0">
                <a:solidFill>
                  <a:schemeClr val="accent1">
                    <a:lumMod val="50000"/>
                  </a:schemeClr>
                </a:solidFill>
              </a:rPr>
              <a:t>Arbeidsmarktregio Groningen partners 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EEBE6C02-6145-A300-9B1E-8C74CF7568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046" y="1522571"/>
            <a:ext cx="8969926" cy="606108"/>
          </a:xfrm>
        </p:spPr>
        <p:txBody>
          <a:bodyPr>
            <a:normAutofit/>
          </a:bodyPr>
          <a:lstStyle/>
          <a:p>
            <a:r>
              <a:rPr lang="nl-NL" sz="2800" b="1" dirty="0">
                <a:solidFill>
                  <a:srgbClr val="E6007E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Praktijkleren doe je niet alleen</a:t>
            </a:r>
          </a:p>
        </p:txBody>
      </p:sp>
      <p:pic>
        <p:nvPicPr>
          <p:cNvPr id="12" name="Afbeelding 10" descr="Afbeelding met kaart&#10;&#10;Automatisch gegenereerde beschrijving">
            <a:extLst>
              <a:ext uri="{FF2B5EF4-FFF2-40B4-BE49-F238E27FC236}">
                <a16:creationId xmlns:a16="http://schemas.microsoft.com/office/drawing/2014/main" id="{4B75E4EB-0357-5C55-73E3-AF72ED1C0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46" y="2045042"/>
            <a:ext cx="4879229" cy="4012187"/>
          </a:xfrm>
          <a:prstGeom prst="rect">
            <a:avLst/>
          </a:prstGeom>
        </p:spPr>
      </p:pic>
      <p:sp>
        <p:nvSpPr>
          <p:cNvPr id="13" name="Google Shape;128;p6">
            <a:extLst>
              <a:ext uri="{FF2B5EF4-FFF2-40B4-BE49-F238E27FC236}">
                <a16:creationId xmlns:a16="http://schemas.microsoft.com/office/drawing/2014/main" id="{664073BA-A4E5-DB0A-65F1-2D28AAC3DB2B}"/>
              </a:ext>
            </a:extLst>
          </p:cNvPr>
          <p:cNvSpPr/>
          <p:nvPr/>
        </p:nvSpPr>
        <p:spPr>
          <a:xfrm>
            <a:off x="6815686" y="2201005"/>
            <a:ext cx="3367206" cy="3277757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377"/>
            <a:endParaRPr dirty="0">
              <a:solidFill>
                <a:prstClr val="whit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Google Shape;130;p6" descr="Logo Alfa-college">
            <a:extLst>
              <a:ext uri="{FF2B5EF4-FFF2-40B4-BE49-F238E27FC236}">
                <a16:creationId xmlns:a16="http://schemas.microsoft.com/office/drawing/2014/main" id="{93999536-F02C-00F0-74C0-FCABE3CB819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5721" y="2995176"/>
            <a:ext cx="1362058" cy="1362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4;p6" descr="Noorderpoort">
            <a:extLst>
              <a:ext uri="{FF2B5EF4-FFF2-40B4-BE49-F238E27FC236}">
                <a16:creationId xmlns:a16="http://schemas.microsoft.com/office/drawing/2014/main" id="{9942C6B8-7CB1-A851-E403-E20CFF2EFFD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05721" y="2475378"/>
            <a:ext cx="2669503" cy="43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6D9B1E8F-D3FD-5EF0-36AF-46F542D9D2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0144" y="3039008"/>
            <a:ext cx="1133475" cy="1174714"/>
          </a:xfrm>
          <a:prstGeom prst="rect">
            <a:avLst/>
          </a:prstGeom>
        </p:spPr>
      </p:pic>
      <p:pic>
        <p:nvPicPr>
          <p:cNvPr id="17" name="Afbeelding 22" descr="Afbeelding met Lettertype, logo, Graphics, symbool&#10;&#10;Door AI gegenereerde inhoud is mogelijk onjuist.">
            <a:extLst>
              <a:ext uri="{FF2B5EF4-FFF2-40B4-BE49-F238E27FC236}">
                <a16:creationId xmlns:a16="http://schemas.microsoft.com/office/drawing/2014/main" id="{1CBF385F-952C-3463-6128-56ADF92E65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0627" y="4409641"/>
            <a:ext cx="2594303" cy="72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8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18A2F306-2CDA-B3E0-353E-A72EDEB66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6757" y="389415"/>
            <a:ext cx="6037243" cy="603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48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3" descr="Afbeelding met tekst, schermopname, Webpagina, software&#10;&#10;Door AI gegenereerde inhoud is mogelijk onjuist.">
            <a:extLst>
              <a:ext uri="{FF2B5EF4-FFF2-40B4-BE49-F238E27FC236}">
                <a16:creationId xmlns:a16="http://schemas.microsoft.com/office/drawing/2014/main" id="{D4CBD39F-A694-711C-6437-DCBB6B8752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97" t="10" r="-1" b="2166"/>
          <a:stretch/>
        </p:blipFill>
        <p:spPr>
          <a:xfrm>
            <a:off x="552892" y="616360"/>
            <a:ext cx="7421527" cy="540467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D8E1272-8B23-2423-5A4E-962EE04C2552}"/>
              </a:ext>
            </a:extLst>
          </p:cNvPr>
          <p:cNvSpPr txBox="1"/>
          <p:nvPr/>
        </p:nvSpPr>
        <p:spPr>
          <a:xfrm>
            <a:off x="7974418" y="1844565"/>
            <a:ext cx="37107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E6007E"/>
                </a:solidFill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Algemene </a:t>
            </a:r>
            <a:r>
              <a:rPr lang="nl-NL" b="1" dirty="0" smtClean="0">
                <a:solidFill>
                  <a:srgbClr val="E6007E"/>
                </a:solidFill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tips</a:t>
            </a:r>
            <a:endParaRPr lang="nl-NL" b="1" dirty="0">
              <a:solidFill>
                <a:srgbClr val="E6007E"/>
              </a:solidFill>
              <a:latin typeface="Calibri" panose="020F0502020204030204" pitchFamily="34" charset="0"/>
              <a:ea typeface="Roboto Light" panose="02000000000000000000" pitchFamily="2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Klein beginnen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Crebo's</a:t>
            </a:r>
            <a:r>
              <a:rPr 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 verdelen (bij meerdere </a:t>
            </a:r>
            <a:r>
              <a:rPr lang="nl-NL" dirty="0" err="1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MBO's</a:t>
            </a:r>
            <a:r>
              <a:rPr 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Succesen</a:t>
            </a:r>
            <a:r>
              <a:rPr 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 vieren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Maak gebruik van de methodiek (verklaring, certificaat, &amp; diploma)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Betrek werkgevers voor de inrichting van je leerlijn(en) vanuit dezelfde methodiek</a:t>
            </a:r>
            <a:br>
              <a:rPr 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</a:br>
            <a:endParaRPr lang="nl-NL" dirty="0">
              <a:latin typeface="Calibri" panose="020F0502020204030204" pitchFamily="34" charset="0"/>
              <a:ea typeface="Roboto Light" panose="02000000000000000000" pitchFamily="2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Roboto Light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33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10122877" cy="959583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chemeClr val="accent1">
                    <a:lumMod val="50000"/>
                  </a:schemeClr>
                </a:solidFill>
              </a:rPr>
              <a:t>Aantallen van de regio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EEBE6C02-6145-A300-9B1E-8C74CF7568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046" y="1522571"/>
            <a:ext cx="8969926" cy="606108"/>
          </a:xfrm>
        </p:spPr>
        <p:txBody>
          <a:bodyPr>
            <a:normAutofit/>
          </a:bodyPr>
          <a:lstStyle/>
          <a:p>
            <a:r>
              <a:rPr lang="nl-NL" sz="2800" b="1" dirty="0" smtClean="0">
                <a:solidFill>
                  <a:srgbClr val="E6007E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Praktijkleren</a:t>
            </a:r>
            <a:endParaRPr lang="nl-NL" sz="2800" b="1" dirty="0">
              <a:solidFill>
                <a:srgbClr val="E6007E"/>
              </a:solidFill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</p:txBody>
      </p:sp>
      <p:pic>
        <p:nvPicPr>
          <p:cNvPr id="10" name="Afbeelding 9" descr="Afbeelding met tekst, schermopname, golf, ontwerp&#10;&#10;Door AI gegenereerde inhoud is mogelijk onjuist.">
            <a:extLst>
              <a:ext uri="{FF2B5EF4-FFF2-40B4-BE49-F238E27FC236}">
                <a16:creationId xmlns:a16="http://schemas.microsoft.com/office/drawing/2014/main" id="{75FA7C03-568D-0E80-16AC-A006066472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26"/>
          <a:stretch>
            <a:fillRect/>
          </a:stretch>
        </p:blipFill>
        <p:spPr>
          <a:xfrm>
            <a:off x="978535" y="2201005"/>
            <a:ext cx="5096949" cy="3619538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BD8E1272-8B23-2423-5A4E-962EE04C2552}"/>
              </a:ext>
            </a:extLst>
          </p:cNvPr>
          <p:cNvSpPr txBox="1"/>
          <p:nvPr/>
        </p:nvSpPr>
        <p:spPr>
          <a:xfrm>
            <a:off x="6773579" y="2128679"/>
            <a:ext cx="47831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625 MBO-(praktijk)verklaringen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11% leert door (BBL, BOL, PV)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102 met migratieachtergrond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325 met </a:t>
            </a:r>
            <a:r>
              <a:rPr lang="nl-NL" altLang="nl-NL" dirty="0" smtClean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ontwikkelbedrijf </a:t>
            </a: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als leerbedrijf </a:t>
            </a:r>
            <a:r>
              <a:rPr lang="nl-NL" altLang="nl-NL" dirty="0" smtClean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(werknemers, </a:t>
            </a: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deelnemers gemeente/UWV etc.) </a:t>
            </a:r>
          </a:p>
        </p:txBody>
      </p:sp>
    </p:spTree>
    <p:extLst>
      <p:ext uri="{BB962C8B-B14F-4D97-AF65-F5344CB8AC3E}">
        <p14:creationId xmlns:p14="http://schemas.microsoft.com/office/powerpoint/2010/main" val="107635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10122877" cy="959583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chemeClr val="accent1">
                    <a:lumMod val="50000"/>
                  </a:schemeClr>
                </a:solidFill>
              </a:rPr>
              <a:t>Aan de slag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EEBE6C02-6145-A300-9B1E-8C74CF7568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046" y="1522571"/>
            <a:ext cx="8969926" cy="606108"/>
          </a:xfrm>
        </p:spPr>
        <p:txBody>
          <a:bodyPr>
            <a:normAutofit/>
          </a:bodyPr>
          <a:lstStyle/>
          <a:p>
            <a:r>
              <a:rPr lang="nl-NL" sz="2800" b="1" dirty="0">
                <a:solidFill>
                  <a:srgbClr val="E6007E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Praktijkleren als methodiek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3542176-4518-24D5-643D-BEB2465A2F73}"/>
              </a:ext>
            </a:extLst>
          </p:cNvPr>
          <p:cNvSpPr txBox="1"/>
          <p:nvPr/>
        </p:nvSpPr>
        <p:spPr>
          <a:xfrm>
            <a:off x="908956" y="1924483"/>
            <a:ext cx="53838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Werk in drietallen (1 observator)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Een persoon vertegenwoordigd zijn eigen ontwikkelbedrijf/gemeente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Een persoon vertegenwoordigd een werkgever(s)</a:t>
            </a:r>
          </a:p>
          <a:p>
            <a:endParaRPr lang="nl-NL" altLang="nl-NL" dirty="0">
              <a:latin typeface="Calibri" panose="020F0502020204030204" pitchFamily="34" charset="0"/>
              <a:ea typeface="Roboto Light" panose="02000000000000000000" pitchFamily="2" charset="0"/>
              <a:cs typeface="Calibri" panose="020F0502020204030204" pitchFamily="34" charset="0"/>
            </a:endParaRPr>
          </a:p>
          <a:p>
            <a:r>
              <a:rPr lang="nl-NL" altLang="nl-NL" b="1" dirty="0">
                <a:solidFill>
                  <a:srgbClr val="E6007E"/>
                </a:solidFill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Ontwikkelbedrijf</a:t>
            </a:r>
            <a:r>
              <a:rPr lang="nl-NL" altLang="nl-NL" b="1" u="sng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endParaRPr lang="nl-NL" altLang="nl-NL" b="1" u="sng" dirty="0" smtClean="0">
              <a:latin typeface="Calibri" panose="020F0502020204030204" pitchFamily="34" charset="0"/>
              <a:ea typeface="Roboto Light" panose="02000000000000000000" pitchFamily="2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dirty="0" smtClean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Zoek </a:t>
            </a: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je eigen bedrijf op </a:t>
            </a: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  <a:hlinkClick r:id="rId3"/>
              </a:rPr>
              <a:t>www.stagemarkt.nl</a:t>
            </a: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nl-NL" altLang="nl-NL" dirty="0" smtClean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op.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dirty="0" smtClean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Welke </a:t>
            </a: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erkenningen heb je al of zou je kunnen aanvragen/uitbreiden </a:t>
            </a:r>
            <a:endParaRPr lang="nl-NL" altLang="nl-NL" dirty="0" smtClean="0">
              <a:latin typeface="Calibri" panose="020F0502020204030204" pitchFamily="34" charset="0"/>
              <a:ea typeface="Roboto Light" panose="02000000000000000000" pitchFamily="2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dirty="0" smtClean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Denk </a:t>
            </a: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na met elke werkgever in de regio je in gesprek zou kunnen/willen </a:t>
            </a:r>
            <a:r>
              <a:rPr lang="nl-NL" altLang="nl-NL" dirty="0" err="1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ivm</a:t>
            </a: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 de erkenningen of leerlijnen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altLang="nl-NL" dirty="0">
              <a:latin typeface="Calibri" panose="020F0502020204030204" pitchFamily="34" charset="0"/>
              <a:ea typeface="Roboto Light" panose="02000000000000000000" pitchFamily="2" charset="0"/>
              <a:cs typeface="Calibri" panose="020F0502020204030204" pitchFamily="34" charset="0"/>
            </a:endParaRPr>
          </a:p>
          <a:p>
            <a:r>
              <a:rPr lang="nl-NL" altLang="nl-NL" b="1" dirty="0" smtClean="0">
                <a:solidFill>
                  <a:srgbClr val="E6007E"/>
                </a:solidFill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Werkgever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dirty="0" smtClean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Zoek </a:t>
            </a: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je bedrijf (regio ontwikkelbedrijf) op en kijk waar je erkend leerbedrijf voor bent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l-NL" altLang="nl-NL" dirty="0">
              <a:latin typeface="Calibri" panose="020F0502020204030204" pitchFamily="34" charset="0"/>
              <a:ea typeface="Roboto Light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B19AD5D-78DD-9E5C-CDFE-8AD4583EFE31}"/>
              </a:ext>
            </a:extLst>
          </p:cNvPr>
          <p:cNvSpPr txBox="1"/>
          <p:nvPr/>
        </p:nvSpPr>
        <p:spPr>
          <a:xfrm>
            <a:off x="5971092" y="1924483"/>
            <a:ext cx="63711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Welke werksoorten heb je?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Zit hier een leercomponent in?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Wat zou je nog kunnen doen intern?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Wat zou je nog kunnen organiseren extern?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4A174A3-4DD0-F2A4-F8D0-4F20813443B5}"/>
              </a:ext>
            </a:extLst>
          </p:cNvPr>
          <p:cNvSpPr txBox="1"/>
          <p:nvPr/>
        </p:nvSpPr>
        <p:spPr>
          <a:xfrm>
            <a:off x="6292779" y="5403241"/>
            <a:ext cx="63711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nl-NL" altLang="nl-NL" b="1" dirty="0" smtClean="0">
                <a:solidFill>
                  <a:srgbClr val="E6007E"/>
                </a:solidFill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Observator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altLang="nl-NL" dirty="0" smtClean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Aan </a:t>
            </a:r>
            <a:r>
              <a:rPr lang="nl-NL" altLang="nl-NL" dirty="0"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de hand van observatiekaart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nl-NL" altLang="nl-NL" b="1" u="sng" dirty="0">
              <a:latin typeface="Calibri" panose="020F0502020204030204" pitchFamily="34" charset="0"/>
              <a:ea typeface="Roboto Light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99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10122877" cy="959583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chemeClr val="accent1">
                    <a:lumMod val="50000"/>
                  </a:schemeClr>
                </a:solidFill>
              </a:rPr>
              <a:t>Zijn er nog vragen?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3542176-4518-24D5-643D-BEB2465A2F73}"/>
              </a:ext>
            </a:extLst>
          </p:cNvPr>
          <p:cNvSpPr txBox="1"/>
          <p:nvPr/>
        </p:nvSpPr>
        <p:spPr>
          <a:xfrm>
            <a:off x="908956" y="1924483"/>
            <a:ext cx="75409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nl-NL" sz="2000" b="1" dirty="0">
                <a:latin typeface="Calibri" panose="020F0502020204030204" pitchFamily="34" charset="0"/>
                <a:cs typeface="Calibri" panose="020F0502020204030204" pitchFamily="34" charset="0"/>
              </a:rPr>
              <a:t>“Als je morgen terug bent in je eigen regio: met wie moet je als eerste om tafel om dit mogelijk te maken?”</a:t>
            </a:r>
          </a:p>
          <a:p>
            <a:pPr>
              <a:buNone/>
            </a:pPr>
            <a:endParaRPr lang="nl-N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En concreet:</a:t>
            </a:r>
          </a:p>
          <a:p>
            <a:pPr>
              <a:buNone/>
            </a:pPr>
            <a:r>
              <a:rPr lang="nl-NL" sz="2000" b="1" dirty="0">
                <a:latin typeface="Calibri" panose="020F0502020204030204" pitchFamily="34" charset="0"/>
                <a:cs typeface="Calibri" panose="020F0502020204030204" pitchFamily="34" charset="0"/>
              </a:rPr>
              <a:t>Mijn eerste gesprek na vandaag is met: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…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b="1" dirty="0">
                <a:latin typeface="Calibri" panose="020F0502020204030204" pitchFamily="34" charset="0"/>
                <a:cs typeface="Calibri" panose="020F0502020204030204" pitchFamily="34" charset="0"/>
              </a:rPr>
              <a:t>Daar wil ik bespreken: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…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b="1" dirty="0">
                <a:latin typeface="Calibri" panose="020F0502020204030204" pitchFamily="34" charset="0"/>
                <a:cs typeface="Calibri" panose="020F0502020204030204" pitchFamily="34" charset="0"/>
              </a:rPr>
              <a:t>Mijn eerste concrete vraag is: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257671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10122877" cy="959583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chemeClr val="accent1">
                    <a:lumMod val="50000"/>
                  </a:schemeClr>
                </a:solidFill>
              </a:rPr>
              <a:t>Observatiekaart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EEBE6C02-6145-A300-9B1E-8C74CF7568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046" y="1522571"/>
            <a:ext cx="8969926" cy="606108"/>
          </a:xfrm>
        </p:spPr>
        <p:txBody>
          <a:bodyPr>
            <a:normAutofit/>
          </a:bodyPr>
          <a:lstStyle/>
          <a:p>
            <a:r>
              <a:rPr lang="nl-NL" sz="2800" b="1" dirty="0">
                <a:solidFill>
                  <a:srgbClr val="E6007E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Praktijkleren als methodiek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D8277EA0-3DA9-5FAE-C315-A1CB1D53D90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14046" y="2585640"/>
          <a:ext cx="8373410" cy="3703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65211">
                  <a:extLst>
                    <a:ext uri="{9D8B030D-6E8A-4147-A177-3AD203B41FA5}">
                      <a16:colId xmlns:a16="http://schemas.microsoft.com/office/drawing/2014/main" val="1187628516"/>
                    </a:ext>
                  </a:extLst>
                </a:gridCol>
                <a:gridCol w="1508199">
                  <a:extLst>
                    <a:ext uri="{9D8B030D-6E8A-4147-A177-3AD203B41FA5}">
                      <a16:colId xmlns:a16="http://schemas.microsoft.com/office/drawing/2014/main" val="999829505"/>
                    </a:ext>
                  </a:extLst>
                </a:gridCol>
              </a:tblGrid>
              <a:tr h="3360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Wat heb je gehoord in het gesprek?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9647796"/>
                  </a:ext>
                </a:extLst>
              </a:tr>
              <a:tr h="6237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 wordt gesproken over wat de inwoner wil/kan leren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nl-NL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8140633"/>
                  </a:ext>
                </a:extLst>
              </a:tr>
              <a:tr h="4968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Erkenningen worden concreet gebruikt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nl-NL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9616857"/>
                  </a:ext>
                </a:extLst>
              </a:tr>
              <a:tr h="4505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Werkprocessen / Werksoorten worden benoemd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nl-NL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2302906"/>
                  </a:ext>
                </a:extLst>
              </a:tr>
              <a:tr h="6237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 wordt gekeken wie welk deel van het leren kan bieden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nl-NL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4327785"/>
                  </a:ext>
                </a:extLst>
              </a:tr>
              <a:tr h="54328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Het mbo komt als samenwerkingspartner in beeld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nl-NL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5937693"/>
                  </a:ext>
                </a:extLst>
              </a:tr>
              <a:tr h="5994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 wordt een concrete vervolgstap </a:t>
                      </a:r>
                      <a:r>
                        <a:rPr lang="nl-NL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afgesproken</a:t>
                      </a:r>
                      <a:endParaRPr lang="nl-NL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NL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844979"/>
                  </a:ext>
                </a:extLst>
              </a:tr>
            </a:tbl>
          </a:graphicData>
        </a:graphic>
      </p:graphicFrame>
      <p:sp>
        <p:nvSpPr>
          <p:cNvPr id="7" name="Tekstvak 6">
            <a:extLst>
              <a:ext uri="{FF2B5EF4-FFF2-40B4-BE49-F238E27FC236}">
                <a16:creationId xmlns:a16="http://schemas.microsoft.com/office/drawing/2014/main" id="{03542176-4518-24D5-643D-BEB2465A2F73}"/>
              </a:ext>
            </a:extLst>
          </p:cNvPr>
          <p:cNvSpPr txBox="1"/>
          <p:nvPr/>
        </p:nvSpPr>
        <p:spPr>
          <a:xfrm>
            <a:off x="908956" y="2111735"/>
            <a:ext cx="75409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nl-NL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 observator:</a:t>
            </a:r>
            <a:endParaRPr lang="nl-NL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30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3a87a13-5543-41d9-b80d-6c45bdc6be83}" enabled="0" method="" siteId="{13a87a13-5543-41d9-b80d-6c45bdc6be8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1545</TotalTime>
  <Words>1088</Words>
  <Application>Microsoft Office PowerPoint</Application>
  <PresentationFormat>Breedbeeld</PresentationFormat>
  <Paragraphs>224</Paragraphs>
  <Slides>36</Slides>
  <Notes>24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36</vt:i4>
      </vt:variant>
    </vt:vector>
  </HeadingPairs>
  <TitlesOfParts>
    <vt:vector size="45" baseType="lpstr">
      <vt:lpstr>Aptos</vt:lpstr>
      <vt:lpstr>Arial</vt:lpstr>
      <vt:lpstr>Arial Black</vt:lpstr>
      <vt:lpstr>Calibri</vt:lpstr>
      <vt:lpstr>Open Sans</vt:lpstr>
      <vt:lpstr>Roboto Light</vt:lpstr>
      <vt:lpstr>Tahoma</vt:lpstr>
      <vt:lpstr>Wingdings</vt:lpstr>
      <vt:lpstr>1_Kantoorthema</vt:lpstr>
      <vt:lpstr>Welkom bij deelsessie 1 </vt:lpstr>
      <vt:lpstr>Werksessie Praktijkleren SBCM</vt:lpstr>
      <vt:lpstr>Wedeka</vt:lpstr>
      <vt:lpstr>PowerPoint-presentatie</vt:lpstr>
      <vt:lpstr>Wedeka nu</vt:lpstr>
      <vt:lpstr>PowerPoint-presentatie</vt:lpstr>
      <vt:lpstr>PowerPoint-presentatie</vt:lpstr>
      <vt:lpstr>PowerPoint-presentatie</vt:lpstr>
      <vt:lpstr>Midwerk</vt:lpstr>
      <vt:lpstr>Sociaal ontwikkelbedrijf Midwerk  (voorheen BWRI) </vt:lpstr>
      <vt:lpstr>Stappen richting sociaal ontwikkelbedrijf</vt:lpstr>
      <vt:lpstr>Werksoorten en leerlijnen</vt:lpstr>
      <vt:lpstr>Oriënteren – Beroepencarrousel &amp; Talentperron</vt:lpstr>
      <vt:lpstr>PowerPoint-presentatie</vt:lpstr>
      <vt:lpstr>Deelsessie 2: Inrichten leerlijnen</vt:lpstr>
      <vt:lpstr>Kennismaken</vt:lpstr>
      <vt:lpstr>Waardepapieren in het mbo</vt:lpstr>
      <vt:lpstr>De praktijkverklaring</vt:lpstr>
      <vt:lpstr>De praktijkverklaring</vt:lpstr>
      <vt:lpstr>De praktijkverklaring</vt:lpstr>
      <vt:lpstr>PowerPoint-presentatie</vt:lpstr>
      <vt:lpstr>De praktijkverklaring in een ontwikkelpad</vt:lpstr>
      <vt:lpstr>Aan de slag!</vt:lpstr>
      <vt:lpstr>Links en info</vt:lpstr>
      <vt:lpstr>Welkom bij deelsessie 3 </vt:lpstr>
      <vt:lpstr>Praktijkleren als regionale methodiek </vt:lpstr>
      <vt:lpstr>PowerPoint-presentatie</vt:lpstr>
      <vt:lpstr>PowerPoint-presentatie</vt:lpstr>
      <vt:lpstr>Werk in Zicht: Van talent naar werk</vt:lpstr>
      <vt:lpstr>Arbeidsmarktregio Groningen partners </vt:lpstr>
      <vt:lpstr>PowerPoint-presentatie</vt:lpstr>
      <vt:lpstr>PowerPoint-presentatie</vt:lpstr>
      <vt:lpstr>Aantallen van de regio</vt:lpstr>
      <vt:lpstr>Aan de slag</vt:lpstr>
      <vt:lpstr>Zijn er nog vragen?</vt:lpstr>
      <vt:lpstr>Observatiekaart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Henriette van den Bosch</dc:creator>
  <cp:lastModifiedBy>Amber Davidse</cp:lastModifiedBy>
  <cp:revision>75</cp:revision>
  <cp:lastPrinted>2024-09-26T08:15:43Z</cp:lastPrinted>
  <dcterms:created xsi:type="dcterms:W3CDTF">2023-04-14T11:33:04Z</dcterms:created>
  <dcterms:modified xsi:type="dcterms:W3CDTF">2026-10-05T11:07:59Z</dcterms:modified>
</cp:coreProperties>
</file>