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64" r:id="rId3"/>
    <p:sldId id="275" r:id="rId4"/>
    <p:sldId id="266" r:id="rId5"/>
    <p:sldId id="265" r:id="rId6"/>
    <p:sldId id="267" r:id="rId7"/>
    <p:sldId id="268" r:id="rId8"/>
    <p:sldId id="270" r:id="rId9"/>
    <p:sldId id="269" r:id="rId10"/>
    <p:sldId id="271" r:id="rId11"/>
    <p:sldId id="272" r:id="rId12"/>
    <p:sldId id="276" r:id="rId13"/>
    <p:sldId id="273" r:id="rId14"/>
    <p:sldId id="277" r:id="rId15"/>
    <p:sldId id="278" r:id="rId16"/>
    <p:sldId id="279" r:id="rId17"/>
    <p:sldId id="280" r:id="rId18"/>
    <p:sldId id="281" r:id="rId19"/>
    <p:sldId id="285" r:id="rId20"/>
    <p:sldId id="286" r:id="rId21"/>
    <p:sldId id="28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1E7D3-2E00-4DBF-9AA2-0F8421E87E0F}" type="doc">
      <dgm:prSet loTypeId="urn:microsoft.com/office/officeart/2005/8/layout/arrow3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nl-NL"/>
        </a:p>
      </dgm:t>
    </dgm:pt>
    <dgm:pt modelId="{42CD8874-7F3A-4E70-B202-CCCFEEEA5AC9}">
      <dgm:prSet phldrT="[Tekst]" phldr="0" custT="1"/>
      <dgm:spPr/>
      <dgm:t>
        <a:bodyPr/>
        <a:lstStyle/>
        <a:p>
          <a:r>
            <a:rPr lang="nl-NL" sz="1800" b="1" dirty="0"/>
            <a:t>(DIS)BALANS</a:t>
          </a:r>
        </a:p>
      </dgm:t>
    </dgm:pt>
    <dgm:pt modelId="{BF9497A5-5084-4C5D-9239-54AF409DA046}" type="parTrans" cxnId="{1D4B256B-94D7-480E-B40E-C88CE4A52E8C}">
      <dgm:prSet/>
      <dgm:spPr/>
      <dgm:t>
        <a:bodyPr/>
        <a:lstStyle/>
        <a:p>
          <a:endParaRPr lang="nl-NL"/>
        </a:p>
      </dgm:t>
    </dgm:pt>
    <dgm:pt modelId="{2E58E190-BAC8-4DF5-BF9D-6546328666E0}" type="sibTrans" cxnId="{1D4B256B-94D7-480E-B40E-C88CE4A52E8C}">
      <dgm:prSet/>
      <dgm:spPr/>
      <dgm:t>
        <a:bodyPr/>
        <a:lstStyle/>
        <a:p>
          <a:endParaRPr lang="nl-NL"/>
        </a:p>
      </dgm:t>
    </dgm:pt>
    <dgm:pt modelId="{EEC00A36-B9E7-441C-B8ED-864B97E9A68F}">
      <dgm:prSet phldrT="[Tekst]" phldr="0" custT="1"/>
      <dgm:spPr/>
      <dgm:t>
        <a:bodyPr/>
        <a:lstStyle/>
        <a:p>
          <a:r>
            <a:rPr lang="nl-NL" sz="1800" b="1" dirty="0"/>
            <a:t>(MIS)COMMUNICATIE</a:t>
          </a:r>
        </a:p>
      </dgm:t>
    </dgm:pt>
    <dgm:pt modelId="{8FEA3074-D5D0-4AE3-A94E-5505E05B5C8C}" type="parTrans" cxnId="{B8958047-C68D-426E-A857-6433E8B7655D}">
      <dgm:prSet/>
      <dgm:spPr/>
      <dgm:t>
        <a:bodyPr/>
        <a:lstStyle/>
        <a:p>
          <a:endParaRPr lang="nl-NL"/>
        </a:p>
      </dgm:t>
    </dgm:pt>
    <dgm:pt modelId="{05A08650-4852-42D4-8F5A-D4F5B693A3AF}" type="sibTrans" cxnId="{B8958047-C68D-426E-A857-6433E8B7655D}">
      <dgm:prSet/>
      <dgm:spPr/>
      <dgm:t>
        <a:bodyPr/>
        <a:lstStyle/>
        <a:p>
          <a:endParaRPr lang="nl-NL"/>
        </a:p>
      </dgm:t>
    </dgm:pt>
    <dgm:pt modelId="{0BE8DAC7-529B-4DDB-9C91-4EF51CF858D5}" type="pres">
      <dgm:prSet presAssocID="{4DE1E7D3-2E00-4DBF-9AA2-0F8421E87E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38BDA58-43A8-4455-AAE4-304755F2C003}" type="pres">
      <dgm:prSet presAssocID="{4DE1E7D3-2E00-4DBF-9AA2-0F8421E87E0F}" presName="divider" presStyleLbl="fgShp" presStyleIdx="0" presStyleCnt="1"/>
      <dgm:spPr/>
    </dgm:pt>
    <dgm:pt modelId="{8E2E305A-BFFE-48A8-B075-DF5EF6101C04}" type="pres">
      <dgm:prSet presAssocID="{42CD8874-7F3A-4E70-B202-CCCFEEEA5AC9}" presName="downArrow" presStyleLbl="node1" presStyleIdx="0" presStyleCnt="2"/>
      <dgm:spPr/>
    </dgm:pt>
    <dgm:pt modelId="{2FC6FD62-E48B-46D5-8A4C-FD467C9946DC}" type="pres">
      <dgm:prSet presAssocID="{42CD8874-7F3A-4E70-B202-CCCFEEEA5AC9}" presName="downArrowText" presStyleLbl="revTx" presStyleIdx="0" presStyleCnt="2" custScaleX="13034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44892F-F550-4F9C-823F-35E67B3F9B05}" type="pres">
      <dgm:prSet presAssocID="{EEC00A36-B9E7-441C-B8ED-864B97E9A68F}" presName="upArrow" presStyleLbl="node1" presStyleIdx="1" presStyleCnt="2"/>
      <dgm:spPr/>
    </dgm:pt>
    <dgm:pt modelId="{CDDFDF76-2040-41B5-A857-360B530B16C9}" type="pres">
      <dgm:prSet presAssocID="{EEC00A36-B9E7-441C-B8ED-864B97E9A68F}" presName="upArrowText" presStyleLbl="revTx" presStyleIdx="1" presStyleCnt="2" custScaleX="16304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D4B256B-94D7-480E-B40E-C88CE4A52E8C}" srcId="{4DE1E7D3-2E00-4DBF-9AA2-0F8421E87E0F}" destId="{42CD8874-7F3A-4E70-B202-CCCFEEEA5AC9}" srcOrd="0" destOrd="0" parTransId="{BF9497A5-5084-4C5D-9239-54AF409DA046}" sibTransId="{2E58E190-BAC8-4DF5-BF9D-6546328666E0}"/>
    <dgm:cxn modelId="{409B57C3-34CE-41B4-B594-E31BC44D4A19}" type="presOf" srcId="{EEC00A36-B9E7-441C-B8ED-864B97E9A68F}" destId="{CDDFDF76-2040-41B5-A857-360B530B16C9}" srcOrd="0" destOrd="0" presId="urn:microsoft.com/office/officeart/2005/8/layout/arrow3"/>
    <dgm:cxn modelId="{B8958047-C68D-426E-A857-6433E8B7655D}" srcId="{4DE1E7D3-2E00-4DBF-9AA2-0F8421E87E0F}" destId="{EEC00A36-B9E7-441C-B8ED-864B97E9A68F}" srcOrd="1" destOrd="0" parTransId="{8FEA3074-D5D0-4AE3-A94E-5505E05B5C8C}" sibTransId="{05A08650-4852-42D4-8F5A-D4F5B693A3AF}"/>
    <dgm:cxn modelId="{6F0C977F-526D-4CDB-8CCA-B3CE0137FF17}" type="presOf" srcId="{42CD8874-7F3A-4E70-B202-CCCFEEEA5AC9}" destId="{2FC6FD62-E48B-46D5-8A4C-FD467C9946DC}" srcOrd="0" destOrd="0" presId="urn:microsoft.com/office/officeart/2005/8/layout/arrow3"/>
    <dgm:cxn modelId="{74754D37-9170-4EF5-8DDF-D53F8404D238}" type="presOf" srcId="{4DE1E7D3-2E00-4DBF-9AA2-0F8421E87E0F}" destId="{0BE8DAC7-529B-4DDB-9C91-4EF51CF858D5}" srcOrd="0" destOrd="0" presId="urn:microsoft.com/office/officeart/2005/8/layout/arrow3"/>
    <dgm:cxn modelId="{929FBF71-A3AC-4735-9540-6A8E8130D460}" type="presParOf" srcId="{0BE8DAC7-529B-4DDB-9C91-4EF51CF858D5}" destId="{138BDA58-43A8-4455-AAE4-304755F2C003}" srcOrd="0" destOrd="0" presId="urn:microsoft.com/office/officeart/2005/8/layout/arrow3"/>
    <dgm:cxn modelId="{0574C590-2C02-4009-9394-F07AEDAC963E}" type="presParOf" srcId="{0BE8DAC7-529B-4DDB-9C91-4EF51CF858D5}" destId="{8E2E305A-BFFE-48A8-B075-DF5EF6101C04}" srcOrd="1" destOrd="0" presId="urn:microsoft.com/office/officeart/2005/8/layout/arrow3"/>
    <dgm:cxn modelId="{AB01AE74-F956-449F-A3AE-8DE5CD452F20}" type="presParOf" srcId="{0BE8DAC7-529B-4DDB-9C91-4EF51CF858D5}" destId="{2FC6FD62-E48B-46D5-8A4C-FD467C9946DC}" srcOrd="2" destOrd="0" presId="urn:microsoft.com/office/officeart/2005/8/layout/arrow3"/>
    <dgm:cxn modelId="{00A7B936-71AD-449B-B5D3-02272D1DB672}" type="presParOf" srcId="{0BE8DAC7-529B-4DDB-9C91-4EF51CF858D5}" destId="{8E44892F-F550-4F9C-823F-35E67B3F9B05}" srcOrd="3" destOrd="0" presId="urn:microsoft.com/office/officeart/2005/8/layout/arrow3"/>
    <dgm:cxn modelId="{7A4DB425-5C7B-4B56-86E9-FB3D66F12E71}" type="presParOf" srcId="{0BE8DAC7-529B-4DDB-9C91-4EF51CF858D5}" destId="{CDDFDF76-2040-41B5-A857-360B530B16C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BDA58-43A8-4455-AAE4-304755F2C003}">
      <dsp:nvSpPr>
        <dsp:cNvPr id="0" name=""/>
        <dsp:cNvSpPr/>
      </dsp:nvSpPr>
      <dsp:spPr>
        <a:xfrm rot="21300000">
          <a:off x="16061" y="1507141"/>
          <a:ext cx="5201863" cy="595691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E305A-BFFE-48A8-B075-DF5EF6101C04}">
      <dsp:nvSpPr>
        <dsp:cNvPr id="0" name=""/>
        <dsp:cNvSpPr/>
      </dsp:nvSpPr>
      <dsp:spPr>
        <a:xfrm>
          <a:off x="628078" y="180498"/>
          <a:ext cx="1570196" cy="1443990"/>
        </a:xfrm>
        <a:prstGeom prst="downArrow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FD62-E48B-46D5-8A4C-FD467C9946DC}">
      <dsp:nvSpPr>
        <dsp:cNvPr id="0" name=""/>
        <dsp:cNvSpPr/>
      </dsp:nvSpPr>
      <dsp:spPr>
        <a:xfrm>
          <a:off x="2519909" y="0"/>
          <a:ext cx="2183083" cy="151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/>
            <a:t>(DIS)BALANS</a:t>
          </a:r>
        </a:p>
      </dsp:txBody>
      <dsp:txXfrm>
        <a:off x="2519909" y="0"/>
        <a:ext cx="2183083" cy="1516189"/>
      </dsp:txXfrm>
    </dsp:sp>
    <dsp:sp modelId="{8E44892F-F550-4F9C-823F-35E67B3F9B05}">
      <dsp:nvSpPr>
        <dsp:cNvPr id="0" name=""/>
        <dsp:cNvSpPr/>
      </dsp:nvSpPr>
      <dsp:spPr>
        <a:xfrm>
          <a:off x="3035712" y="1985486"/>
          <a:ext cx="1570196" cy="1443990"/>
        </a:xfrm>
        <a:prstGeom prst="upArrow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FDF76-2040-41B5-A857-360B530B16C9}">
      <dsp:nvSpPr>
        <dsp:cNvPr id="0" name=""/>
        <dsp:cNvSpPr/>
      </dsp:nvSpPr>
      <dsp:spPr>
        <a:xfrm>
          <a:off x="257177" y="2093785"/>
          <a:ext cx="2730717" cy="151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/>
            <a:t>(MIS)COMMUNICATIE</a:t>
          </a:r>
        </a:p>
      </dsp:txBody>
      <dsp:txXfrm>
        <a:off x="257177" y="2093785"/>
        <a:ext cx="2730717" cy="151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354" units="cm"/>
          <inkml:channel name="Y" type="integer" max="10886" units="cm"/>
          <inkml:channel name="T" type="integer" max="2.14748E9" units="dev"/>
        </inkml:traceFormat>
        <inkml:channelProperties>
          <inkml:channelProperty channel="X" name="resolution" value="160.00331" units="1/cm"/>
          <inkml:channelProperty channel="Y" name="resolution" value="159.99413" units="1/cm"/>
          <inkml:channelProperty channel="T" name="resolution" value="1" units="1/dev"/>
        </inkml:channelProperties>
      </inkml:inkSource>
      <inkml:timestamp xml:id="ts0" timeString="2025-12-07T20:08:32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11638 12607 0,'0'0'0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BCM - Titel Dia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2DDC1-3DDD-AAAC-7481-03DCA5967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7086600" cy="1392838"/>
          </a:xfrm>
        </p:spPr>
        <p:txBody>
          <a:bodyPr anchor="t" anchorCtr="0">
            <a:normAutofit/>
          </a:bodyPr>
          <a:lstStyle>
            <a:lvl1pPr algn="l">
              <a:defRPr sz="35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48C8E6-F6CE-9C61-0621-170931E8D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6051"/>
            <a:ext cx="5754129" cy="843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A03B641-B772-C1D6-4178-9E473E4A4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met illustrati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992358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9923584" cy="361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CF02F8-09BC-0E16-71C0-EBFBEB8CD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26280" y="3168842"/>
            <a:ext cx="2045701" cy="36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ijdlijn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992358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02324" y="2099775"/>
            <a:ext cx="1810062" cy="9595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2033F6E-7E47-36F1-D174-B6881EB31DF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433693" y="5069206"/>
            <a:ext cx="1810062" cy="92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4316EA-8CD1-0881-F18F-61E24080E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532185"/>
            <a:ext cx="11805138" cy="235763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E8DFF35-016D-A495-2FAE-5D02AEEC631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120663" y="2099775"/>
            <a:ext cx="1810062" cy="9595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C8EC7EE-5C89-A129-8760-CC2B08D810B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145217" y="2099775"/>
            <a:ext cx="1810062" cy="9595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0E2EE6BB-C6FB-5524-74CF-946AF2BC1B9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98216" y="5069206"/>
            <a:ext cx="1810062" cy="92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</p:spTree>
    <p:extLst>
      <p:ext uri="{BB962C8B-B14F-4D97-AF65-F5344CB8AC3E}">
        <p14:creationId xmlns:p14="http://schemas.microsoft.com/office/powerpoint/2010/main" val="206963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BCM - Titel Dia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2DDC1-3DDD-AAAC-7481-03DCA5967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7086600" cy="843906"/>
          </a:xfrm>
        </p:spPr>
        <p:txBody>
          <a:bodyPr anchor="t" anchorCtr="0">
            <a:normAutofit/>
          </a:bodyPr>
          <a:lstStyle>
            <a:lvl1pPr algn="l">
              <a:defRPr sz="35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48C8E6-F6CE-9C61-0621-170931E8D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9757"/>
            <a:ext cx="5754129" cy="843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7DCE00-D40A-BBD7-E289-3E9C19A03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afbeelding en Heading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B3434-E3D8-39EA-31D3-1A7379200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20" y="4625912"/>
            <a:ext cx="8305156" cy="11535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 dirty="0"/>
              <a:t>Hier staat een </a:t>
            </a:r>
            <a:r>
              <a:rPr lang="nl-NL" dirty="0" err="1"/>
              <a:t>heading</a:t>
            </a:r>
            <a:r>
              <a:rPr lang="nl-NL" dirty="0"/>
              <a:t> over twee regels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F60AFDC-C842-A7B2-14E0-705860D9A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5954835"/>
            <a:ext cx="8305156" cy="53151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F1F450-6AF2-02E4-659C-406F78B83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83EB69DC-6FA8-1102-53E8-D2D7D59FB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50" y="363538"/>
            <a:ext cx="11477625" cy="3879850"/>
          </a:xfrm>
          <a:prstGeom prst="roundRect">
            <a:avLst>
              <a:gd name="adj" fmla="val 3071"/>
            </a:avLst>
          </a:prstGeom>
          <a:solidFill>
            <a:schemeClr val="bg2"/>
          </a:solidFill>
        </p:spPr>
        <p:txBody>
          <a:bodyPr/>
          <a:lstStyle>
            <a:lvl1pPr algn="ctr">
              <a:defRPr/>
            </a:lvl1pPr>
          </a:lstStyle>
          <a:p>
            <a:endParaRPr lang="nl-NL" dirty="0"/>
          </a:p>
        </p:txBody>
      </p:sp>
      <p:pic>
        <p:nvPicPr>
          <p:cNvPr id="19" name="Afbeelding 18" descr="Afbeelding met Graphics, cirkel, Kleurrijkheid, ontwerp&#10;&#10;Door AI gegenereerde inhoud is mogelijk onjuist.">
            <a:extLst>
              <a:ext uri="{FF2B5EF4-FFF2-40B4-BE49-F238E27FC236}">
                <a16:creationId xmlns:a16="http://schemas.microsoft.com/office/drawing/2014/main" id="{31B4A13F-7F78-411B-105B-CB18791E03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85391" y="-876547"/>
            <a:ext cx="4280283" cy="4920641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A72A06FA-A486-8927-D931-D9FF530DD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485392" y="-876547"/>
            <a:ext cx="4280284" cy="492064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afbeelding en Heading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6D3A1E48-8326-F398-8332-DDD3E6BB96FD}"/>
              </a:ext>
            </a:extLst>
          </p:cNvPr>
          <p:cNvSpPr/>
          <p:nvPr userDrawn="1"/>
        </p:nvSpPr>
        <p:spPr>
          <a:xfrm>
            <a:off x="6377353" y="352425"/>
            <a:ext cx="5428884" cy="5122863"/>
          </a:xfrm>
          <a:prstGeom prst="roundRect">
            <a:avLst>
              <a:gd name="adj" fmla="val 3394"/>
            </a:avLst>
          </a:prstGeom>
          <a:solidFill>
            <a:srgbClr val="EAF0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21750-6287-1303-BFC4-F3CF2AB2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847" y="1207478"/>
            <a:ext cx="4313603" cy="2221522"/>
          </a:xfrm>
        </p:spPr>
        <p:txBody>
          <a:bodyPr anchor="t" anchorCtr="0">
            <a:normAutofit/>
          </a:bodyPr>
          <a:lstStyle>
            <a:lvl1pPr>
              <a:defRPr sz="3500"/>
            </a:lvl1pPr>
          </a:lstStyle>
          <a:p>
            <a:r>
              <a:rPr lang="nl-NL" dirty="0"/>
              <a:t>Hier staat een </a:t>
            </a:r>
            <a:r>
              <a:rPr lang="nl-NL" dirty="0" err="1"/>
              <a:t>heading</a:t>
            </a:r>
            <a:r>
              <a:rPr lang="nl-NL" dirty="0"/>
              <a:t> over drie regels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C351A83-803D-5ED4-14DF-51AF6BA36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763" y="352425"/>
            <a:ext cx="5710237" cy="5122863"/>
          </a:xfrm>
          <a:prstGeom prst="roundRect">
            <a:avLst>
              <a:gd name="adj" fmla="val 3394"/>
            </a:avLst>
          </a:prstGeom>
          <a:solidFill>
            <a:schemeClr val="bg2"/>
          </a:solidFill>
        </p:spPr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561950-8591-8D35-A05D-4F84403B5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4F7A7506-2CC7-8752-6A30-4A57DD023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0800000">
            <a:off x="3504031" y="3432479"/>
            <a:ext cx="4280284" cy="492064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D0371F-A354-62AA-D812-A3AFF84A33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73" y="6070173"/>
            <a:ext cx="10515600" cy="567532"/>
          </a:xfrm>
          <a:prstGeom prst="rect">
            <a:avLst/>
          </a:prstGeom>
        </p:spPr>
        <p:txBody>
          <a:bodyPr lIns="1080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62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6" y="866042"/>
            <a:ext cx="10122877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6" y="2005012"/>
            <a:ext cx="10122877" cy="36103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foto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523435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5234354" cy="36103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F5CC05B6-26C4-5E9D-64F2-37E0485DE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6989" y="842595"/>
            <a:ext cx="4947504" cy="5147897"/>
          </a:xfrm>
          <a:prstGeom prst="roundRect">
            <a:avLst>
              <a:gd name="adj" fmla="val 2382"/>
            </a:avLst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13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foto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5234354" cy="95958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5234354" cy="3610342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F5CC05B6-26C4-5E9D-64F2-37E0485DE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6989" y="842595"/>
            <a:ext cx="4947504" cy="5147897"/>
          </a:xfrm>
          <a:prstGeom prst="roundRect">
            <a:avLst>
              <a:gd name="adj" fmla="val 2382"/>
            </a:avLst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46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abel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6" y="866042"/>
            <a:ext cx="10122877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AB0AE001-83C2-BCD3-D3B1-F4A61C05443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14413" y="1981200"/>
            <a:ext cx="10121900" cy="379827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82552C-4432-8DFD-9709-791E86A4E8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7505" y="5966647"/>
            <a:ext cx="1320499" cy="5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met illustra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992358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9923584" cy="361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pic>
        <p:nvPicPr>
          <p:cNvPr id="5" name="Afbeelding 4" descr="Afbeelding met clipart, schoeisel, kunst, tekenfilm&#10;&#10;Door AI gegenereerde inhoud is mogelijk onjuist.">
            <a:extLst>
              <a:ext uri="{FF2B5EF4-FFF2-40B4-BE49-F238E27FC236}">
                <a16:creationId xmlns:a16="http://schemas.microsoft.com/office/drawing/2014/main" id="{BACF02F8-09BC-0E16-71C0-EBFBEB8CD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047" y="3168842"/>
            <a:ext cx="3675184" cy="36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1632D8-9B67-3F43-67F4-349810B2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8815" cy="95958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DE2969-2399-4AAC-2CEA-4B8A7439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0585"/>
            <a:ext cx="9278815" cy="37599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9997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3" r:id="rId5"/>
    <p:sldLayoutId id="2147483662" r:id="rId6"/>
    <p:sldLayoutId id="2147483652" r:id="rId7"/>
    <p:sldLayoutId id="2147483661" r:id="rId8"/>
    <p:sldLayoutId id="2147483665" r:id="rId9"/>
    <p:sldLayoutId id="2147483664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ignusarbo.n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0.png"/><Relationship Id="rId7" Type="http://schemas.openxmlformats.org/officeDocument/2006/relationships/image" Target="../media/image15.svg"/><Relationship Id="rId12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fo@av-prego.n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33601-DBA9-9C81-A234-0CA5C5A77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Handout</a:t>
            </a:r>
            <a:r>
              <a:rPr lang="nl-NL" dirty="0" smtClean="0"/>
              <a:t> bijeenkomst: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Verder </a:t>
            </a:r>
            <a:r>
              <a:rPr lang="nl-NL" dirty="0"/>
              <a:t>kijken dan verzuim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C887EB-8CC1-196F-266B-87B95A30D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709" y="2864552"/>
            <a:ext cx="5754129" cy="843906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 smtClean="0"/>
              <a:t>Petra Oldenhage en Bibian Hengeveld</a:t>
            </a:r>
          </a:p>
          <a:p>
            <a:r>
              <a:rPr lang="nl-NL" dirty="0" smtClean="0"/>
              <a:t>9 D</a:t>
            </a:r>
            <a:r>
              <a:rPr lang="nl-NL" dirty="0" smtClean="0"/>
              <a:t>ecember </a:t>
            </a:r>
            <a:r>
              <a:rPr lang="nl-NL" dirty="0" smtClean="0"/>
              <a:t>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14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9D43C-A749-6EE5-B271-0F71075F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VERZUIM uit BEPERKING EN/OF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1840C7-C2FD-118B-3285-F2150D3CE1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Blijkt overal een doorlopend knelpunt te zijn.</a:t>
            </a:r>
          </a:p>
          <a:p>
            <a:r>
              <a:rPr lang="nl-NL" dirty="0"/>
              <a:t>UWV beoordeling zou vaak ‘niet medisch objectiveerbaar’ duiden ? </a:t>
            </a:r>
          </a:p>
          <a:p>
            <a:r>
              <a:rPr lang="nl-NL" dirty="0"/>
              <a:t>Welke preventieve maatregelen nemen bedrijven hierop? </a:t>
            </a:r>
          </a:p>
          <a:p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TOOLS PREVENTIEF;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Arbo-catalogus (/RI&amp;E/PMO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Fit-check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Interventie Kaart (idem als bij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Psycho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 Sociale (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arbeids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)Belasting)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Interne coaches, bedrijfsmaatschappelijk werkers, psycholoog</a:t>
            </a:r>
          </a:p>
        </p:txBody>
      </p:sp>
    </p:spTree>
    <p:extLst>
      <p:ext uri="{BB962C8B-B14F-4D97-AF65-F5344CB8AC3E}">
        <p14:creationId xmlns:p14="http://schemas.microsoft.com/office/powerpoint/2010/main" val="155850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7D332-FDD4-85F9-BC41-ECCC0A71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Verslaving </a:t>
            </a:r>
            <a:r>
              <a:rPr lang="nl-NL" dirty="0">
                <a:sym typeface="Wingdings" panose="05000000000000000000" pitchFamily="2" charset="2"/>
              </a:rPr>
              <a:t>  Verzuim (1)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C5A69A-8D51-C3B3-7FFB-D312868D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168" y="2120516"/>
            <a:ext cx="10122877" cy="361034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Corine van Concern voor </a:t>
            </a:r>
            <a:r>
              <a:rPr lang="nl-NL" dirty="0" smtClean="0"/>
              <a:t>Werk geeft toelichting</a:t>
            </a:r>
            <a:endParaRPr lang="nl-NL" dirty="0"/>
          </a:p>
          <a:p>
            <a:endParaRPr lang="nl-NL" dirty="0"/>
          </a:p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Arbo-catalogus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Fit-check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Specifiek beleid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Bedrijfsarts aanhaken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Interventies, workshops, nood-lijn vanuit gespecialiseerde organisaties (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Tactus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, B-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Responsible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Ametist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Humanitas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Hand-out van Concern voor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Werk (</a:t>
            </a:r>
            <a:r>
              <a:rPr lang="nl-NL" dirty="0"/>
              <a:t>zie bijlage: Verslavingsaanpak Concern voor </a:t>
            </a:r>
            <a:r>
              <a:rPr lang="nl-NL" dirty="0" err="1"/>
              <a:t>Work</a:t>
            </a:r>
            <a:r>
              <a:rPr lang="nl-NL" dirty="0"/>
              <a:t>)</a:t>
            </a:r>
          </a:p>
          <a:p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00976-4BE5-F568-BCAE-8D629D59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Verslaving </a:t>
            </a:r>
            <a:r>
              <a:rPr lang="nl-NL" dirty="0">
                <a:sym typeface="Wingdings" panose="05000000000000000000" pitchFamily="2" charset="2"/>
              </a:rPr>
              <a:t>  Verzuim (2)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3293D6-4AD1-BE28-2C19-EA50FCA459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BELEID ALCOHOL, DRUGS, MEDICIJNEN, GAMING (</a:t>
            </a:r>
            <a:r>
              <a:rPr lang="nl-NL" b="1" dirty="0" err="1"/>
              <a:t>social</a:t>
            </a:r>
            <a:r>
              <a:rPr lang="nl-NL" b="1" dirty="0"/>
              <a:t> media);</a:t>
            </a:r>
          </a:p>
          <a:p>
            <a:endParaRPr lang="nl-NL" b="1" dirty="0"/>
          </a:p>
          <a:p>
            <a:pPr marL="342900" indent="-342900">
              <a:buFontTx/>
              <a:buChar char="-"/>
            </a:pPr>
            <a:r>
              <a:rPr lang="nl-NL" dirty="0"/>
              <a:t>Heldere spelregels </a:t>
            </a:r>
            <a:r>
              <a:rPr lang="nl-NL" dirty="0">
                <a:sym typeface="Wingdings" panose="05000000000000000000" pitchFamily="2" charset="2"/>
              </a:rPr>
              <a:t> wat kan wel en wat kan niet – en waarom</a:t>
            </a:r>
          </a:p>
          <a:p>
            <a:pPr marL="342900" indent="-34290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Training voor </a:t>
            </a:r>
            <a:r>
              <a:rPr lang="nl-NL" dirty="0" err="1">
                <a:sym typeface="Wingdings" panose="05000000000000000000" pitchFamily="2" charset="2"/>
              </a:rPr>
              <a:t>lg’s</a:t>
            </a:r>
            <a:r>
              <a:rPr lang="nl-NL" dirty="0">
                <a:sym typeface="Wingdings" panose="05000000000000000000" pitchFamily="2" charset="2"/>
              </a:rPr>
              <a:t>  zorg dat je team signalen herkent én weet hoe het gesprek aan te gaan (verbindend, niet veroordelend)</a:t>
            </a:r>
          </a:p>
          <a:p>
            <a:pPr marL="342900" indent="-34290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E-</a:t>
            </a:r>
            <a:r>
              <a:rPr lang="nl-NL" dirty="0" err="1">
                <a:sym typeface="Wingdings" panose="05000000000000000000" pitchFamily="2" charset="2"/>
              </a:rPr>
              <a:t>learning</a:t>
            </a:r>
            <a:r>
              <a:rPr lang="nl-NL" dirty="0">
                <a:sym typeface="Wingdings" panose="05000000000000000000" pitchFamily="2" charset="2"/>
              </a:rPr>
              <a:t> voor medewerkers; toegankelijke voorlichting over de risico’s van de diverse verslavingsvormen</a:t>
            </a:r>
          </a:p>
          <a:p>
            <a:pPr marL="342900" indent="-34290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Anonieme hulp via</a:t>
            </a:r>
            <a:r>
              <a:rPr lang="nl-NL" b="1" dirty="0">
                <a:sym typeface="Wingdings" panose="05000000000000000000" pitchFamily="2" charset="2"/>
              </a:rPr>
              <a:t> AnoniemeZorg.nl; </a:t>
            </a:r>
            <a:r>
              <a:rPr lang="nl-NL" dirty="0">
                <a:sym typeface="Wingdings" panose="05000000000000000000" pitchFamily="2" charset="2"/>
              </a:rPr>
              <a:t> medewerkers durven vaak geen hulp te vragen. Via dit platform krijgen ze 100% anonieme, professionele ondersteuning.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AC9EA-C54E-E0FB-5850-9081D691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Oplossingen en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E23917-6746-59BE-F154-FD0296F49D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KENNISDELEN VIA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TOOLBOX VERZUIM(PREVENTIE)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TIJDIGE INZET INTERVENTIES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PREVENTIEVE (3-) GESPREKKEN MET BEDRIJFSARTS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THEMA – SESSIES (LG/HR/MDW)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INTERVISIE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SPECIAAL WIA KENNISPUNT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BELEID OMZETTEN NAAR POSITIEF INZETBAARHEIDSMODEL (projecten)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WERKWIJZERS IPV PROTOCOLLEN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5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Rolf de Vries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069757"/>
            <a:ext cx="5754129" cy="136646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Directeur Dignus </a:t>
            </a:r>
            <a:r>
              <a:rPr lang="nl-NL" sz="2000" dirty="0" err="1" smtClean="0"/>
              <a:t>arbo</a:t>
            </a:r>
            <a:endParaRPr lang="nl-NL" sz="2000" dirty="0" smtClean="0"/>
          </a:p>
          <a:p>
            <a:r>
              <a:rPr lang="nl-NL" sz="2000" dirty="0" smtClean="0">
                <a:hlinkClick r:id="rId2"/>
              </a:rPr>
              <a:t>dignusarbo.nl/</a:t>
            </a:r>
            <a:endParaRPr lang="nl-NL" sz="2000" dirty="0" smtClean="0"/>
          </a:p>
          <a:p>
            <a:r>
              <a:rPr lang="nl-NL" sz="2000" dirty="0"/>
              <a:t>T: 030- 207 25 25</a:t>
            </a:r>
            <a:endParaRPr lang="nl-NL" sz="2000" dirty="0" smtClean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5871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0AB94-422C-2CDB-2A30-EC496077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D2055-4C1D-8E29-0644-F0413576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Verder kijken dan verzuim: rol en ontwikkelingen arbodienstverlening</a:t>
            </a:r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17A301C9-3102-0B8B-44EC-FEE40E5459F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14046" y="1971368"/>
            <a:ext cx="10121900" cy="37982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marktontwikkelingen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grip op verzuim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frequent verzuim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BAR 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samenwerking bij verzuim en groei naar preventie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groeien naar preventie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rol bedrijfsarts in preventie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Pago/PMO binnen de branche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F32D6-6392-BA2D-F901-BB8512C6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53143-6476-DE63-ACF0-DB59608A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strategische </a:t>
            </a:r>
            <a:r>
              <a:rPr lang="nl-NL" dirty="0" err="1"/>
              <a:t>arbo</a:t>
            </a:r>
            <a:r>
              <a:rPr lang="nl-NL" dirty="0"/>
              <a:t>-aanpak</a:t>
            </a:r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CFBBE88B-AB99-49D0-0E31-F8215AAAE3F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27773" y="1971368"/>
            <a:ext cx="10309150" cy="3798277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23AEECA6-3A00-83C3-08CD-8827B8F5FF5D}"/>
                  </a:ext>
                </a:extLst>
              </p14:cNvPr>
              <p14:cNvContentPartPr/>
              <p14:nvPr/>
            </p14:nvContentPartPr>
            <p14:xfrm>
              <a:off x="5345735" y="4512601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23AEECA6-3A00-83C3-08CD-8827B8F5FF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6375" y="4503241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phic 4" descr="Telewerken silhouet">
            <a:extLst>
              <a:ext uri="{FF2B5EF4-FFF2-40B4-BE49-F238E27FC236}">
                <a16:creationId xmlns:a16="http://schemas.microsoft.com/office/drawing/2014/main" id="{B9331864-B1FE-71C7-5175-E6140F15C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0535" y="2187295"/>
            <a:ext cx="746801" cy="746801"/>
          </a:xfrm>
          <a:prstGeom prst="rect">
            <a:avLst/>
          </a:prstGeom>
        </p:spPr>
      </p:pic>
      <p:pic>
        <p:nvPicPr>
          <p:cNvPr id="6" name="Graphic 5" descr="Mannelijke kantoormedewerker silhouet">
            <a:extLst>
              <a:ext uri="{FF2B5EF4-FFF2-40B4-BE49-F238E27FC236}">
                <a16:creationId xmlns:a16="http://schemas.microsoft.com/office/drawing/2014/main" id="{5FD20414-C0B2-FD75-19F3-49C0631F1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103" y="3672268"/>
            <a:ext cx="584737" cy="584737"/>
          </a:xfrm>
          <a:prstGeom prst="rect">
            <a:avLst/>
          </a:prstGeom>
        </p:spPr>
      </p:pic>
      <p:pic>
        <p:nvPicPr>
          <p:cNvPr id="7" name="Graphic 6" descr="Vrouwelijke kantoormedewerker silhouet">
            <a:extLst>
              <a:ext uri="{FF2B5EF4-FFF2-40B4-BE49-F238E27FC236}">
                <a16:creationId xmlns:a16="http://schemas.microsoft.com/office/drawing/2014/main" id="{F13DCAC6-4C06-DF4C-2572-1F95145DE9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60669" y="3689240"/>
            <a:ext cx="567765" cy="567765"/>
          </a:xfrm>
          <a:prstGeom prst="rect">
            <a:avLst/>
          </a:prstGeom>
        </p:spPr>
      </p:pic>
      <p:pic>
        <p:nvPicPr>
          <p:cNvPr id="8" name="Graphic 7" descr="Gebruiker silhouet">
            <a:extLst>
              <a:ext uri="{FF2B5EF4-FFF2-40B4-BE49-F238E27FC236}">
                <a16:creationId xmlns:a16="http://schemas.microsoft.com/office/drawing/2014/main" id="{A1055E93-6562-8EF0-BF0C-49B777E65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2785" y="5287928"/>
            <a:ext cx="607643" cy="60764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87C3398-109D-B84F-4F93-231AC6C4BDCA}"/>
              </a:ext>
            </a:extLst>
          </p:cNvPr>
          <p:cNvCxnSpPr/>
          <p:nvPr/>
        </p:nvCxnSpPr>
        <p:spPr>
          <a:xfrm>
            <a:off x="4215560" y="3285870"/>
            <a:ext cx="1927123" cy="0"/>
          </a:xfrm>
          <a:prstGeom prst="line">
            <a:avLst/>
          </a:prstGeom>
          <a:ln w="28575">
            <a:solidFill>
              <a:srgbClr val="203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956ADC3-0669-AFBD-4FA9-9D67E38F5AE0}"/>
              </a:ext>
            </a:extLst>
          </p:cNvPr>
          <p:cNvCxnSpPr/>
          <p:nvPr/>
        </p:nvCxnSpPr>
        <p:spPr>
          <a:xfrm>
            <a:off x="4168877" y="4887348"/>
            <a:ext cx="1927123" cy="0"/>
          </a:xfrm>
          <a:prstGeom prst="line">
            <a:avLst/>
          </a:prstGeom>
          <a:ln w="28575">
            <a:solidFill>
              <a:srgbClr val="203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59">
            <a:extLst>
              <a:ext uri="{FF2B5EF4-FFF2-40B4-BE49-F238E27FC236}">
                <a16:creationId xmlns:a16="http://schemas.microsoft.com/office/drawing/2014/main" id="{FB506EAD-D6A6-F80B-E8EF-94838709FAE5}"/>
              </a:ext>
            </a:extLst>
          </p:cNvPr>
          <p:cNvSpPr txBox="1"/>
          <p:nvPr/>
        </p:nvSpPr>
        <p:spPr>
          <a:xfrm>
            <a:off x="6169096" y="5302308"/>
            <a:ext cx="1679634" cy="578882"/>
          </a:xfrm>
          <a:prstGeom prst="wedgeRoundRectCallout">
            <a:avLst>
              <a:gd name="adj1" fmla="val -48502"/>
              <a:gd name="adj2" fmla="val 26903"/>
              <a:gd name="adj3" fmla="val 16667"/>
            </a:avLst>
          </a:prstGeom>
          <a:solidFill>
            <a:srgbClr val="1B324A">
              <a:alpha val="72000"/>
            </a:srgbClr>
          </a:solidFill>
          <a:ln w="15875">
            <a:solidFill>
              <a:srgbClr val="1B324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  <a:latin typeface="Azo Sans Md" panose="02000000000000000000" pitchFamily="2" charset="77"/>
              </a:rPr>
              <a:t>Medewerker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  <a:latin typeface="Azo Sans Md" panose="02000000000000000000" pitchFamily="2" charset="77"/>
              </a:rPr>
              <a:t>Activeren </a:t>
            </a:r>
            <a:endParaRPr kumimoji="0" lang="nl-NL" sz="1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zo Sans Md" panose="02000000000000000000" pitchFamily="2" charset="77"/>
            </a:endParaRPr>
          </a:p>
        </p:txBody>
      </p:sp>
      <p:sp>
        <p:nvSpPr>
          <p:cNvPr id="12" name="Tekstvak 59">
            <a:extLst>
              <a:ext uri="{FF2B5EF4-FFF2-40B4-BE49-F238E27FC236}">
                <a16:creationId xmlns:a16="http://schemas.microsoft.com/office/drawing/2014/main" id="{A99CC98E-9485-BBD9-30A6-A70A4617F7CE}"/>
              </a:ext>
            </a:extLst>
          </p:cNvPr>
          <p:cNvSpPr txBox="1"/>
          <p:nvPr/>
        </p:nvSpPr>
        <p:spPr>
          <a:xfrm>
            <a:off x="6208300" y="2214916"/>
            <a:ext cx="1679633" cy="578882"/>
          </a:xfrm>
          <a:prstGeom prst="wedgeRoundRectCallout">
            <a:avLst>
              <a:gd name="adj1" fmla="val -27300"/>
              <a:gd name="adj2" fmla="val 45032"/>
              <a:gd name="adj3" fmla="val 16667"/>
            </a:avLst>
          </a:prstGeom>
          <a:solidFill>
            <a:srgbClr val="F18A62">
              <a:alpha val="16000"/>
            </a:srgbClr>
          </a:solidFill>
          <a:ln w="15875">
            <a:solidFill>
              <a:srgbClr val="F18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rgbClr val="1B324A"/>
                </a:solidFill>
                <a:latin typeface="Azo Sans Md" panose="02000000000000000000" pitchFamily="2" charset="77"/>
              </a:rPr>
              <a:t>Bedrijf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u="none" strike="noStrike" kern="0" cap="none" spc="0" normalizeH="0" baseline="0" noProof="0" dirty="0">
                <a:ln>
                  <a:noFill/>
                </a:ln>
                <a:solidFill>
                  <a:srgbClr val="1B324A"/>
                </a:solidFill>
                <a:effectLst/>
                <a:uLnTx/>
                <a:uFillTx/>
                <a:latin typeface="Azo Sans Md" panose="02000000000000000000" pitchFamily="2" charset="77"/>
              </a:rPr>
              <a:t>Strategisch</a:t>
            </a:r>
          </a:p>
        </p:txBody>
      </p:sp>
      <p:sp>
        <p:nvSpPr>
          <p:cNvPr id="13" name="Tekstvak 59">
            <a:extLst>
              <a:ext uri="{FF2B5EF4-FFF2-40B4-BE49-F238E27FC236}">
                <a16:creationId xmlns:a16="http://schemas.microsoft.com/office/drawing/2014/main" id="{DCA9C6F1-920E-3C43-47F8-053AB3720307}"/>
              </a:ext>
            </a:extLst>
          </p:cNvPr>
          <p:cNvSpPr txBox="1"/>
          <p:nvPr/>
        </p:nvSpPr>
        <p:spPr>
          <a:xfrm>
            <a:off x="6169097" y="3731153"/>
            <a:ext cx="1679633" cy="578882"/>
          </a:xfrm>
          <a:prstGeom prst="wedgeRoundRectCallout">
            <a:avLst>
              <a:gd name="adj1" fmla="val -15768"/>
              <a:gd name="adj2" fmla="val 38665"/>
              <a:gd name="adj3" fmla="val 16667"/>
            </a:avLst>
          </a:prstGeom>
          <a:solidFill>
            <a:srgbClr val="4977B3">
              <a:alpha val="81000"/>
            </a:srgbClr>
          </a:solidFill>
          <a:ln w="15875">
            <a:solidFill>
              <a:srgbClr val="2F4D7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zo Sans Md" panose="02000000000000000000" pitchFamily="2" charset="77"/>
              </a:rPr>
              <a:t>Leidinggevende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dirty="0">
                <a:solidFill>
                  <a:schemeClr val="bg1"/>
                </a:solidFill>
                <a:latin typeface="Azo Sans Md" panose="02000000000000000000" pitchFamily="2" charset="77"/>
              </a:rPr>
              <a:t>Begeleidend</a:t>
            </a:r>
            <a:endParaRPr kumimoji="0" lang="nl-NL" sz="1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zo Sans Md" panose="02000000000000000000" pitchFamily="2" charset="77"/>
            </a:endParaRPr>
          </a:p>
        </p:txBody>
      </p:sp>
      <p:pic>
        <p:nvPicPr>
          <p:cNvPr id="14" name="Picture 2" descr="ARBO en ISO Certificering | Dpo2arbo |">
            <a:extLst>
              <a:ext uri="{FF2B5EF4-FFF2-40B4-BE49-F238E27FC236}">
                <a16:creationId xmlns:a16="http://schemas.microsoft.com/office/drawing/2014/main" id="{F7CEC6B6-DFBE-406C-98E1-128EE015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62" y="1639250"/>
            <a:ext cx="435118" cy="4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0">
            <a:extLst>
              <a:ext uri="{FF2B5EF4-FFF2-40B4-BE49-F238E27FC236}">
                <a16:creationId xmlns:a16="http://schemas.microsoft.com/office/drawing/2014/main" id="{E6CF952C-4327-4873-9FDE-B920D478C9C0}"/>
              </a:ext>
            </a:extLst>
          </p:cNvPr>
          <p:cNvGrpSpPr/>
          <p:nvPr/>
        </p:nvGrpSpPr>
        <p:grpSpPr>
          <a:xfrm>
            <a:off x="-1253226" y="1694481"/>
            <a:ext cx="4648050" cy="4803057"/>
            <a:chOff x="-1957589" y="1738648"/>
            <a:chExt cx="7907630" cy="5808372"/>
          </a:xfrm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52E38115-2BD7-D3E8-1A5D-812FAD1397B0}"/>
                </a:ext>
              </a:extLst>
            </p:cNvPr>
            <p:cNvSpPr/>
            <p:nvPr/>
          </p:nvSpPr>
          <p:spPr>
            <a:xfrm>
              <a:off x="-790795" y="1738648"/>
              <a:ext cx="6740836" cy="1920686"/>
            </a:xfrm>
            <a:custGeom>
              <a:avLst/>
              <a:gdLst>
                <a:gd name="connsiteX0" fmla="*/ 12879 w 5950039"/>
                <a:gd name="connsiteY0" fmla="*/ 0 h 1906074"/>
                <a:gd name="connsiteX1" fmla="*/ 5950039 w 5950039"/>
                <a:gd name="connsiteY1" fmla="*/ 0 h 1906074"/>
                <a:gd name="connsiteX2" fmla="*/ 4984124 w 5950039"/>
                <a:gd name="connsiteY2" fmla="*/ 1906074 h 1906074"/>
                <a:gd name="connsiteX3" fmla="*/ 0 w 5950039"/>
                <a:gd name="connsiteY3" fmla="*/ 1906074 h 1906074"/>
                <a:gd name="connsiteX4" fmla="*/ 0 w 5950039"/>
                <a:gd name="connsiteY4" fmla="*/ 0 h 1906074"/>
                <a:gd name="connsiteX5" fmla="*/ 0 w 5950039"/>
                <a:gd name="connsiteY5" fmla="*/ 0 h 1906074"/>
                <a:gd name="connsiteX0" fmla="*/ 436634 w 6373794"/>
                <a:gd name="connsiteY0" fmla="*/ 0 h 1906074"/>
                <a:gd name="connsiteX1" fmla="*/ 6373794 w 6373794"/>
                <a:gd name="connsiteY1" fmla="*/ 0 h 1906074"/>
                <a:gd name="connsiteX2" fmla="*/ 5407879 w 6373794"/>
                <a:gd name="connsiteY2" fmla="*/ 1906074 h 1906074"/>
                <a:gd name="connsiteX3" fmla="*/ 423755 w 6373794"/>
                <a:gd name="connsiteY3" fmla="*/ 1906074 h 1906074"/>
                <a:gd name="connsiteX4" fmla="*/ 423755 w 6373794"/>
                <a:gd name="connsiteY4" fmla="*/ 0 h 1906074"/>
                <a:gd name="connsiteX5" fmla="*/ 0 w 6373794"/>
                <a:gd name="connsiteY5" fmla="*/ 0 h 1906074"/>
                <a:gd name="connsiteX0" fmla="*/ 12879 w 5950039"/>
                <a:gd name="connsiteY0" fmla="*/ 0 h 1906074"/>
                <a:gd name="connsiteX1" fmla="*/ 5950039 w 5950039"/>
                <a:gd name="connsiteY1" fmla="*/ 0 h 1906074"/>
                <a:gd name="connsiteX2" fmla="*/ 4984124 w 5950039"/>
                <a:gd name="connsiteY2" fmla="*/ 1906074 h 1906074"/>
                <a:gd name="connsiteX3" fmla="*/ 0 w 5950039"/>
                <a:gd name="connsiteY3" fmla="*/ 1906074 h 1906074"/>
                <a:gd name="connsiteX4" fmla="*/ 0 w 5950039"/>
                <a:gd name="connsiteY4" fmla="*/ 0 h 1906074"/>
                <a:gd name="connsiteX0" fmla="*/ 845778 w 6782938"/>
                <a:gd name="connsiteY0" fmla="*/ 0 h 1906074"/>
                <a:gd name="connsiteX1" fmla="*/ 6782938 w 6782938"/>
                <a:gd name="connsiteY1" fmla="*/ 0 h 1906074"/>
                <a:gd name="connsiteX2" fmla="*/ 5817023 w 6782938"/>
                <a:gd name="connsiteY2" fmla="*/ 1906074 h 1906074"/>
                <a:gd name="connsiteX3" fmla="*/ 832899 w 6782938"/>
                <a:gd name="connsiteY3" fmla="*/ 1906074 h 1906074"/>
                <a:gd name="connsiteX4" fmla="*/ 0 w 6782938"/>
                <a:gd name="connsiteY4" fmla="*/ 0 h 1906074"/>
                <a:gd name="connsiteX0" fmla="*/ 758105 w 6695265"/>
                <a:gd name="connsiteY0" fmla="*/ 0 h 1906074"/>
                <a:gd name="connsiteX1" fmla="*/ 6695265 w 6695265"/>
                <a:gd name="connsiteY1" fmla="*/ 0 h 1906074"/>
                <a:gd name="connsiteX2" fmla="*/ 5729350 w 6695265"/>
                <a:gd name="connsiteY2" fmla="*/ 1906074 h 1906074"/>
                <a:gd name="connsiteX3" fmla="*/ 745226 w 6695265"/>
                <a:gd name="connsiteY3" fmla="*/ 1906074 h 1906074"/>
                <a:gd name="connsiteX4" fmla="*/ 0 w 6695265"/>
                <a:gd name="connsiteY4" fmla="*/ 14612 h 1906074"/>
                <a:gd name="connsiteX0" fmla="*/ 772716 w 6709876"/>
                <a:gd name="connsiteY0" fmla="*/ 0 h 1920686"/>
                <a:gd name="connsiteX1" fmla="*/ 6709876 w 6709876"/>
                <a:gd name="connsiteY1" fmla="*/ 0 h 1920686"/>
                <a:gd name="connsiteX2" fmla="*/ 5743961 w 6709876"/>
                <a:gd name="connsiteY2" fmla="*/ 1906074 h 1920686"/>
                <a:gd name="connsiteX3" fmla="*/ 0 w 6709876"/>
                <a:gd name="connsiteY3" fmla="*/ 1920686 h 1920686"/>
                <a:gd name="connsiteX4" fmla="*/ 14611 w 6709876"/>
                <a:gd name="connsiteY4" fmla="*/ 14612 h 1920686"/>
                <a:gd name="connsiteX0" fmla="*/ 0 w 6740834"/>
                <a:gd name="connsiteY0" fmla="*/ 14612 h 1920686"/>
                <a:gd name="connsiteX1" fmla="*/ 6740834 w 6740834"/>
                <a:gd name="connsiteY1" fmla="*/ 0 h 1920686"/>
                <a:gd name="connsiteX2" fmla="*/ 5774919 w 6740834"/>
                <a:gd name="connsiteY2" fmla="*/ 1906074 h 1920686"/>
                <a:gd name="connsiteX3" fmla="*/ 30958 w 6740834"/>
                <a:gd name="connsiteY3" fmla="*/ 1920686 h 1920686"/>
                <a:gd name="connsiteX4" fmla="*/ 45569 w 6740834"/>
                <a:gd name="connsiteY4" fmla="*/ 14612 h 19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0834" h="1920686">
                  <a:moveTo>
                    <a:pt x="0" y="14612"/>
                  </a:moveTo>
                  <a:lnTo>
                    <a:pt x="6740834" y="0"/>
                  </a:lnTo>
                  <a:lnTo>
                    <a:pt x="5774919" y="1906074"/>
                  </a:lnTo>
                  <a:lnTo>
                    <a:pt x="30958" y="1920686"/>
                  </a:lnTo>
                  <a:lnTo>
                    <a:pt x="45569" y="14612"/>
                  </a:lnTo>
                </a:path>
              </a:pathLst>
            </a:custGeom>
            <a:gradFill flip="none" rotWithShape="1">
              <a:gsLst>
                <a:gs pos="0">
                  <a:srgbClr val="F18A62">
                    <a:alpha val="34068"/>
                  </a:srgbClr>
                </a:gs>
                <a:gs pos="100000">
                  <a:srgbClr val="F18A6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54005A8-068A-5565-108A-0391CE49F2F2}"/>
                </a:ext>
              </a:extLst>
            </p:cNvPr>
            <p:cNvSpPr/>
            <p:nvPr/>
          </p:nvSpPr>
          <p:spPr>
            <a:xfrm>
              <a:off x="-978794" y="3693731"/>
              <a:ext cx="5950039" cy="1906074"/>
            </a:xfrm>
            <a:custGeom>
              <a:avLst/>
              <a:gdLst>
                <a:gd name="connsiteX0" fmla="*/ 12879 w 5950039"/>
                <a:gd name="connsiteY0" fmla="*/ 0 h 1906074"/>
                <a:gd name="connsiteX1" fmla="*/ 5950039 w 5950039"/>
                <a:gd name="connsiteY1" fmla="*/ 0 h 1906074"/>
                <a:gd name="connsiteX2" fmla="*/ 4984124 w 5950039"/>
                <a:gd name="connsiteY2" fmla="*/ 1906074 h 1906074"/>
                <a:gd name="connsiteX3" fmla="*/ 0 w 5950039"/>
                <a:gd name="connsiteY3" fmla="*/ 1906074 h 1906074"/>
                <a:gd name="connsiteX4" fmla="*/ 0 w 5950039"/>
                <a:gd name="connsiteY4" fmla="*/ 0 h 1906074"/>
                <a:gd name="connsiteX5" fmla="*/ 0 w 5950039"/>
                <a:gd name="connsiteY5" fmla="*/ 0 h 190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0039" h="1906074">
                  <a:moveTo>
                    <a:pt x="12879" y="0"/>
                  </a:moveTo>
                  <a:lnTo>
                    <a:pt x="5950039" y="0"/>
                  </a:lnTo>
                  <a:lnTo>
                    <a:pt x="4984124" y="1906074"/>
                  </a:lnTo>
                  <a:lnTo>
                    <a:pt x="0" y="190607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4977B3">
                    <a:alpha val="40695"/>
                  </a:srgbClr>
                </a:gs>
                <a:gs pos="100000">
                  <a:srgbClr val="4977B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CE1517A4-31CD-799E-0894-A8D79C504AA7}"/>
                </a:ext>
              </a:extLst>
            </p:cNvPr>
            <p:cNvSpPr/>
            <p:nvPr/>
          </p:nvSpPr>
          <p:spPr>
            <a:xfrm>
              <a:off x="-1957589" y="5640946"/>
              <a:ext cx="5950039" cy="1906074"/>
            </a:xfrm>
            <a:custGeom>
              <a:avLst/>
              <a:gdLst>
                <a:gd name="connsiteX0" fmla="*/ 12879 w 5950039"/>
                <a:gd name="connsiteY0" fmla="*/ 0 h 1906074"/>
                <a:gd name="connsiteX1" fmla="*/ 5950039 w 5950039"/>
                <a:gd name="connsiteY1" fmla="*/ 0 h 1906074"/>
                <a:gd name="connsiteX2" fmla="*/ 4984124 w 5950039"/>
                <a:gd name="connsiteY2" fmla="*/ 1906074 h 1906074"/>
                <a:gd name="connsiteX3" fmla="*/ 0 w 5950039"/>
                <a:gd name="connsiteY3" fmla="*/ 1906074 h 1906074"/>
                <a:gd name="connsiteX4" fmla="*/ 0 w 5950039"/>
                <a:gd name="connsiteY4" fmla="*/ 0 h 1906074"/>
                <a:gd name="connsiteX5" fmla="*/ 0 w 5950039"/>
                <a:gd name="connsiteY5" fmla="*/ 0 h 190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0039" h="1906074">
                  <a:moveTo>
                    <a:pt x="12879" y="0"/>
                  </a:moveTo>
                  <a:lnTo>
                    <a:pt x="5950039" y="0"/>
                  </a:lnTo>
                  <a:lnTo>
                    <a:pt x="4984124" y="1906074"/>
                  </a:lnTo>
                  <a:lnTo>
                    <a:pt x="0" y="190607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2F4D73">
                    <a:alpha val="30065"/>
                  </a:srgbClr>
                </a:gs>
                <a:gs pos="100000">
                  <a:srgbClr val="2F4D7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31">
            <a:extLst>
              <a:ext uri="{FF2B5EF4-FFF2-40B4-BE49-F238E27FC236}">
                <a16:creationId xmlns:a16="http://schemas.microsoft.com/office/drawing/2014/main" id="{586F223A-4A8E-314A-1135-E8D7BD7A07BC}"/>
              </a:ext>
            </a:extLst>
          </p:cNvPr>
          <p:cNvSpPr txBox="1"/>
          <p:nvPr/>
        </p:nvSpPr>
        <p:spPr>
          <a:xfrm>
            <a:off x="-389584" y="1824415"/>
            <a:ext cx="2809435" cy="15826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r"/>
            <a:r>
              <a:rPr lang="nl-NL" sz="2400" b="1">
                <a:solidFill>
                  <a:srgbClr val="F5F2ED"/>
                </a:solidFill>
                <a:latin typeface="Azo Sans" panose="02000000000000000000" pitchFamily="2" charset="77"/>
              </a:rPr>
              <a:t>Gaan voor inzetbaarheid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A7C4695B-52D4-612E-1006-CCE9525B43F9}"/>
              </a:ext>
            </a:extLst>
          </p:cNvPr>
          <p:cNvSpPr txBox="1"/>
          <p:nvPr/>
        </p:nvSpPr>
        <p:spPr>
          <a:xfrm>
            <a:off x="-389584" y="3433945"/>
            <a:ext cx="2121479" cy="15570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r"/>
            <a:r>
              <a:rPr lang="nl-NL" sz="2400" b="1">
                <a:solidFill>
                  <a:srgbClr val="F5F2ED"/>
                </a:solidFill>
                <a:latin typeface="Azo Sans" panose="02000000000000000000" pitchFamily="2" charset="77"/>
              </a:rPr>
              <a:t>Groei naar preventie</a:t>
            </a: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D6FF68A4-399B-0BEA-53C6-A29B068B0D31}"/>
              </a:ext>
            </a:extLst>
          </p:cNvPr>
          <p:cNvSpPr txBox="1"/>
          <p:nvPr/>
        </p:nvSpPr>
        <p:spPr>
          <a:xfrm>
            <a:off x="-731794" y="4955388"/>
            <a:ext cx="2121479" cy="15761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r"/>
            <a:r>
              <a:rPr lang="nl-NL" sz="2400" b="1">
                <a:solidFill>
                  <a:srgbClr val="F5F2ED"/>
                </a:solidFill>
                <a:latin typeface="Azo Sans" panose="02000000000000000000" pitchFamily="2" charset="77"/>
              </a:rPr>
              <a:t>Grip op verzuim</a:t>
            </a:r>
          </a:p>
        </p:txBody>
      </p:sp>
      <p:sp>
        <p:nvSpPr>
          <p:cNvPr id="22" name="Rechteraccolade 21">
            <a:extLst>
              <a:ext uri="{FF2B5EF4-FFF2-40B4-BE49-F238E27FC236}">
                <a16:creationId xmlns:a16="http://schemas.microsoft.com/office/drawing/2014/main" id="{2496ED20-735E-170C-79EB-3DCB17132BE7}"/>
              </a:ext>
            </a:extLst>
          </p:cNvPr>
          <p:cNvSpPr/>
          <p:nvPr/>
        </p:nvSpPr>
        <p:spPr>
          <a:xfrm>
            <a:off x="3606620" y="2088960"/>
            <a:ext cx="608939" cy="4020606"/>
          </a:xfrm>
          <a:prstGeom prst="rightBrace">
            <a:avLst>
              <a:gd name="adj1" fmla="val 8333"/>
              <a:gd name="adj2" fmla="val 50245"/>
            </a:avLst>
          </a:prstGeom>
          <a:ln w="28575">
            <a:solidFill>
              <a:srgbClr val="1B3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59">
            <a:extLst>
              <a:ext uri="{FF2B5EF4-FFF2-40B4-BE49-F238E27FC236}">
                <a16:creationId xmlns:a16="http://schemas.microsoft.com/office/drawing/2014/main" id="{24151BED-0880-1FFC-D757-483A8E28C252}"/>
              </a:ext>
            </a:extLst>
          </p:cNvPr>
          <p:cNvSpPr txBox="1"/>
          <p:nvPr/>
        </p:nvSpPr>
        <p:spPr>
          <a:xfrm>
            <a:off x="5652233" y="1733246"/>
            <a:ext cx="1679633" cy="340519"/>
          </a:xfrm>
          <a:prstGeom prst="wedgeRoundRectCallout">
            <a:avLst>
              <a:gd name="adj1" fmla="val -27300"/>
              <a:gd name="adj2" fmla="val 45032"/>
              <a:gd name="adj3" fmla="val 16667"/>
            </a:avLst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kern="0" noProof="0" err="1">
                <a:solidFill>
                  <a:srgbClr val="1B324A"/>
                </a:solidFill>
                <a:latin typeface="Azo Sans Md" panose="02000000000000000000" pitchFamily="2" charset="77"/>
              </a:rPr>
              <a:t>r</a:t>
            </a:r>
            <a:r>
              <a:rPr kumimoji="0" lang="nl-NL" sz="1400" u="none" strike="noStrike" kern="0" cap="none" spc="0" normalizeH="0" baseline="0" noProof="0" err="1">
                <a:ln>
                  <a:noFill/>
                </a:ln>
                <a:solidFill>
                  <a:srgbClr val="1B324A"/>
                </a:solidFill>
                <a:effectLst/>
                <a:uLnTx/>
                <a:uFillTx/>
                <a:latin typeface="Azo Sans Md" panose="02000000000000000000" pitchFamily="2" charset="77"/>
              </a:rPr>
              <a:t>bo</a:t>
            </a:r>
            <a:r>
              <a:rPr kumimoji="0" lang="nl-NL" sz="1400" u="none" strike="noStrike" kern="0" cap="none" spc="0" normalizeH="0" noProof="0">
                <a:ln>
                  <a:noFill/>
                </a:ln>
                <a:solidFill>
                  <a:srgbClr val="1B324A"/>
                </a:solidFill>
                <a:effectLst/>
                <a:uLnTx/>
                <a:uFillTx/>
                <a:latin typeface="Azo Sans Md" panose="02000000000000000000" pitchFamily="2" charset="77"/>
              </a:rPr>
              <a:t> -cyclus</a:t>
            </a:r>
            <a:endParaRPr kumimoji="0" lang="nl-NL" sz="1400" u="none" strike="noStrike" kern="0" cap="none" spc="0" normalizeH="0" baseline="0" noProof="0">
              <a:ln>
                <a:noFill/>
              </a:ln>
              <a:solidFill>
                <a:srgbClr val="1B324A"/>
              </a:solidFill>
              <a:effectLst/>
              <a:uLnTx/>
              <a:uFillTx/>
              <a:latin typeface="Azo Sans Md" panose="02000000000000000000" pitchFamily="2" charset="77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960A65-5C3F-CD1E-4D02-9659D494C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6454" y="6284854"/>
            <a:ext cx="843323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C39CC-4CEC-8BA9-979D-629BC4787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9CF3E-F276-6DDE-B2DC-AC66B4EC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</a:t>
            </a:r>
            <a:r>
              <a:rPr lang="nl-NL" dirty="0" smtClean="0"/>
              <a:t>rip </a:t>
            </a:r>
            <a:r>
              <a:rPr lang="nl-NL" dirty="0"/>
              <a:t>op verzuim</a:t>
            </a:r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3A21403E-665C-5471-9BD2-6C14DCDE3FB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14046" y="1971368"/>
            <a:ext cx="10121900" cy="379827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frequent verzuim en opvolging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het gebied tussen gedrag en beperking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wia</a:t>
            </a:r>
            <a:r>
              <a:rPr lang="nl-NL" dirty="0"/>
              <a:t> aanvragen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BAR-project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brug naar preventie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lerend effect verzuim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van curatief naar preventief overleg met de bedrijfsarts/arbodienst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kennisniveau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e-</a:t>
            </a:r>
            <a:r>
              <a:rPr lang="nl-NL" dirty="0" err="1"/>
              <a:t>learnings</a:t>
            </a:r>
            <a:r>
              <a:rPr lang="nl-NL" dirty="0"/>
              <a:t> verzuim en preventie</a:t>
            </a:r>
          </a:p>
        </p:txBody>
      </p:sp>
    </p:spTree>
    <p:extLst>
      <p:ext uri="{BB962C8B-B14F-4D97-AF65-F5344CB8AC3E}">
        <p14:creationId xmlns:p14="http://schemas.microsoft.com/office/powerpoint/2010/main" val="337702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730C7-A786-CF95-D2DA-4CD77F8F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903C7-B7CA-D2ED-8481-879ED3C4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preventie uit de </a:t>
            </a:r>
            <a:br>
              <a:rPr lang="nl-NL" dirty="0"/>
            </a:br>
            <a:r>
              <a:rPr lang="nl-NL" dirty="0" err="1"/>
              <a:t>arbo</a:t>
            </a:r>
            <a:r>
              <a:rPr lang="nl-NL" dirty="0"/>
              <a:t>-cyclus</a:t>
            </a:r>
          </a:p>
        </p:txBody>
      </p:sp>
      <p:sp>
        <p:nvSpPr>
          <p:cNvPr id="4" name="Pentagon 10">
            <a:extLst>
              <a:ext uri="{FF2B5EF4-FFF2-40B4-BE49-F238E27FC236}">
                <a16:creationId xmlns:a16="http://schemas.microsoft.com/office/drawing/2014/main" id="{0105013A-76AA-1F40-6113-2BC653C79E2B}"/>
              </a:ext>
            </a:extLst>
          </p:cNvPr>
          <p:cNvSpPr/>
          <p:nvPr/>
        </p:nvSpPr>
        <p:spPr>
          <a:xfrm rot="5400000">
            <a:off x="5414957" y="1055723"/>
            <a:ext cx="1540877" cy="531834"/>
          </a:xfrm>
          <a:prstGeom prst="homePlate">
            <a:avLst/>
          </a:prstGeom>
          <a:gradFill>
            <a:gsLst>
              <a:gs pos="0">
                <a:srgbClr val="203C5A">
                  <a:alpha val="36236"/>
                </a:srgbClr>
              </a:gs>
              <a:gs pos="100000">
                <a:srgbClr val="203C5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83FF7D-3F52-DFE3-13F2-809DA0533C9A}"/>
              </a:ext>
            </a:extLst>
          </p:cNvPr>
          <p:cNvSpPr txBox="1"/>
          <p:nvPr/>
        </p:nvSpPr>
        <p:spPr>
          <a:xfrm>
            <a:off x="7424927" y="3387596"/>
            <a:ext cx="1636777" cy="215444"/>
          </a:xfrm>
          <a:prstGeom prst="rect">
            <a:avLst/>
          </a:prstGeom>
          <a:noFill/>
          <a:effectLst>
            <a:outerShdw dist="38100" dir="10800000" sx="99677" sy="99677" algn="r" rotWithShape="0">
              <a:srgbClr val="F18A62"/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rgbClr val="203C5A"/>
              </a:buClr>
            </a:pPr>
            <a:r>
              <a:rPr lang="nl-NL" sz="1400" dirty="0">
                <a:solidFill>
                  <a:schemeClr val="bg1"/>
                </a:solidFill>
                <a:latin typeface="Azo Sans" panose="02000000000000000000" pitchFamily="50" charset="0"/>
              </a:rPr>
              <a:t>AVG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9D24BCDE-1B7D-E06D-7065-EDDAAD0382B8}"/>
              </a:ext>
            </a:extLst>
          </p:cNvPr>
          <p:cNvSpPr/>
          <p:nvPr/>
        </p:nvSpPr>
        <p:spPr>
          <a:xfrm>
            <a:off x="5343086" y="2377232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2F4D73"/>
                </a:solidFill>
                <a:latin typeface="Azo Sans Md" panose="02000000000000000000" pitchFamily="2" charset="77"/>
              </a:rPr>
              <a:t>Weten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E8DD4CAA-1DAC-39C4-035C-EFA5BF339CEB}"/>
              </a:ext>
            </a:extLst>
          </p:cNvPr>
          <p:cNvSpPr/>
          <p:nvPr/>
        </p:nvSpPr>
        <p:spPr>
          <a:xfrm>
            <a:off x="5343176" y="77487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2F4D73"/>
                </a:solidFill>
                <a:latin typeface="Azo Sans Md" panose="02000000000000000000" pitchFamily="2" charset="77"/>
              </a:rPr>
              <a:t>Willen</a:t>
            </a:r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DDCE02B4-A645-0485-4E7F-AC69C413DC72}"/>
              </a:ext>
            </a:extLst>
          </p:cNvPr>
          <p:cNvSpPr/>
          <p:nvPr/>
        </p:nvSpPr>
        <p:spPr>
          <a:xfrm rot="1981816">
            <a:off x="7202931" y="3018838"/>
            <a:ext cx="1540877" cy="531834"/>
          </a:xfrm>
          <a:prstGeom prst="homePlate">
            <a:avLst/>
          </a:prstGeom>
          <a:gradFill>
            <a:gsLst>
              <a:gs pos="0">
                <a:srgbClr val="203C5A">
                  <a:alpha val="36236"/>
                </a:srgbClr>
              </a:gs>
              <a:gs pos="100000">
                <a:srgbClr val="203C5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BEBE3474-184F-65A0-0B1A-C259C3ABB5B9}"/>
              </a:ext>
            </a:extLst>
          </p:cNvPr>
          <p:cNvSpPr/>
          <p:nvPr/>
        </p:nvSpPr>
        <p:spPr>
          <a:xfrm>
            <a:off x="8044342" y="4170415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2F4D73"/>
                </a:solidFill>
                <a:latin typeface="Azo Sans Md" panose="02000000000000000000" pitchFamily="2" charset="77"/>
              </a:rPr>
              <a:t>Wegen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B01C4C9-58B1-05EE-1408-84F6994A2A15}"/>
              </a:ext>
            </a:extLst>
          </p:cNvPr>
          <p:cNvSpPr/>
          <p:nvPr/>
        </p:nvSpPr>
        <p:spPr>
          <a:xfrm>
            <a:off x="5413248" y="2735567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4977B3"/>
                </a:solidFill>
                <a:latin typeface="Azo Sans Md" panose="02000000000000000000" pitchFamily="2" charset="77"/>
              </a:rPr>
              <a:t>inventarisatie</a:t>
            </a:r>
            <a:r>
              <a:rPr lang="nl-NL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nl-NL" sz="2000" dirty="0">
              <a:solidFill>
                <a:srgbClr val="2F4D73"/>
              </a:solidFill>
              <a:latin typeface="Azo Sans Md" panose="02000000000000000000" pitchFamily="2" charset="77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588DAB84-BBF5-0D2E-703E-D46C57AC4B3C}"/>
              </a:ext>
            </a:extLst>
          </p:cNvPr>
          <p:cNvSpPr/>
          <p:nvPr/>
        </p:nvSpPr>
        <p:spPr>
          <a:xfrm>
            <a:off x="8096864" y="4464945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4977B3"/>
                </a:solidFill>
                <a:latin typeface="Azo Sans Md" panose="02000000000000000000" pitchFamily="2" charset="77"/>
              </a:rPr>
              <a:t>evaluatie</a:t>
            </a:r>
            <a:r>
              <a:rPr lang="nl-NL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nl-NL" sz="2000" dirty="0">
              <a:solidFill>
                <a:srgbClr val="2F4D73"/>
              </a:solidFill>
              <a:latin typeface="Azo Sans Md" panose="02000000000000000000" pitchFamily="2" charset="77"/>
            </a:endParaRPr>
          </a:p>
        </p:txBody>
      </p:sp>
      <p:sp>
        <p:nvSpPr>
          <p:cNvPr id="12" name="Pentagon 10">
            <a:extLst>
              <a:ext uri="{FF2B5EF4-FFF2-40B4-BE49-F238E27FC236}">
                <a16:creationId xmlns:a16="http://schemas.microsoft.com/office/drawing/2014/main" id="{BADA77F1-3452-3DAA-21D4-4ADBC6F6871B}"/>
              </a:ext>
            </a:extLst>
          </p:cNvPr>
          <p:cNvSpPr/>
          <p:nvPr/>
        </p:nvSpPr>
        <p:spPr>
          <a:xfrm rot="8385352">
            <a:off x="7171931" y="5350260"/>
            <a:ext cx="1540877" cy="531834"/>
          </a:xfrm>
          <a:prstGeom prst="homePlate">
            <a:avLst/>
          </a:prstGeom>
          <a:gradFill>
            <a:gsLst>
              <a:gs pos="0">
                <a:srgbClr val="203C5A">
                  <a:alpha val="36236"/>
                </a:srgbClr>
              </a:gs>
              <a:gs pos="100000">
                <a:srgbClr val="203C5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BFF8C80C-F797-B762-86DC-6992CC1AD832}"/>
              </a:ext>
            </a:extLst>
          </p:cNvPr>
          <p:cNvSpPr/>
          <p:nvPr/>
        </p:nvSpPr>
        <p:spPr>
          <a:xfrm>
            <a:off x="5343086" y="5841777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2F4D73"/>
                </a:solidFill>
                <a:latin typeface="Azo Sans Md" panose="02000000000000000000" pitchFamily="2" charset="77"/>
              </a:rPr>
              <a:t>Werken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2B3DD3F0-4E46-B599-86EC-C1BCAB6A5D3C}"/>
              </a:ext>
            </a:extLst>
          </p:cNvPr>
          <p:cNvSpPr/>
          <p:nvPr/>
        </p:nvSpPr>
        <p:spPr>
          <a:xfrm>
            <a:off x="5443162" y="6129416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4977B3"/>
                </a:solidFill>
                <a:latin typeface="Azo Sans Md" panose="02000000000000000000" pitchFamily="2" charset="77"/>
              </a:rPr>
              <a:t>instructie</a:t>
            </a:r>
            <a:r>
              <a:rPr lang="nl-NL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nl-NL" sz="2000" dirty="0">
              <a:solidFill>
                <a:srgbClr val="2F4D73"/>
              </a:solidFill>
              <a:latin typeface="Azo Sans Md" panose="02000000000000000000" pitchFamily="2" charset="77"/>
            </a:endParaRPr>
          </a:p>
        </p:txBody>
      </p:sp>
      <p:sp>
        <p:nvSpPr>
          <p:cNvPr id="15" name="Pentagon 10">
            <a:extLst>
              <a:ext uri="{FF2B5EF4-FFF2-40B4-BE49-F238E27FC236}">
                <a16:creationId xmlns:a16="http://schemas.microsoft.com/office/drawing/2014/main" id="{016B7C92-2B18-9C06-5FB1-409CE5E2D622}"/>
              </a:ext>
            </a:extLst>
          </p:cNvPr>
          <p:cNvSpPr/>
          <p:nvPr/>
        </p:nvSpPr>
        <p:spPr>
          <a:xfrm rot="12856559">
            <a:off x="3639478" y="5246130"/>
            <a:ext cx="1540877" cy="531834"/>
          </a:xfrm>
          <a:prstGeom prst="homePlate">
            <a:avLst/>
          </a:prstGeom>
          <a:gradFill>
            <a:gsLst>
              <a:gs pos="0">
                <a:srgbClr val="203C5A">
                  <a:alpha val="36236"/>
                </a:srgbClr>
              </a:gs>
              <a:gs pos="100000">
                <a:srgbClr val="203C5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7224330E-9087-EB24-88E1-8CA641F5ADDA}"/>
              </a:ext>
            </a:extLst>
          </p:cNvPr>
          <p:cNvSpPr/>
          <p:nvPr/>
        </p:nvSpPr>
        <p:spPr>
          <a:xfrm>
            <a:off x="2941730" y="4199620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2F4D73"/>
                </a:solidFill>
                <a:latin typeface="Azo Sans Md" panose="02000000000000000000" pitchFamily="2" charset="77"/>
              </a:rPr>
              <a:t>Waken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2E94A538-4A08-7D1F-6DB5-94F14E54C5A8}"/>
              </a:ext>
            </a:extLst>
          </p:cNvPr>
          <p:cNvSpPr/>
          <p:nvPr/>
        </p:nvSpPr>
        <p:spPr>
          <a:xfrm>
            <a:off x="3046774" y="4475652"/>
            <a:ext cx="1839416" cy="416873"/>
          </a:xfrm>
          <a:prstGeom prst="roundRect">
            <a:avLst>
              <a:gd name="adj" fmla="val 394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2000" dirty="0">
                <a:solidFill>
                  <a:srgbClr val="4977B3"/>
                </a:solidFill>
                <a:latin typeface="Azo Sans Md" panose="02000000000000000000" pitchFamily="2" charset="77"/>
              </a:rPr>
              <a:t>monitoren</a:t>
            </a:r>
            <a:r>
              <a:rPr lang="nl-NL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nl-NL" sz="2000" dirty="0">
              <a:solidFill>
                <a:srgbClr val="2F4D73"/>
              </a:solidFill>
              <a:latin typeface="Azo Sans Md" panose="02000000000000000000" pitchFamily="2" charset="77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0CBC7FD7-649F-75D6-D82E-164AB51C4C14}"/>
              </a:ext>
            </a:extLst>
          </p:cNvPr>
          <p:cNvSpPr/>
          <p:nvPr/>
        </p:nvSpPr>
        <p:spPr>
          <a:xfrm>
            <a:off x="9667869" y="4019431"/>
            <a:ext cx="1581739" cy="823736"/>
          </a:xfrm>
          <a:prstGeom prst="roundRect">
            <a:avLst>
              <a:gd name="adj" fmla="val 3940"/>
            </a:avLst>
          </a:prstGeom>
          <a:solidFill>
            <a:srgbClr val="F18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RI&amp;E (PSA)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MTO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BB1CD5B5-DD11-6448-D858-DBF112629DB1}"/>
              </a:ext>
            </a:extLst>
          </p:cNvPr>
          <p:cNvSpPr/>
          <p:nvPr/>
        </p:nvSpPr>
        <p:spPr>
          <a:xfrm>
            <a:off x="6513873" y="699799"/>
            <a:ext cx="1327263" cy="416873"/>
          </a:xfrm>
          <a:prstGeom prst="roundRect">
            <a:avLst>
              <a:gd name="adj" fmla="val 3940"/>
            </a:avLst>
          </a:prstGeom>
          <a:solidFill>
            <a:srgbClr val="F18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Risico’s</a:t>
            </a:r>
          </a:p>
        </p:txBody>
      </p:sp>
      <p:sp>
        <p:nvSpPr>
          <p:cNvPr id="20" name="Pentagon 10">
            <a:extLst>
              <a:ext uri="{FF2B5EF4-FFF2-40B4-BE49-F238E27FC236}">
                <a16:creationId xmlns:a16="http://schemas.microsoft.com/office/drawing/2014/main" id="{D57C5170-6AD4-A6E8-02C5-0118444D9660}"/>
              </a:ext>
            </a:extLst>
          </p:cNvPr>
          <p:cNvSpPr/>
          <p:nvPr/>
        </p:nvSpPr>
        <p:spPr>
          <a:xfrm rot="18832841">
            <a:off x="3673139" y="3059395"/>
            <a:ext cx="1540877" cy="531834"/>
          </a:xfrm>
          <a:prstGeom prst="homePlate">
            <a:avLst/>
          </a:prstGeom>
          <a:gradFill>
            <a:gsLst>
              <a:gs pos="0">
                <a:srgbClr val="203C5A">
                  <a:alpha val="36236"/>
                </a:srgbClr>
              </a:gs>
              <a:gs pos="100000">
                <a:srgbClr val="203C5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4A3DA615-E1BD-72D2-D0CD-ACD72A726B6D}"/>
              </a:ext>
            </a:extLst>
          </p:cNvPr>
          <p:cNvSpPr/>
          <p:nvPr/>
        </p:nvSpPr>
        <p:spPr>
          <a:xfrm>
            <a:off x="1830915" y="3857074"/>
            <a:ext cx="1005772" cy="823736"/>
          </a:xfrm>
          <a:prstGeom prst="roundRect">
            <a:avLst>
              <a:gd name="adj" fmla="val 3940"/>
            </a:avLst>
          </a:prstGeom>
          <a:solidFill>
            <a:srgbClr val="F18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PAGO/ PMO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735335FF-8135-62A0-4FAF-71AA5AED5D6B}"/>
              </a:ext>
            </a:extLst>
          </p:cNvPr>
          <p:cNvSpPr/>
          <p:nvPr/>
        </p:nvSpPr>
        <p:spPr>
          <a:xfrm>
            <a:off x="6528424" y="1167022"/>
            <a:ext cx="1327264" cy="416873"/>
          </a:xfrm>
          <a:prstGeom prst="roundRect">
            <a:avLst>
              <a:gd name="adj" fmla="val 3940"/>
            </a:avLst>
          </a:prstGeom>
          <a:solidFill>
            <a:srgbClr val="F18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Kansen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EE113BFA-D076-9799-9A49-55B3B8ACE970}"/>
              </a:ext>
            </a:extLst>
          </p:cNvPr>
          <p:cNvSpPr/>
          <p:nvPr/>
        </p:nvSpPr>
        <p:spPr>
          <a:xfrm>
            <a:off x="5195724" y="3862329"/>
            <a:ext cx="2086854" cy="823736"/>
          </a:xfrm>
          <a:prstGeom prst="roundRect">
            <a:avLst>
              <a:gd name="adj" fmla="val 3940"/>
            </a:avLst>
          </a:prstGeom>
          <a:solidFill>
            <a:srgbClr val="F18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Verzuimbegeleiding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Preventief spreekuur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873B13EB-9A1B-15FE-9B9A-D1880EE68872}"/>
              </a:ext>
            </a:extLst>
          </p:cNvPr>
          <p:cNvSpPr/>
          <p:nvPr/>
        </p:nvSpPr>
        <p:spPr>
          <a:xfrm>
            <a:off x="4929528" y="3155975"/>
            <a:ext cx="2644877" cy="2504162"/>
          </a:xfrm>
          <a:prstGeom prst="ellipse">
            <a:avLst/>
          </a:prstGeom>
          <a:noFill/>
          <a:ln w="38100">
            <a:solidFill>
              <a:srgbClr val="F18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CCE40FCE-B025-60BB-2341-56A6A9527D4B}"/>
              </a:ext>
            </a:extLst>
          </p:cNvPr>
          <p:cNvCxnSpPr>
            <a:cxnSpLocks/>
            <a:endCxn id="24" idx="4"/>
          </p:cNvCxnSpPr>
          <p:nvPr/>
        </p:nvCxnSpPr>
        <p:spPr>
          <a:xfrm flipH="1" flipV="1">
            <a:off x="6251967" y="5660137"/>
            <a:ext cx="201328" cy="123400"/>
          </a:xfrm>
          <a:prstGeom prst="line">
            <a:avLst/>
          </a:prstGeom>
          <a:ln w="38100">
            <a:solidFill>
              <a:srgbClr val="F18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370850A8-E866-A252-63DF-E783E9C2EF74}"/>
              </a:ext>
            </a:extLst>
          </p:cNvPr>
          <p:cNvCxnSpPr>
            <a:cxnSpLocks/>
            <a:endCxn id="24" idx="4"/>
          </p:cNvCxnSpPr>
          <p:nvPr/>
        </p:nvCxnSpPr>
        <p:spPr>
          <a:xfrm flipH="1">
            <a:off x="6251967" y="5512047"/>
            <a:ext cx="199525" cy="148090"/>
          </a:xfrm>
          <a:prstGeom prst="line">
            <a:avLst/>
          </a:prstGeom>
          <a:ln w="38100">
            <a:solidFill>
              <a:srgbClr val="F18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64792E0B-38F4-9E28-2F0A-FD1FDFA54576}"/>
              </a:ext>
            </a:extLst>
          </p:cNvPr>
          <p:cNvCxnSpPr>
            <a:cxnSpLocks/>
          </p:cNvCxnSpPr>
          <p:nvPr/>
        </p:nvCxnSpPr>
        <p:spPr>
          <a:xfrm flipV="1">
            <a:off x="6164647" y="3165787"/>
            <a:ext cx="230708" cy="160716"/>
          </a:xfrm>
          <a:prstGeom prst="line">
            <a:avLst/>
          </a:prstGeom>
          <a:ln w="38100">
            <a:solidFill>
              <a:srgbClr val="F18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D849ED3-B87A-EF01-5C33-9B27C4816E0F}"/>
              </a:ext>
            </a:extLst>
          </p:cNvPr>
          <p:cNvCxnSpPr>
            <a:cxnSpLocks/>
          </p:cNvCxnSpPr>
          <p:nvPr/>
        </p:nvCxnSpPr>
        <p:spPr>
          <a:xfrm>
            <a:off x="6149595" y="3045049"/>
            <a:ext cx="245760" cy="120738"/>
          </a:xfrm>
          <a:prstGeom prst="line">
            <a:avLst/>
          </a:prstGeom>
          <a:ln w="38100">
            <a:solidFill>
              <a:srgbClr val="F18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5F03FAB2-0863-1935-1474-539B6FD8542D}"/>
              </a:ext>
            </a:extLst>
          </p:cNvPr>
          <p:cNvSpPr/>
          <p:nvPr/>
        </p:nvSpPr>
        <p:spPr>
          <a:xfrm>
            <a:off x="2973146" y="2377232"/>
            <a:ext cx="1327264" cy="416873"/>
          </a:xfrm>
          <a:prstGeom prst="roundRect">
            <a:avLst>
              <a:gd name="adj" fmla="val 3940"/>
            </a:avLst>
          </a:prstGeom>
          <a:solidFill>
            <a:srgbClr val="F18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Interventies</a:t>
            </a:r>
          </a:p>
        </p:txBody>
      </p:sp>
      <p:pic>
        <p:nvPicPr>
          <p:cNvPr id="30" name="Picture 4" descr="PDCA (Plan-Do-Check-Act) Cycle – A simple and useful for continuous  improvement | InfraHouse P/S">
            <a:extLst>
              <a:ext uri="{FF2B5EF4-FFF2-40B4-BE49-F238E27FC236}">
                <a16:creationId xmlns:a16="http://schemas.microsoft.com/office/drawing/2014/main" id="{5F7267F6-7465-D832-9B80-4C798D68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62" y="1683916"/>
            <a:ext cx="1893507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32711503-EF21-9999-B6D6-191E28FD03CB}"/>
              </a:ext>
            </a:extLst>
          </p:cNvPr>
          <p:cNvSpPr/>
          <p:nvPr/>
        </p:nvSpPr>
        <p:spPr>
          <a:xfrm>
            <a:off x="8826946" y="5712543"/>
            <a:ext cx="1327264" cy="416873"/>
          </a:xfrm>
          <a:prstGeom prst="roundRect">
            <a:avLst>
              <a:gd name="adj" fmla="val 3940"/>
            </a:avLst>
          </a:prstGeom>
          <a:solidFill>
            <a:srgbClr val="F18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nl-NL" sz="1400" dirty="0">
                <a:latin typeface="Azo Sans Md" panose="02000000000000000000" pitchFamily="2" charset="77"/>
              </a:rPr>
              <a:t>Plan van Aanpak (</a:t>
            </a:r>
            <a:r>
              <a:rPr lang="nl-NL" sz="1400" dirty="0" err="1">
                <a:latin typeface="Azo Sans Md" panose="02000000000000000000" pitchFamily="2" charset="77"/>
              </a:rPr>
              <a:t>prio</a:t>
            </a:r>
            <a:r>
              <a:rPr lang="nl-NL" sz="1400" dirty="0">
                <a:latin typeface="Azo Sans Md" panose="02000000000000000000" pitchFamily="2" charset="77"/>
              </a:rPr>
              <a:t>)</a:t>
            </a:r>
          </a:p>
        </p:txBody>
      </p:sp>
      <p:sp>
        <p:nvSpPr>
          <p:cNvPr id="33" name="Tijdelijke aanduiding voor tabel 32">
            <a:extLst>
              <a:ext uri="{FF2B5EF4-FFF2-40B4-BE49-F238E27FC236}">
                <a16:creationId xmlns:a16="http://schemas.microsoft.com/office/drawing/2014/main" id="{5393379C-27FB-E612-36ED-189030AB9A3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39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559A3-F08E-6707-2718-B89FB726C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431EE-A9E2-471A-FE1D-1E879D4D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Bedankt voor jullie aandacht!</a:t>
            </a:r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659625FE-6D13-767E-3DA0-720B9565832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14046" y="1971368"/>
            <a:ext cx="10121900" cy="37982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ontwikkelingen in de markt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bruggen van verzuim naar preventie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slim inzetten van instrumenten uit de </a:t>
            </a:r>
            <a:r>
              <a:rPr lang="nl-NL" dirty="0" err="1"/>
              <a:t>arbo</a:t>
            </a:r>
            <a:r>
              <a:rPr lang="nl-NL" dirty="0"/>
              <a:t>-cyclus / samenkomst met HR-cyclus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78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33601-DBA9-9C81-A234-0CA5C5A77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…</a:t>
            </a:r>
            <a:r>
              <a:rPr lang="nl-NL" dirty="0" smtClean="0"/>
              <a:t>verder kijken dan verzuim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C887EB-8CC1-196F-266B-87B95A30D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997" y="1910857"/>
            <a:ext cx="7591125" cy="1783405"/>
          </a:xfrm>
        </p:spPr>
        <p:txBody>
          <a:bodyPr>
            <a:normAutofit/>
          </a:bodyPr>
          <a:lstStyle/>
          <a:p>
            <a:r>
              <a:rPr lang="nl-NL" sz="1600" dirty="0" smtClean="0"/>
              <a:t>Van project aanpak verzuim (preventie) naar Kennisplatform</a:t>
            </a:r>
            <a:r>
              <a:rPr lang="nl-NL" sz="1600" dirty="0"/>
              <a:t>	</a:t>
            </a:r>
            <a:r>
              <a:rPr lang="nl-NL" sz="1600" b="0" dirty="0"/>
              <a:t>     </a:t>
            </a:r>
          </a:p>
          <a:p>
            <a:r>
              <a:rPr lang="nl-NL" sz="1600" b="0" dirty="0"/>
              <a:t>Anke Vlaming</a:t>
            </a:r>
          </a:p>
          <a:p>
            <a:r>
              <a:rPr lang="nl-NL" sz="1600" b="0" dirty="0" err="1" smtClean="0"/>
              <a:t>PreGo</a:t>
            </a:r>
            <a:r>
              <a:rPr lang="nl-NL" sz="1600" b="0" dirty="0" smtClean="0"/>
              <a:t>-Verzuimpreventie</a:t>
            </a:r>
          </a:p>
          <a:p>
            <a:r>
              <a:rPr lang="nl-NL" sz="1600" b="0" dirty="0"/>
              <a:t> </a:t>
            </a:r>
            <a:r>
              <a:rPr lang="nl-NL" sz="1600" dirty="0">
                <a:hlinkClick r:id="rId2"/>
              </a:rPr>
              <a:t>nfo@av-prego.nl</a:t>
            </a:r>
            <a:r>
              <a:rPr lang="nl-NL" sz="1600" dirty="0"/>
              <a:t> </a:t>
            </a:r>
            <a:endParaRPr lang="nl-NL" sz="1600" b="0" dirty="0"/>
          </a:p>
          <a:p>
            <a:r>
              <a:rPr lang="nl-NL" sz="1600" b="0" dirty="0"/>
              <a:t>https://av-prego.nl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719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1FD0B-A935-6BEB-DFA4-B18388F2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008BD1"/>
                </a:solidFill>
              </a:rPr>
              <a:t>Interactieve sessie  </a:t>
            </a:r>
            <a:endParaRPr lang="nl-NL" dirty="0">
              <a:solidFill>
                <a:srgbClr val="008BD1"/>
              </a:solidFill>
            </a:endParaRPr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7B762FFF-12B7-4434-5BB0-0A093C69984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14046" y="1549667"/>
            <a:ext cx="9546378" cy="422084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endParaRPr lang="nl-NL" b="1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b="1" dirty="0" smtClean="0"/>
              <a:t>Hoe </a:t>
            </a:r>
            <a:r>
              <a:rPr lang="nl-NL" b="1" dirty="0"/>
              <a:t>benut je optimale </a:t>
            </a:r>
            <a:r>
              <a:rPr lang="nl-NL" b="1" dirty="0" smtClean="0"/>
              <a:t>samenwerking</a:t>
            </a:r>
          </a:p>
          <a:p>
            <a:pPr>
              <a:spcAft>
                <a:spcPts val="1000"/>
              </a:spcAft>
            </a:pPr>
            <a:r>
              <a:rPr lang="nl-NL" dirty="0"/>
              <a:t> </a:t>
            </a:r>
            <a:r>
              <a:rPr lang="nl-NL" dirty="0" smtClean="0"/>
              <a:t>   Zie bijlage: Interactieve sessie samenwerking</a:t>
            </a:r>
          </a:p>
          <a:p>
            <a:pPr>
              <a:spcAft>
                <a:spcPts val="1000"/>
              </a:spcAft>
            </a:pPr>
            <a:endParaRPr lang="nl-NL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b="1" dirty="0" smtClean="0"/>
              <a:t>Goede voorbeelden verslavingsproblematiek</a:t>
            </a:r>
          </a:p>
          <a:p>
            <a:pPr>
              <a:spcAft>
                <a:spcPts val="1000"/>
              </a:spcAft>
            </a:pPr>
            <a:r>
              <a:rPr lang="nl-NL" b="1" dirty="0" smtClean="0"/>
              <a:t>     </a:t>
            </a:r>
            <a:r>
              <a:rPr lang="nl-NL" dirty="0"/>
              <a:t>Zie bijlage: </a:t>
            </a:r>
            <a:r>
              <a:rPr lang="nl-NL" dirty="0" smtClean="0"/>
              <a:t>Vermoeden middelengebruik </a:t>
            </a:r>
            <a:endParaRPr lang="nl-NL" dirty="0"/>
          </a:p>
          <a:p>
            <a:pPr>
              <a:spcAft>
                <a:spcPts val="1000"/>
              </a:spcAft>
            </a:pPr>
            <a:endParaRPr lang="nl-NL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b="1" dirty="0" smtClean="0"/>
              <a:t>Hoe ziet een balansgesprek eruit</a:t>
            </a:r>
          </a:p>
          <a:p>
            <a:pPr>
              <a:spcAft>
                <a:spcPts val="1000"/>
              </a:spcAft>
            </a:pPr>
            <a:r>
              <a:rPr lang="nl-NL" dirty="0" smtClean="0"/>
              <a:t>     </a:t>
            </a:r>
            <a:r>
              <a:rPr lang="nl-NL" dirty="0" smtClean="0"/>
              <a:t>Zie </a:t>
            </a:r>
            <a:r>
              <a:rPr lang="nl-NL" dirty="0" smtClean="0"/>
              <a:t>Bijlage: </a:t>
            </a:r>
            <a:r>
              <a:rPr lang="nl-NL" dirty="0" smtClean="0"/>
              <a:t>Praatkaart-balansgesprek</a:t>
            </a:r>
            <a:endParaRPr lang="nl-NL" dirty="0" smtClean="0"/>
          </a:p>
          <a:p>
            <a:pPr>
              <a:spcAft>
                <a:spcPts val="1000"/>
              </a:spcAft>
            </a:pPr>
            <a:endParaRPr lang="nl-NL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spcAft>
                <a:spcPts val="1000"/>
              </a:spcAft>
            </a:pPr>
            <a:endParaRPr lang="nl-NL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14350" indent="-5143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218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477D4-DC09-7506-83E8-D972E40F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over SBCM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303A6-76DA-1C71-6C8A-BB1BEC41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518" y="5231293"/>
            <a:ext cx="7724966" cy="1359290"/>
          </a:xfrm>
        </p:spPr>
        <p:txBody>
          <a:bodyPr>
            <a:normAutofit/>
          </a:bodyPr>
          <a:lstStyle/>
          <a:p>
            <a:r>
              <a:rPr lang="nl-NL" sz="1700" dirty="0"/>
              <a:t>SBCM is hét kenniscentrum voor sociale werkgelegenheid. </a:t>
            </a:r>
          </a:p>
          <a:p>
            <a:r>
              <a:rPr lang="nl-NL" sz="1700" dirty="0"/>
              <a:t>Wij ondersteunen professionals en organisaties in de SW-sector met praktische tools, kennis en trainingen om passend werk en duurzame inzetbaarheid te bevorderen</a:t>
            </a:r>
            <a:r>
              <a:rPr lang="nl-NL" sz="1700" dirty="0" smtClean="0"/>
              <a:t>.</a:t>
            </a:r>
          </a:p>
          <a:p>
            <a:endParaRPr lang="nl-NL" sz="1700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270" y="1097950"/>
            <a:ext cx="1323975" cy="1333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54" y="1634324"/>
            <a:ext cx="4373737" cy="3272864"/>
          </a:xfrm>
          <a:prstGeom prst="rect">
            <a:avLst/>
          </a:prstGeom>
          <a:ln w="57150">
            <a:solidFill>
              <a:srgbClr val="E30C7E"/>
            </a:solidFill>
          </a:ln>
        </p:spPr>
      </p:pic>
    </p:spTree>
    <p:extLst>
      <p:ext uri="{BB962C8B-B14F-4D97-AF65-F5344CB8AC3E}">
        <p14:creationId xmlns:p14="http://schemas.microsoft.com/office/powerpoint/2010/main" val="379725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32E54-6F0A-3349-AB7E-8F9F4887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W</a:t>
            </a:r>
            <a:r>
              <a:rPr lang="nl-NL" dirty="0" smtClean="0"/>
              <a:t>aar gaat het over</a:t>
            </a:r>
            <a:endParaRPr lang="nl-NL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33BB66A-C29F-E0B6-9FCF-750725B03F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2733"/>
              </p:ext>
            </p:extLst>
          </p:nvPr>
        </p:nvGraphicFramePr>
        <p:xfrm>
          <a:off x="1014413" y="2005013"/>
          <a:ext cx="5233987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F245DA8B-61B5-1FC7-574F-1A83338978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l="17916" r="17916"/>
          <a:stretch>
            <a:fillRect/>
          </a:stretch>
        </p:blipFill>
        <p:spPr>
          <a:xfrm>
            <a:off x="6090139" y="866043"/>
            <a:ext cx="5554174" cy="5124450"/>
          </a:xfrm>
        </p:spPr>
      </p:pic>
    </p:spTree>
    <p:extLst>
      <p:ext uri="{BB962C8B-B14F-4D97-AF65-F5344CB8AC3E}">
        <p14:creationId xmlns:p14="http://schemas.microsoft.com/office/powerpoint/2010/main" val="257935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3235E-CAB8-2B33-8C76-1F94940F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Van knelpunt naar (preventieve) oplossing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46F7A-9AF8-C760-8D7E-FF92C6817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6" y="1614489"/>
            <a:ext cx="10122877" cy="452913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Frequent verzuim in samenhang met </a:t>
            </a:r>
            <a:r>
              <a:rPr lang="nl-NL" sz="1700" b="1" dirty="0" err="1">
                <a:solidFill>
                  <a:schemeClr val="accent6">
                    <a:lumMod val="75000"/>
                  </a:schemeClr>
                </a:solidFill>
              </a:rPr>
              <a:t>Vroegsignalering</a:t>
            </a:r>
            <a:endParaRPr lang="nl-NL" sz="17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sz="17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Relatie Verslaving </a:t>
            </a: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 Verzuim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Zeer langdurend verzuim TE hoog TE hardnekkig TE complex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Belastbaarheid in kaart krijgen en houden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Eigen regie (verantwoordelijkheid) van medewerker zelf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Komt verzuim voort uit beperking en/of 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Preventieve maatregelen vanuit </a:t>
            </a:r>
            <a:r>
              <a:rPr lang="nl-NL" sz="1700" b="1" dirty="0" smtClean="0">
                <a:solidFill>
                  <a:schemeClr val="accent6">
                    <a:lumMod val="75000"/>
                  </a:schemeClr>
                </a:solidFill>
              </a:rPr>
              <a:t>organisatie</a:t>
            </a:r>
          </a:p>
          <a:p>
            <a:endParaRPr lang="nl-NL" sz="17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700" b="1" dirty="0" smtClean="0">
                <a:solidFill>
                  <a:schemeClr val="accent6">
                    <a:lumMod val="75000"/>
                  </a:schemeClr>
                </a:solidFill>
              </a:rPr>
              <a:t>Arbocatalogus Sociale veiligheid </a:t>
            </a:r>
            <a:r>
              <a:rPr lang="nl-NL" sz="1700" b="1" dirty="0">
                <a:solidFill>
                  <a:schemeClr val="accent6">
                    <a:lumMod val="75000"/>
                  </a:schemeClr>
                </a:solidFill>
              </a:rPr>
              <a:t>en werkbalans </a:t>
            </a:r>
            <a:r>
              <a:rPr lang="nl-NL" sz="1700" b="1" dirty="0" smtClean="0">
                <a:solidFill>
                  <a:schemeClr val="accent6">
                    <a:lumMod val="75000"/>
                  </a:schemeClr>
                </a:solidFill>
              </a:rPr>
              <a:t>(toevoegen link)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7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08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419FC-2E4B-9507-9C67-6CB0F34F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 verzuim </a:t>
            </a:r>
            <a:r>
              <a:rPr lang="nl-NL" dirty="0">
                <a:sym typeface="Wingdings" panose="05000000000000000000" pitchFamily="2" charset="2"/>
              </a:rPr>
              <a:t>  </a:t>
            </a:r>
            <a:r>
              <a:rPr lang="nl-NL" dirty="0" err="1">
                <a:sym typeface="Wingdings" panose="05000000000000000000" pitchFamily="2" charset="2"/>
              </a:rPr>
              <a:t>Vroegsignalering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7E29A-0FBF-D117-194A-BBED7D2E0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 - lastig grip krijgen				- gedrag/frequent verzuim/</a:t>
            </a:r>
          </a:p>
          <a:p>
            <a:r>
              <a:rPr lang="nl-NL" dirty="0">
                <a:sym typeface="Wingdings" panose="05000000000000000000" pitchFamily="2" charset="2"/>
              </a:rPr>
              <a:t> - gedrag/beperking		   	                               </a:t>
            </a:r>
            <a:r>
              <a:rPr lang="nl-NL" dirty="0" err="1">
                <a:sym typeface="Wingdings" panose="05000000000000000000" pitchFamily="2" charset="2"/>
              </a:rPr>
              <a:t>medewerkers@risk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 - gespreksprotocol				- eigen rol v medewerker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TOOLS: </a:t>
            </a:r>
            <a:endParaRPr lang="nl-NL" b="1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Praatkaart-Balansgesprek </a:t>
            </a:r>
            <a:r>
              <a:rPr lang="nl-NL" sz="1800" dirty="0" smtClean="0">
                <a:sym typeface="Wingdings" panose="05000000000000000000" pitchFamily="2" charset="2"/>
              </a:rPr>
              <a:t>(</a:t>
            </a:r>
            <a:r>
              <a:rPr lang="nl-NL" sz="1800" dirty="0">
                <a:sym typeface="Wingdings" panose="05000000000000000000" pitchFamily="2" charset="2"/>
              </a:rPr>
              <a:t>zie bijlage, er </a:t>
            </a:r>
            <a:r>
              <a:rPr lang="nl-NL" sz="1800" dirty="0" smtClean="0">
                <a:sym typeface="Wingdings" panose="05000000000000000000" pitchFamily="2" charset="2"/>
              </a:rPr>
              <a:t>volgt nog </a:t>
            </a:r>
            <a:r>
              <a:rPr lang="nl-NL" sz="1800" dirty="0">
                <a:sym typeface="Wingdings" panose="05000000000000000000" pitchFamily="2" charset="2"/>
              </a:rPr>
              <a:t>een aangepaste versie)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edewerkers@risk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 beeld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Follow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up na de gesprekken </a:t>
            </a:r>
          </a:p>
          <a:p>
            <a:endParaRPr lang="nl-NL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634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DB5C2-A71C-0822-61F6-893C856B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PSYCHO SOCIALE (ARBEIDS)BELASTING (PSA)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947273-CF38-5F13-633F-592948A1E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6" y="2005011"/>
            <a:ext cx="10122877" cy="396265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nl-NL" dirty="0"/>
              <a:t>Pesten / (</a:t>
            </a:r>
            <a:r>
              <a:rPr lang="nl-NL" dirty="0" err="1"/>
              <a:t>sexuele</a:t>
            </a:r>
            <a:r>
              <a:rPr lang="nl-NL" dirty="0"/>
              <a:t>) intimidatie / agressie / discriminatie</a:t>
            </a:r>
          </a:p>
          <a:p>
            <a:pPr marL="342900" indent="-342900">
              <a:buFontTx/>
              <a:buChar char="-"/>
            </a:pPr>
            <a:r>
              <a:rPr lang="nl-NL" dirty="0"/>
              <a:t>Financiële zorgen / scheiding / </a:t>
            </a:r>
            <a:r>
              <a:rPr lang="nl-NL" dirty="0" err="1"/>
              <a:t>rouw&amp;verlies</a:t>
            </a:r>
            <a:r>
              <a:rPr lang="nl-NL" dirty="0"/>
              <a:t> / mantelzorg</a:t>
            </a:r>
          </a:p>
          <a:p>
            <a:pPr marL="342900" indent="-342900">
              <a:buFontTx/>
              <a:buChar char="-"/>
            </a:pPr>
            <a:r>
              <a:rPr lang="nl-NL" dirty="0"/>
              <a:t>Levensfase-issues divers </a:t>
            </a:r>
          </a:p>
          <a:p>
            <a:pPr marL="342900" indent="-342900">
              <a:buFontTx/>
              <a:buChar char="-"/>
            </a:pPr>
            <a:r>
              <a:rPr lang="nl-NL" dirty="0"/>
              <a:t>Toenemende maatschappelijke problematiek</a:t>
            </a:r>
          </a:p>
          <a:p>
            <a:pPr marL="342900" indent="-342900">
              <a:buFontTx/>
              <a:buChar char="-"/>
            </a:pPr>
            <a:r>
              <a:rPr lang="nl-NL" dirty="0"/>
              <a:t>Culturele vraagstukken </a:t>
            </a:r>
          </a:p>
          <a:p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TOOLS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Thema-sessies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webinars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 (‘Werk in Balans’)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Interventie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– kaart (ondersteunende activiteiten voor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mdw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nl-NL" sz="2500" dirty="0" smtClean="0"/>
              <a:t>(</a:t>
            </a:r>
            <a:r>
              <a:rPr lang="nl-NL" sz="2500" dirty="0"/>
              <a:t>zie bijlage: AV-</a:t>
            </a:r>
            <a:r>
              <a:rPr lang="nl-NL" sz="2500" dirty="0" err="1"/>
              <a:t>Prego</a:t>
            </a:r>
            <a:r>
              <a:rPr lang="nl-NL" sz="2500" dirty="0"/>
              <a:t> Interventiekaart)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Vroegsignalering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gedrag / klachten / frequent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verzuimgesprek </a:t>
            </a:r>
            <a:r>
              <a:rPr lang="nl-NL" sz="2500" dirty="0"/>
              <a:t>(zie </a:t>
            </a:r>
            <a:r>
              <a:rPr lang="nl-NL" sz="2500" dirty="0" smtClean="0"/>
              <a:t>bijlage: frequent verzuimgesprek </a:t>
            </a:r>
            <a:r>
              <a:rPr lang="nl-NL" sz="2500" dirty="0" err="1" smtClean="0"/>
              <a:t>Dethon</a:t>
            </a:r>
            <a:r>
              <a:rPr lang="nl-NL" sz="2500" dirty="0" smtClean="0"/>
              <a:t>)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/bedrijfsarts (preventief) aanhaken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843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EF7D8-E707-88E9-3BB1-FE5BAE71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Langdurend complex Verzuim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CD9EB2-9FB1-286D-A5FB-2C94A6FC24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Beleid / Proces </a:t>
            </a:r>
          </a:p>
          <a:p>
            <a:r>
              <a:rPr lang="nl-NL" dirty="0"/>
              <a:t>Deskundigheid</a:t>
            </a:r>
          </a:p>
          <a:p>
            <a:r>
              <a:rPr lang="nl-NL" dirty="0"/>
              <a:t>Re-integratie mogelijkheden </a:t>
            </a:r>
          </a:p>
          <a:p>
            <a:r>
              <a:rPr lang="nl-NL" dirty="0"/>
              <a:t>WIA-proces/-beoordeling (niet medisch objectiveerbaar / &lt; 35% AO</a:t>
            </a:r>
          </a:p>
          <a:p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Duidelijke aanpak op maatwerk-eisende dossiers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 </a:t>
            </a:r>
            <a:r>
              <a:rPr lang="nl-NL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Scenario-denken-en-doen = leerpunten gebruiken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Thema Sociaal Medisch Team Sessies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Praktijkervaringen (best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practices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/ kennis delen via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platform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Cedris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/SBCM) </a:t>
            </a:r>
            <a:endParaRPr lang="nl-NL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6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00C46-D1DA-4AE5-2869-FAC61E8C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Belastbaarheid (draaglast/draagkracht)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377C51-5986-0825-D1F1-75830A7F83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In kaart brengen (aan de voorkant / tussentijds) </a:t>
            </a:r>
          </a:p>
          <a:p>
            <a:r>
              <a:rPr lang="nl-NL" dirty="0"/>
              <a:t>Nu heel divers geregeld, van arbeids-diagnostisch centrum tot aan instroompunt, doelgroepenregister..</a:t>
            </a:r>
          </a:p>
          <a:p>
            <a:endParaRPr lang="nl-N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TOOLS</a:t>
            </a:r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rogramma’s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uit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WerkinBalans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 / Arbocatalogus (website)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Taak-risico-analyse / Startrapport Beschut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Werk </a:t>
            </a:r>
            <a:r>
              <a:rPr lang="nl-NL" dirty="0"/>
              <a:t>(zie </a:t>
            </a:r>
            <a:r>
              <a:rPr lang="nl-NL" dirty="0" smtClean="0"/>
              <a:t>bijlage: </a:t>
            </a:r>
            <a:r>
              <a:rPr lang="nl-NL" dirty="0"/>
              <a:t>S</a:t>
            </a:r>
            <a:r>
              <a:rPr lang="nl-NL" dirty="0" smtClean="0"/>
              <a:t>tartrapport </a:t>
            </a:r>
            <a:r>
              <a:rPr lang="nl-NL" dirty="0"/>
              <a:t>Beschut </a:t>
            </a:r>
            <a:r>
              <a:rPr lang="nl-NL" dirty="0" smtClean="0"/>
              <a:t>Werk, Concern voor Werk)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Skills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Based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 Matching (eenvoudig en </a:t>
            </a:r>
            <a:r>
              <a:rPr lang="nl-NL" dirty="0" err="1">
                <a:solidFill>
                  <a:schemeClr val="accent6">
                    <a:lumMod val="75000"/>
                  </a:schemeClr>
                </a:solidFill>
              </a:rPr>
              <a:t>laagdrempeling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 = nog proeftuin)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Kennisdeling vanuit de arbeids-diagnostische centra / instroompunt /…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62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4FC2A-C202-D7F7-5BA1-51503021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Medewerker meer Eigen Regie (geven)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E6742E-5AFD-6A22-B2AC-663AD0A91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Vaak afwachtende houding </a:t>
            </a:r>
          </a:p>
          <a:p>
            <a:r>
              <a:rPr lang="nl-NL" dirty="0"/>
              <a:t>‘</a:t>
            </a:r>
            <a:r>
              <a:rPr lang="nl-NL" dirty="0" err="1"/>
              <a:t>Gepemperd</a:t>
            </a:r>
            <a:r>
              <a:rPr lang="nl-NL" dirty="0"/>
              <a:t>’ (sociale omgeving en werk?)</a:t>
            </a:r>
          </a:p>
          <a:p>
            <a:r>
              <a:rPr lang="nl-NL" dirty="0"/>
              <a:t>Ander leervermogen</a:t>
            </a:r>
          </a:p>
          <a:p>
            <a:r>
              <a:rPr lang="nl-NL" dirty="0"/>
              <a:t>Betrekken bij ontwikkeling en uitvoering van verzuim-preventie</a:t>
            </a:r>
          </a:p>
          <a:p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TOOLS: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Thema-sessies met en voor medewerkers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Medewerker (laten) voorbereiden op gesprek </a:t>
            </a:r>
            <a:r>
              <a:rPr lang="nl-NL" dirty="0"/>
              <a:t>(Bijlage </a:t>
            </a:r>
            <a:r>
              <a:rPr lang="nl-NL" dirty="0" smtClean="0"/>
              <a:t>Praatkaar-Balansgesprek</a:t>
            </a:r>
            <a:r>
              <a:rPr lang="nl-NL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Workshop voor groep medewerkers ‘in verzuim’  </a:t>
            </a:r>
          </a:p>
        </p:txBody>
      </p:sp>
    </p:spTree>
    <p:extLst>
      <p:ext uri="{BB962C8B-B14F-4D97-AF65-F5344CB8AC3E}">
        <p14:creationId xmlns:p14="http://schemas.microsoft.com/office/powerpoint/2010/main" val="22155304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911</Words>
  <Application>Microsoft Office PowerPoint</Application>
  <PresentationFormat>Breedbeeld</PresentationFormat>
  <Paragraphs>196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Aptos</vt:lpstr>
      <vt:lpstr>Arial</vt:lpstr>
      <vt:lpstr>Arial</vt:lpstr>
      <vt:lpstr>Arial Black</vt:lpstr>
      <vt:lpstr>Azo Sans</vt:lpstr>
      <vt:lpstr>Azo Sans Md</vt:lpstr>
      <vt:lpstr>Wingdings</vt:lpstr>
      <vt:lpstr>Kantoorthema</vt:lpstr>
      <vt:lpstr>Handout bijeenkomst:  Verder kijken dan verzuim</vt:lpstr>
      <vt:lpstr>…verder kijken dan verzuim</vt:lpstr>
      <vt:lpstr>Waar gaat het over</vt:lpstr>
      <vt:lpstr>Van knelpunt naar (preventieve) oplossing</vt:lpstr>
      <vt:lpstr>Frequent verzuim   Vroegsignalering </vt:lpstr>
      <vt:lpstr>PSYCHO SOCIALE (ARBEIDS)BELASTING (PSA)</vt:lpstr>
      <vt:lpstr>Langdurend complex Verzuim</vt:lpstr>
      <vt:lpstr>Belastbaarheid (draaglast/draagkracht) </vt:lpstr>
      <vt:lpstr>Medewerker meer Eigen Regie (geven) </vt:lpstr>
      <vt:lpstr>VERZUIM uit BEPERKING EN/OF GEDRAG</vt:lpstr>
      <vt:lpstr>Relatie Verslaving   Verzuim (1) </vt:lpstr>
      <vt:lpstr>Relatie Verslaving   Verzuim (2)</vt:lpstr>
      <vt:lpstr>Oplossingen en Vervolg</vt:lpstr>
      <vt:lpstr>Rolf de Vries  </vt:lpstr>
      <vt:lpstr>Verder kijken dan verzuim: rol en ontwikkelingen arbodienstverlening</vt:lpstr>
      <vt:lpstr>strategische arbo-aanpak</vt:lpstr>
      <vt:lpstr>Grip op verzuim</vt:lpstr>
      <vt:lpstr>preventie uit de  arbo-cyclus</vt:lpstr>
      <vt:lpstr>Bedankt voor jullie aandacht!</vt:lpstr>
      <vt:lpstr>Interactieve sessie  </vt:lpstr>
      <vt:lpstr>Meer over SBCM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ferwerda</dc:creator>
  <cp:lastModifiedBy>Bibian Hengeveld</cp:lastModifiedBy>
  <cp:revision>18</cp:revision>
  <dcterms:created xsi:type="dcterms:W3CDTF">2025-06-25T11:49:48Z</dcterms:created>
  <dcterms:modified xsi:type="dcterms:W3CDTF">2025-12-17T15:18:32Z</dcterms:modified>
</cp:coreProperties>
</file>