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65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3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690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+ opsommingen + 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581" y="6245995"/>
            <a:ext cx="1172388" cy="370280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812" y="6164647"/>
            <a:ext cx="1543396" cy="486230"/>
          </a:xfrm>
          <a:prstGeom prst="rect">
            <a:avLst/>
          </a:prstGeom>
        </p:spPr>
      </p:pic>
      <p:sp>
        <p:nvSpPr>
          <p:cNvPr id="15" name="Tijdelijke aanduiding voor titel 1"/>
          <p:cNvSpPr>
            <a:spLocks noGrp="1"/>
          </p:cNvSpPr>
          <p:nvPr>
            <p:ph type="title"/>
          </p:nvPr>
        </p:nvSpPr>
        <p:spPr>
          <a:xfrm>
            <a:off x="970812" y="216461"/>
            <a:ext cx="7744820" cy="10682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50000"/>
              </a:lnSpc>
              <a:defRPr sz="3600" b="1">
                <a:solidFill>
                  <a:srgbClr val="B4828A"/>
                </a:solidFill>
                <a:latin typeface="+mn-lt"/>
              </a:defRPr>
            </a:lvl1pPr>
          </a:lstStyle>
          <a:p>
            <a:endParaRPr lang="nl-NL" dirty="0"/>
          </a:p>
        </p:txBody>
      </p:sp>
      <p:sp>
        <p:nvSpPr>
          <p:cNvPr id="20" name="Titel 1"/>
          <p:cNvSpPr txBox="1">
            <a:spLocks/>
          </p:cNvSpPr>
          <p:nvPr userDrawn="1"/>
        </p:nvSpPr>
        <p:spPr>
          <a:xfrm>
            <a:off x="7623602" y="6164647"/>
            <a:ext cx="3785278" cy="38957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nl-NL" sz="2000" b="1" dirty="0">
                <a:solidFill>
                  <a:srgbClr val="E84410"/>
                </a:solidFill>
                <a:latin typeface="+mn-lt"/>
              </a:rPr>
              <a:t>gezondheidmetdewerkvloer.nl</a:t>
            </a:r>
          </a:p>
        </p:txBody>
      </p:sp>
      <p:sp>
        <p:nvSpPr>
          <p:cNvPr id="9" name="Rechthoek 8"/>
          <p:cNvSpPr/>
          <p:nvPr userDrawn="1"/>
        </p:nvSpPr>
        <p:spPr>
          <a:xfrm>
            <a:off x="9833956" y="0"/>
            <a:ext cx="2358044" cy="5852160"/>
          </a:xfrm>
          <a:prstGeom prst="rect">
            <a:avLst/>
          </a:prstGeom>
          <a:solidFill>
            <a:srgbClr val="FFB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0"/>
          </p:nvPr>
        </p:nvSpPr>
        <p:spPr>
          <a:xfrm>
            <a:off x="970812" y="1417896"/>
            <a:ext cx="7756969" cy="4247496"/>
          </a:xfrm>
          <a:prstGeom prst="rect">
            <a:avLst/>
          </a:prstGeom>
        </p:spPr>
        <p:txBody>
          <a:bodyPr/>
          <a:lstStyle>
            <a:lvl1pPr marL="342000" indent="-342000">
              <a:buClr>
                <a:srgbClr val="B4828A"/>
              </a:buClr>
              <a:buFont typeface="Wingdings" panose="05000000000000000000" pitchFamily="2" charset="2"/>
              <a:buChar char="§"/>
              <a:defRPr sz="2400">
                <a:solidFill>
                  <a:srgbClr val="101010"/>
                </a:solidFill>
                <a:latin typeface="+mj-lt"/>
              </a:defRPr>
            </a:lvl1pPr>
            <a:lvl2pPr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</a:lstStyle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1414439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591098"/>
            <a:ext cx="12192000" cy="3266902"/>
          </a:xfrm>
          <a:prstGeom prst="rect">
            <a:avLst/>
          </a:prstGeom>
          <a:solidFill>
            <a:srgbClr val="1010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443" y="1003033"/>
            <a:ext cx="5115443" cy="3218079"/>
          </a:xfrm>
          <a:prstGeom prst="rect">
            <a:avLst/>
          </a:prstGeom>
        </p:spPr>
      </p:pic>
      <p:pic>
        <p:nvPicPr>
          <p:cNvPr id="11" name="Afbeelding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928" y="2093342"/>
            <a:ext cx="1477588" cy="466672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102" y="890687"/>
            <a:ext cx="1945178" cy="612807"/>
          </a:xfrm>
          <a:prstGeom prst="rect">
            <a:avLst/>
          </a:prstGeom>
        </p:spPr>
      </p:pic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052" y="1629294"/>
            <a:ext cx="950781" cy="254540"/>
          </a:xfrm>
          <a:prstGeom prst="rect">
            <a:avLst/>
          </a:prstGeom>
        </p:spPr>
      </p:pic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8833" y="447492"/>
            <a:ext cx="1829668" cy="629406"/>
          </a:xfrm>
          <a:prstGeom prst="rect">
            <a:avLst/>
          </a:prstGeom>
        </p:spPr>
      </p:pic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0524" y="2437699"/>
            <a:ext cx="1777025" cy="611296"/>
          </a:xfrm>
          <a:prstGeom prst="rect">
            <a:avLst/>
          </a:prstGeom>
        </p:spPr>
      </p:pic>
      <p:sp>
        <p:nvSpPr>
          <p:cNvPr id="16" name="Titel 1"/>
          <p:cNvSpPr txBox="1">
            <a:spLocks/>
          </p:cNvSpPr>
          <p:nvPr userDrawn="1"/>
        </p:nvSpPr>
        <p:spPr>
          <a:xfrm>
            <a:off x="1582189" y="5637060"/>
            <a:ext cx="9027620" cy="52808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nl-NL" sz="2000" b="1" dirty="0">
                <a:solidFill>
                  <a:srgbClr val="E84410"/>
                </a:solidFill>
                <a:latin typeface="+mn-lt"/>
              </a:rPr>
              <a:t>gezondheidmetdewerkvloer.nl</a:t>
            </a:r>
          </a:p>
        </p:txBody>
      </p:sp>
      <p:sp>
        <p:nvSpPr>
          <p:cNvPr id="19" name="Titel 1"/>
          <p:cNvSpPr txBox="1">
            <a:spLocks/>
          </p:cNvSpPr>
          <p:nvPr userDrawn="1"/>
        </p:nvSpPr>
        <p:spPr>
          <a:xfrm>
            <a:off x="1582189" y="4605976"/>
            <a:ext cx="9027620" cy="11028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nl-NL" sz="36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6213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29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799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3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68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9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1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6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A5C09-F41A-4E3D-8E24-85DA3A8DB18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A6DB1-670C-450B-8DD0-D33F798589D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Van </a:t>
            </a:r>
            <a:r>
              <a:rPr lang="en-US" dirty="0" err="1"/>
              <a:t>interventie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participatie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970812" y="1417896"/>
            <a:ext cx="4112465" cy="424749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B4828A"/>
                </a:solidFill>
              </a:rPr>
              <a:t>Interventie</a:t>
            </a:r>
            <a:endParaRPr lang="en-US" b="1" dirty="0">
              <a:solidFill>
                <a:srgbClr val="B4828A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Top-down, aanbodgericht</a:t>
            </a:r>
          </a:p>
          <a:p>
            <a:r>
              <a:rPr lang="nl-NL" sz="2000" dirty="0">
                <a:solidFill>
                  <a:schemeClr val="tx1"/>
                </a:solidFill>
              </a:rPr>
              <a:t>Gezondheid als epidemiologische risico</a:t>
            </a:r>
          </a:p>
          <a:p>
            <a:r>
              <a:rPr lang="nl-NL" sz="2000" dirty="0">
                <a:solidFill>
                  <a:schemeClr val="tx1"/>
                </a:solidFill>
              </a:rPr>
              <a:t>Academische, statistische kennis</a:t>
            </a:r>
            <a:br>
              <a:rPr lang="nl-NL" sz="2000" dirty="0">
                <a:solidFill>
                  <a:schemeClr val="tx1"/>
                </a:solidFill>
              </a:rPr>
            </a:br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Standaardisering, </a:t>
            </a:r>
            <a:r>
              <a:rPr lang="nl-NL" sz="2000" dirty="0" err="1">
                <a:solidFill>
                  <a:schemeClr val="tx1"/>
                </a:solidFill>
              </a:rPr>
              <a:t>contextloos</a:t>
            </a:r>
            <a:endParaRPr lang="nl-NL" sz="2000" dirty="0">
              <a:solidFill>
                <a:schemeClr val="tx1"/>
              </a:solidFill>
            </a:endParaRPr>
          </a:p>
          <a:p>
            <a:r>
              <a:rPr lang="nl-NL" sz="2000" dirty="0">
                <a:solidFill>
                  <a:schemeClr val="tx1"/>
                </a:solidFill>
              </a:rPr>
              <a:t>Project, ad hoc, begin-eind </a:t>
            </a:r>
          </a:p>
          <a:p>
            <a:r>
              <a:rPr lang="nl-NL" sz="2000" dirty="0">
                <a:solidFill>
                  <a:schemeClr val="tx1"/>
                </a:solidFill>
              </a:rPr>
              <a:t>Rationalistisch, individualistisch mensbeeld</a:t>
            </a:r>
          </a:p>
          <a:p>
            <a:r>
              <a:rPr lang="nl-NL" sz="2000" dirty="0">
                <a:solidFill>
                  <a:schemeClr val="tx1"/>
                </a:solidFill>
              </a:rPr>
              <a:t>Werkplek gereduceerd tot locatie</a:t>
            </a:r>
          </a:p>
          <a:p>
            <a:r>
              <a:rPr lang="nl-NL" sz="2000" dirty="0">
                <a:solidFill>
                  <a:schemeClr val="tx1"/>
                </a:solidFill>
              </a:rPr>
              <a:t>Verantwoording kwantitatief </a:t>
            </a:r>
            <a:r>
              <a:rPr lang="nl-NL" sz="2000" dirty="0" err="1">
                <a:solidFill>
                  <a:schemeClr val="tx1"/>
                </a:solidFill>
              </a:rPr>
              <a:t>ahv</a:t>
            </a:r>
            <a:r>
              <a:rPr lang="nl-NL" sz="2000" dirty="0">
                <a:solidFill>
                  <a:schemeClr val="tx1"/>
                </a:solidFill>
              </a:rPr>
              <a:t> vooraf gedefinieerde doelen </a:t>
            </a:r>
          </a:p>
          <a:p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11753" y="1417896"/>
            <a:ext cx="4412350" cy="42474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000" indent="-342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B4828A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101010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nl-NL" sz="2400" b="1" i="0" u="none" strike="noStrike" kern="1200" cap="none" spc="0" normalizeH="0" baseline="0" noProof="0" dirty="0">
                <a:ln>
                  <a:noFill/>
                </a:ln>
                <a:solidFill>
                  <a:srgbClr val="B4828A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Participatie</a:t>
            </a: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Bottom-up, vraaggericht</a:t>
            </a: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Gezondheid als ervaring en </a:t>
            </a:r>
            <a:r>
              <a:rPr kumimoji="0" lang="nl-NL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gecontextualiseerde</a:t>
            </a: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praktijk</a:t>
            </a: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Verschillende type kennis, ervaring, verhalend, etnografisch</a:t>
            </a: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Variatie en </a:t>
            </a:r>
            <a:r>
              <a:rPr kumimoji="0" lang="nl-NL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contextualisering</a:t>
            </a: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Proces, continue, ingebed, eigen tempo</a:t>
            </a: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Mens is een lerend en sociaal wezen, vertrouwen</a:t>
            </a: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Werk-Gezondheid interactie centraal</a:t>
            </a: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Verantwoording dialogisch </a:t>
            </a:r>
            <a:r>
              <a:rPr kumimoji="0" lang="nl-NL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ahv</a:t>
            </a: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inzichten verworven tijdens het proces  </a:t>
            </a:r>
          </a:p>
          <a:p>
            <a:pPr marL="342000" marR="0" lvl="0" indent="-342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4828A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059646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90</Words>
  <Application>Microsoft Office PowerPoint</Application>
  <PresentationFormat>Breedbeeld</PresentationFormat>
  <Paragraphs>19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1_Office Theme</vt:lpstr>
      <vt:lpstr>Van interventie naar participatie</vt:lpstr>
    </vt:vector>
  </TitlesOfParts>
  <Company>Maastricht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 interventie naar participatie</dc:title>
  <dc:creator>Meershoek, A (HES)</dc:creator>
  <cp:lastModifiedBy>Petra Oldenhage</cp:lastModifiedBy>
  <cp:revision>3</cp:revision>
  <dcterms:created xsi:type="dcterms:W3CDTF">2025-12-08T13:20:23Z</dcterms:created>
  <dcterms:modified xsi:type="dcterms:W3CDTF">2025-12-15T06:59:53Z</dcterms:modified>
</cp:coreProperties>
</file>