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0"/>
  </p:notesMasterIdLst>
  <p:sldIdLst>
    <p:sldId id="269" r:id="rId2"/>
    <p:sldId id="279" r:id="rId3"/>
    <p:sldId id="271" r:id="rId4"/>
    <p:sldId id="273" r:id="rId5"/>
    <p:sldId id="272" r:id="rId6"/>
    <p:sldId id="280" r:id="rId7"/>
    <p:sldId id="281" r:id="rId8"/>
    <p:sldId id="278" r:id="rId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D1"/>
    <a:srgbClr val="E4117F"/>
    <a:srgbClr val="7AC242"/>
    <a:srgbClr val="AADA76"/>
    <a:srgbClr val="ED8219"/>
    <a:srgbClr val="9A9591"/>
    <a:srgbClr val="6FAE1D"/>
    <a:srgbClr val="137BAF"/>
    <a:srgbClr val="C10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AC6076-346A-412C-A991-B3A9AD45F3D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nl-NL"/>
        </a:p>
      </dgm:t>
    </dgm:pt>
    <dgm:pt modelId="{8C39C77D-0D20-4380-8D3B-D08D83144378}">
      <dgm:prSet phldrT="[Tekst]"/>
      <dgm:spPr/>
      <dgm:t>
        <a:bodyPr/>
        <a:lstStyle/>
        <a:p>
          <a:r>
            <a:rPr lang="nl-NL" b="1" dirty="0" smtClean="0"/>
            <a:t>Voorkomen</a:t>
          </a:r>
          <a:endParaRPr lang="nl-NL" b="1" dirty="0"/>
        </a:p>
      </dgm:t>
    </dgm:pt>
    <dgm:pt modelId="{C0A620A9-88FA-44BB-8683-57C0B58E1230}" type="parTrans" cxnId="{B5F83166-5BE4-4596-83C8-B0D8F1166D0D}">
      <dgm:prSet/>
      <dgm:spPr/>
      <dgm:t>
        <a:bodyPr/>
        <a:lstStyle/>
        <a:p>
          <a:endParaRPr lang="nl-NL"/>
        </a:p>
      </dgm:t>
    </dgm:pt>
    <dgm:pt modelId="{CCAD4096-130C-4403-8D0C-11903791F366}" type="sibTrans" cxnId="{B5F83166-5BE4-4596-83C8-B0D8F1166D0D}">
      <dgm:prSet/>
      <dgm:spPr/>
      <dgm:t>
        <a:bodyPr/>
        <a:lstStyle/>
        <a:p>
          <a:endParaRPr lang="nl-NL"/>
        </a:p>
      </dgm:t>
    </dgm:pt>
    <dgm:pt modelId="{4ABA1C9E-8B97-4961-B8F2-214A0FB3F0A7}">
      <dgm:prSet phldrT="[Tekst]"/>
      <dgm:spPr/>
      <dgm:t>
        <a:bodyPr/>
        <a:lstStyle/>
        <a:p>
          <a:r>
            <a:rPr lang="nl-NL" b="1" dirty="0" smtClean="0"/>
            <a:t>Bewustwording en signaleren</a:t>
          </a:r>
          <a:endParaRPr lang="nl-NL" b="1" dirty="0"/>
        </a:p>
      </dgm:t>
    </dgm:pt>
    <dgm:pt modelId="{68E7EB7E-924C-4814-94B0-3331B2997BC7}" type="parTrans" cxnId="{C369B621-9162-41A0-98D6-ED453C081466}">
      <dgm:prSet/>
      <dgm:spPr/>
      <dgm:t>
        <a:bodyPr/>
        <a:lstStyle/>
        <a:p>
          <a:endParaRPr lang="nl-NL"/>
        </a:p>
      </dgm:t>
    </dgm:pt>
    <dgm:pt modelId="{01086BF4-F21E-469F-9A42-FE110308B11C}" type="sibTrans" cxnId="{C369B621-9162-41A0-98D6-ED453C081466}">
      <dgm:prSet/>
      <dgm:spPr/>
      <dgm:t>
        <a:bodyPr/>
        <a:lstStyle/>
        <a:p>
          <a:endParaRPr lang="nl-NL"/>
        </a:p>
      </dgm:t>
    </dgm:pt>
    <dgm:pt modelId="{0BCAA1E0-948F-4C46-9E42-699CDE9EDD53}">
      <dgm:prSet phldrT="[Tekst]"/>
      <dgm:spPr/>
      <dgm:t>
        <a:bodyPr/>
        <a:lstStyle/>
        <a:p>
          <a:r>
            <a:rPr lang="nl-NL" b="1" dirty="0" smtClean="0"/>
            <a:t>Handelen</a:t>
          </a:r>
          <a:endParaRPr lang="nl-NL" b="1" dirty="0"/>
        </a:p>
      </dgm:t>
    </dgm:pt>
    <dgm:pt modelId="{A172540B-337B-4AF4-B304-F9C121889A0D}" type="parTrans" cxnId="{A1135E25-1C78-4257-AC71-DD8C5387ABCF}">
      <dgm:prSet/>
      <dgm:spPr/>
      <dgm:t>
        <a:bodyPr/>
        <a:lstStyle/>
        <a:p>
          <a:endParaRPr lang="nl-NL"/>
        </a:p>
      </dgm:t>
    </dgm:pt>
    <dgm:pt modelId="{3B23C14C-D3D4-45CB-92E5-B010FAA042D0}" type="sibTrans" cxnId="{A1135E25-1C78-4257-AC71-DD8C5387ABCF}">
      <dgm:prSet/>
      <dgm:spPr/>
      <dgm:t>
        <a:bodyPr/>
        <a:lstStyle/>
        <a:p>
          <a:endParaRPr lang="nl-NL"/>
        </a:p>
      </dgm:t>
    </dgm:pt>
    <dgm:pt modelId="{47CD78AA-D633-449E-8817-3B57F92CB2DB}" type="pres">
      <dgm:prSet presAssocID="{6FAC6076-346A-412C-A991-B3A9AD45F3D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DA601F5A-CD8B-43B2-8C2C-D40C8722DC2F}" type="pres">
      <dgm:prSet presAssocID="{8C39C77D-0D20-4380-8D3B-D08D83144378}" presName="Accent1" presStyleCnt="0"/>
      <dgm:spPr/>
    </dgm:pt>
    <dgm:pt modelId="{8DDCEC7A-B76A-44E3-925F-A2826136D85F}" type="pres">
      <dgm:prSet presAssocID="{8C39C77D-0D20-4380-8D3B-D08D83144378}" presName="Accent" presStyleLbl="node1" presStyleIdx="0" presStyleCnt="3"/>
      <dgm:spPr/>
    </dgm:pt>
    <dgm:pt modelId="{CA0626C3-0524-49C4-99B4-B0ADCC293071}" type="pres">
      <dgm:prSet presAssocID="{8C39C77D-0D20-4380-8D3B-D08D8314437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4E62910-4899-4370-9917-6A22E8082A55}" type="pres">
      <dgm:prSet presAssocID="{4ABA1C9E-8B97-4961-B8F2-214A0FB3F0A7}" presName="Accent2" presStyleCnt="0"/>
      <dgm:spPr/>
    </dgm:pt>
    <dgm:pt modelId="{72EB5D86-4B7F-4578-9DAE-7F56D7D278E7}" type="pres">
      <dgm:prSet presAssocID="{4ABA1C9E-8B97-4961-B8F2-214A0FB3F0A7}" presName="Accent" presStyleLbl="node1" presStyleIdx="1" presStyleCnt="3"/>
      <dgm:spPr/>
    </dgm:pt>
    <dgm:pt modelId="{82FB484A-5CE4-495E-B0DA-0DB7EAD7CF3A}" type="pres">
      <dgm:prSet presAssocID="{4ABA1C9E-8B97-4961-B8F2-214A0FB3F0A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5C6863A-27DD-4D5F-8EBC-6C6AE6CC756A}" type="pres">
      <dgm:prSet presAssocID="{0BCAA1E0-948F-4C46-9E42-699CDE9EDD53}" presName="Accent3" presStyleCnt="0"/>
      <dgm:spPr/>
    </dgm:pt>
    <dgm:pt modelId="{6EE33CDA-83E1-4778-BECD-4517A45EFCF5}" type="pres">
      <dgm:prSet presAssocID="{0BCAA1E0-948F-4C46-9E42-699CDE9EDD53}" presName="Accent" presStyleLbl="node1" presStyleIdx="2" presStyleCnt="3"/>
      <dgm:spPr/>
    </dgm:pt>
    <dgm:pt modelId="{11F87F84-ED74-4848-A347-9A5B0BD2CF55}" type="pres">
      <dgm:prSet presAssocID="{0BCAA1E0-948F-4C46-9E42-699CDE9EDD5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0F239AA-0105-4B69-8D79-FD9C116838B2}" type="presOf" srcId="{4ABA1C9E-8B97-4961-B8F2-214A0FB3F0A7}" destId="{82FB484A-5CE4-495E-B0DA-0DB7EAD7CF3A}" srcOrd="0" destOrd="0" presId="urn:microsoft.com/office/officeart/2009/layout/CircleArrowProcess"/>
    <dgm:cxn modelId="{A1135E25-1C78-4257-AC71-DD8C5387ABCF}" srcId="{6FAC6076-346A-412C-A991-B3A9AD45F3DA}" destId="{0BCAA1E0-948F-4C46-9E42-699CDE9EDD53}" srcOrd="2" destOrd="0" parTransId="{A172540B-337B-4AF4-B304-F9C121889A0D}" sibTransId="{3B23C14C-D3D4-45CB-92E5-B010FAA042D0}"/>
    <dgm:cxn modelId="{B5F83166-5BE4-4596-83C8-B0D8F1166D0D}" srcId="{6FAC6076-346A-412C-A991-B3A9AD45F3DA}" destId="{8C39C77D-0D20-4380-8D3B-D08D83144378}" srcOrd="0" destOrd="0" parTransId="{C0A620A9-88FA-44BB-8683-57C0B58E1230}" sibTransId="{CCAD4096-130C-4403-8D0C-11903791F366}"/>
    <dgm:cxn modelId="{C369B621-9162-41A0-98D6-ED453C081466}" srcId="{6FAC6076-346A-412C-A991-B3A9AD45F3DA}" destId="{4ABA1C9E-8B97-4961-B8F2-214A0FB3F0A7}" srcOrd="1" destOrd="0" parTransId="{68E7EB7E-924C-4814-94B0-3331B2997BC7}" sibTransId="{01086BF4-F21E-469F-9A42-FE110308B11C}"/>
    <dgm:cxn modelId="{6748D0F8-EE3F-42ED-96F9-74FE91FED7C0}" type="presOf" srcId="{8C39C77D-0D20-4380-8D3B-D08D83144378}" destId="{CA0626C3-0524-49C4-99B4-B0ADCC293071}" srcOrd="0" destOrd="0" presId="urn:microsoft.com/office/officeart/2009/layout/CircleArrowProcess"/>
    <dgm:cxn modelId="{5E09932E-2695-49C5-AE7F-0F495E5A9494}" type="presOf" srcId="{0BCAA1E0-948F-4C46-9E42-699CDE9EDD53}" destId="{11F87F84-ED74-4848-A347-9A5B0BD2CF55}" srcOrd="0" destOrd="0" presId="urn:microsoft.com/office/officeart/2009/layout/CircleArrowProcess"/>
    <dgm:cxn modelId="{796D5E6C-AAFC-49AE-BE20-10E6C5811CB9}" type="presOf" srcId="{6FAC6076-346A-412C-A991-B3A9AD45F3DA}" destId="{47CD78AA-D633-449E-8817-3B57F92CB2DB}" srcOrd="0" destOrd="0" presId="urn:microsoft.com/office/officeart/2009/layout/CircleArrowProcess"/>
    <dgm:cxn modelId="{6E49753D-F2A7-4F9B-B34A-6D530AC96AD7}" type="presParOf" srcId="{47CD78AA-D633-449E-8817-3B57F92CB2DB}" destId="{DA601F5A-CD8B-43B2-8C2C-D40C8722DC2F}" srcOrd="0" destOrd="0" presId="urn:microsoft.com/office/officeart/2009/layout/CircleArrowProcess"/>
    <dgm:cxn modelId="{38C86A30-3D18-4434-9BD2-E4E36A774BEC}" type="presParOf" srcId="{DA601F5A-CD8B-43B2-8C2C-D40C8722DC2F}" destId="{8DDCEC7A-B76A-44E3-925F-A2826136D85F}" srcOrd="0" destOrd="0" presId="urn:microsoft.com/office/officeart/2009/layout/CircleArrowProcess"/>
    <dgm:cxn modelId="{A09AFD73-67C9-4230-AC8B-E63BF3982055}" type="presParOf" srcId="{47CD78AA-D633-449E-8817-3B57F92CB2DB}" destId="{CA0626C3-0524-49C4-99B4-B0ADCC293071}" srcOrd="1" destOrd="0" presId="urn:microsoft.com/office/officeart/2009/layout/CircleArrowProcess"/>
    <dgm:cxn modelId="{03649844-F420-4083-8857-E1A876B097C1}" type="presParOf" srcId="{47CD78AA-D633-449E-8817-3B57F92CB2DB}" destId="{C4E62910-4899-4370-9917-6A22E8082A55}" srcOrd="2" destOrd="0" presId="urn:microsoft.com/office/officeart/2009/layout/CircleArrowProcess"/>
    <dgm:cxn modelId="{1514893D-61AF-4DF3-9B7B-1640B0824E4B}" type="presParOf" srcId="{C4E62910-4899-4370-9917-6A22E8082A55}" destId="{72EB5D86-4B7F-4578-9DAE-7F56D7D278E7}" srcOrd="0" destOrd="0" presId="urn:microsoft.com/office/officeart/2009/layout/CircleArrowProcess"/>
    <dgm:cxn modelId="{6644128F-A494-461C-B50B-2A38C437329A}" type="presParOf" srcId="{47CD78AA-D633-449E-8817-3B57F92CB2DB}" destId="{82FB484A-5CE4-495E-B0DA-0DB7EAD7CF3A}" srcOrd="3" destOrd="0" presId="urn:microsoft.com/office/officeart/2009/layout/CircleArrowProcess"/>
    <dgm:cxn modelId="{3157A5C9-20E5-4F2C-B1EB-0F0A97304394}" type="presParOf" srcId="{47CD78AA-D633-449E-8817-3B57F92CB2DB}" destId="{F5C6863A-27DD-4D5F-8EBC-6C6AE6CC756A}" srcOrd="4" destOrd="0" presId="urn:microsoft.com/office/officeart/2009/layout/CircleArrowProcess"/>
    <dgm:cxn modelId="{29763F9C-2A17-4E0D-97F4-7C009C8748B4}" type="presParOf" srcId="{F5C6863A-27DD-4D5F-8EBC-6C6AE6CC756A}" destId="{6EE33CDA-83E1-4778-BECD-4517A45EFCF5}" srcOrd="0" destOrd="0" presId="urn:microsoft.com/office/officeart/2009/layout/CircleArrowProcess"/>
    <dgm:cxn modelId="{7F30844B-8BFE-489C-ACB0-31851F73C26F}" type="presParOf" srcId="{47CD78AA-D633-449E-8817-3B57F92CB2DB}" destId="{11F87F84-ED74-4848-A347-9A5B0BD2CF5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EC7A-B76A-44E3-925F-A2826136D85F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626C3-0524-49C4-99B4-B0ADCC293071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b="1" kern="1200" dirty="0" smtClean="0"/>
            <a:t>Voorkomen</a:t>
          </a:r>
          <a:endParaRPr lang="nl-NL" sz="1200" b="1" kern="1200" dirty="0"/>
        </a:p>
      </dsp:txBody>
      <dsp:txXfrm>
        <a:off x="2773960" y="706323"/>
        <a:ext cx="1086973" cy="543356"/>
      </dsp:txXfrm>
    </dsp:sp>
    <dsp:sp modelId="{72EB5D86-4B7F-4578-9DAE-7F56D7D278E7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B484A-5CE4-495E-B0DA-0DB7EAD7CF3A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b="1" kern="1200" dirty="0" smtClean="0"/>
            <a:t>Bewustwording en signaleren</a:t>
          </a:r>
          <a:endParaRPr lang="nl-NL" sz="1200" b="1" kern="1200" dirty="0"/>
        </a:p>
      </dsp:txBody>
      <dsp:txXfrm>
        <a:off x="2232861" y="1836927"/>
        <a:ext cx="1086973" cy="543356"/>
      </dsp:txXfrm>
    </dsp:sp>
    <dsp:sp modelId="{6EE33CDA-83E1-4778-BECD-4517A45EFCF5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87F84-ED74-4848-A347-9A5B0BD2CF55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b="1" kern="1200" dirty="0" smtClean="0"/>
            <a:t>Handelen</a:t>
          </a:r>
          <a:endParaRPr lang="nl-NL" sz="1200" b="1" kern="1200" dirty="0"/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681CF2B-17F6-4A95-B034-5F577C5EB4B6}" type="datetimeFigureOut">
              <a:rPr lang="en-CA"/>
              <a:pPr>
                <a:defRPr/>
              </a:pPr>
              <a:t>2025-03-13</a:t>
            </a:fld>
            <a:endParaRPr lang="en-CA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CA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CBB6785-F883-459A-AAD4-598CC88C0016}" type="slidenum">
              <a:rPr lang="en-CA" altLang="nl-NL"/>
              <a:pPr/>
              <a:t>‹nr.›</a:t>
            </a:fld>
            <a:endParaRPr lang="en-CA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0F636-1697-4302-B9EA-A88E7E2056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06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Links moeten later nog toegevoegd</a:t>
            </a:r>
            <a:r>
              <a:rPr lang="nl-NL" baseline="0" dirty="0" smtClean="0"/>
              <a:t> worden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B6785-F883-459A-AAD4-598CC88C0016}" type="slidenum">
              <a:rPr lang="en-CA" altLang="nl-NL" smtClean="0"/>
              <a:pPr/>
              <a:t>7</a:t>
            </a:fld>
            <a:endParaRPr lang="en-CA" altLang="nl-NL"/>
          </a:p>
        </p:txBody>
      </p:sp>
    </p:spTree>
    <p:extLst>
      <p:ext uri="{BB962C8B-B14F-4D97-AF65-F5344CB8AC3E}">
        <p14:creationId xmlns:p14="http://schemas.microsoft.com/office/powerpoint/2010/main" val="101984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BCM_M5000_2019_Powerpoint_master_1_PP_02_300dp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5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8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54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8BD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28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65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37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07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56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57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3092C9E-8017-604B-97CF-F07265FC44E5}" type="datetimeFigureOut">
              <a:t>13-3-2025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610B8C9-044C-EC4D-AA5A-AC26129A44A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86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BCM_M5000_2019_Powerpoint_slide_1_PP_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685"/>
            <a:ext cx="9144000" cy="9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8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4294967295"/>
          </p:nvPr>
        </p:nvSpPr>
        <p:spPr>
          <a:xfrm>
            <a:off x="-22353" y="4551364"/>
            <a:ext cx="3981450" cy="9175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sz="1000" kern="0" spc="1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770189"/>
            <a:ext cx="4902200" cy="1074737"/>
          </a:xfrm>
          <a:prstGeom prst="flowChartManualInpu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nl-NL" sz="2800" b="1" spc="100" dirty="0" smtClean="0">
                <a:solidFill>
                  <a:srgbClr val="FFFFFF"/>
                </a:solidFill>
                <a:latin typeface="Arial"/>
                <a:cs typeface="Arial"/>
              </a:rPr>
              <a:t>De nieuwe arbocatalogus</a:t>
            </a:r>
            <a:r>
              <a:rPr lang="nl-NL" sz="2800" b="1" spc="10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nl-NL" sz="2800" b="1" spc="1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nl-NL" sz="2800" b="1" spc="10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nl-NL" sz="2800" b="1" spc="1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nl-NL" sz="2200" b="1" spc="100" dirty="0" smtClean="0">
                <a:solidFill>
                  <a:srgbClr val="FFFFFF"/>
                </a:solidFill>
                <a:latin typeface="Arial"/>
                <a:cs typeface="Arial"/>
              </a:rPr>
              <a:t>Wat is er veranderd en wat kun je ermee? </a:t>
            </a:r>
            <a:endParaRPr lang="nl-NL" sz="2200" b="1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03960"/>
            <a:ext cx="8229600" cy="857250"/>
          </a:xfrm>
        </p:spPr>
        <p:txBody>
          <a:bodyPr/>
          <a:lstStyle/>
          <a:p>
            <a:r>
              <a:rPr lang="nl-NL" sz="26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aandacht voor Arbo?</a:t>
            </a:r>
            <a:endParaRPr lang="nl-NL" sz="26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1" y="1920479"/>
            <a:ext cx="3530601" cy="37394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9C242"/>
              </a:buClr>
              <a:buFont typeface="Arial" panose="020B0604020202020204" pitchFamily="34" charset="0"/>
              <a:buChar char="•"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167" y="801311"/>
            <a:ext cx="1507067" cy="1172566"/>
          </a:xfrm>
          <a:prstGeom prst="rect">
            <a:avLst/>
          </a:prstGeom>
        </p:spPr>
      </p:pic>
      <p:pic>
        <p:nvPicPr>
          <p:cNvPr id="12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7451"/>
          <a:stretch/>
        </p:blipFill>
        <p:spPr>
          <a:xfrm>
            <a:off x="5567797" y="2887863"/>
            <a:ext cx="3541158" cy="2890085"/>
          </a:xfrm>
          <a:prstGeom prst="rect">
            <a:avLst/>
          </a:prstGeom>
        </p:spPr>
      </p:pic>
      <p:sp>
        <p:nvSpPr>
          <p:cNvPr id="13" name="Tijdelijke aanduiding voor inhoud 2"/>
          <p:cNvSpPr txBox="1">
            <a:spLocks/>
          </p:cNvSpPr>
          <p:nvPr/>
        </p:nvSpPr>
        <p:spPr bwMode="auto">
          <a:xfrm>
            <a:off x="683568" y="2061692"/>
            <a:ext cx="5256584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AE1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006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7BA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nl-N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Arbo is de: </a:t>
            </a:r>
            <a:endParaRPr lang="nl-NL" altLang="nl-N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 </a:t>
            </a:r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 gezond en veilig werken. </a:t>
            </a:r>
            <a:r>
              <a:rPr lang="nl-NL" altLang="nl-N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 draagt bij </a:t>
            </a:r>
            <a:r>
              <a:rPr lang="nl-NL" altLang="nl-NL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aan: </a:t>
            </a:r>
            <a:endParaRPr lang="nl-NL" altLang="nl-NL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ongelukken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verzuim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werkplezier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Beter bedrijfsresultaat</a:t>
            </a:r>
          </a:p>
          <a:p>
            <a:pPr marL="457200" lvl="1" indent="0">
              <a:buClrTx/>
              <a:buNone/>
            </a:pPr>
            <a:endParaRPr lang="nl-NL" alt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andvoorwaarde </a:t>
            </a:r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 duurzame 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inzetbaarheid: </a:t>
            </a:r>
            <a:r>
              <a:rPr lang="nl-NL" alt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Als het werk veilig en gezond is, kan het gesprek over duurzaam inzetbaar blijven gevoerd worden. </a:t>
            </a:r>
          </a:p>
        </p:txBody>
      </p:sp>
    </p:spTree>
    <p:extLst>
      <p:ext uri="{BB962C8B-B14F-4D97-AF65-F5344CB8AC3E}">
        <p14:creationId xmlns:p14="http://schemas.microsoft.com/office/powerpoint/2010/main" val="7303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03960"/>
            <a:ext cx="8229600" cy="857250"/>
          </a:xfrm>
        </p:spPr>
        <p:txBody>
          <a:bodyPr/>
          <a:lstStyle/>
          <a:p>
            <a:r>
              <a:rPr lang="nl-NL" sz="26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aandacht voor Arbo?</a:t>
            </a:r>
            <a:endParaRPr lang="nl-NL" sz="26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1" y="1920479"/>
            <a:ext cx="3530601" cy="37394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9C242"/>
              </a:buClr>
              <a:buFont typeface="Arial" panose="020B0604020202020204" pitchFamily="34" charset="0"/>
              <a:buChar char="•"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167" y="801311"/>
            <a:ext cx="1507067" cy="1172566"/>
          </a:xfrm>
          <a:prstGeom prst="rect">
            <a:avLst/>
          </a:prstGeom>
        </p:spPr>
      </p:pic>
      <p:pic>
        <p:nvPicPr>
          <p:cNvPr id="12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7451"/>
          <a:stretch/>
        </p:blipFill>
        <p:spPr>
          <a:xfrm>
            <a:off x="5567797" y="2887863"/>
            <a:ext cx="3541158" cy="2890085"/>
          </a:xfrm>
          <a:prstGeom prst="rect">
            <a:avLst/>
          </a:prstGeom>
        </p:spPr>
      </p:pic>
      <p:sp>
        <p:nvSpPr>
          <p:cNvPr id="13" name="Tijdelijke aanduiding voor inhoud 2"/>
          <p:cNvSpPr txBox="1">
            <a:spLocks/>
          </p:cNvSpPr>
          <p:nvPr/>
        </p:nvSpPr>
        <p:spPr bwMode="auto">
          <a:xfrm>
            <a:off x="683568" y="2061692"/>
            <a:ext cx="5256584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AE1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006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7BA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nl-N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Arbo is de: </a:t>
            </a:r>
            <a:endParaRPr lang="nl-NL" altLang="nl-N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 </a:t>
            </a:r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 gezond en veilig werken. </a:t>
            </a:r>
            <a:r>
              <a:rPr lang="nl-NL" altLang="nl-N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 draagt bij </a:t>
            </a:r>
            <a:r>
              <a:rPr lang="nl-NL" altLang="nl-NL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aan: </a:t>
            </a:r>
            <a:endParaRPr lang="nl-NL" altLang="nl-NL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ongelukken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verzuim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werkplezier</a:t>
            </a:r>
          </a:p>
          <a:p>
            <a:pPr lvl="1">
              <a:buClrTx/>
            </a:pPr>
            <a:r>
              <a:rPr lang="nl-NL" alt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Beter bedrijfsresultaat</a:t>
            </a:r>
          </a:p>
          <a:p>
            <a:pPr marL="457200" lvl="1" indent="0">
              <a:buClrTx/>
              <a:buNone/>
            </a:pPr>
            <a:endParaRPr lang="nl-NL" alt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andvoorwaarde </a:t>
            </a:r>
            <a:r>
              <a:rPr lang="nl-NL" altLang="nl-NL" sz="1600" b="1" dirty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 duurzame </a:t>
            </a:r>
            <a:r>
              <a:rPr lang="nl-NL" altLang="nl-NL" sz="1600" b="1" dirty="0" smtClean="0">
                <a:solidFill>
                  <a:srgbClr val="79C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inzetbaarheid: </a:t>
            </a:r>
            <a:r>
              <a:rPr lang="nl-NL" alt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Als het werk veilig en gezond is, kan het gesprek over duurzaam inzetbaar blijven gevoerd worden. </a:t>
            </a:r>
          </a:p>
        </p:txBody>
      </p:sp>
    </p:spTree>
    <p:extLst>
      <p:ext uri="{BB962C8B-B14F-4D97-AF65-F5344CB8AC3E}">
        <p14:creationId xmlns:p14="http://schemas.microsoft.com/office/powerpoint/2010/main" val="881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376"/>
            <a:ext cx="8229600" cy="857250"/>
          </a:xfrm>
        </p:spPr>
        <p:txBody>
          <a:bodyPr/>
          <a:lstStyle/>
          <a:p>
            <a:r>
              <a:rPr lang="nl-NL" sz="28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een nieuwe </a:t>
            </a:r>
            <a:r>
              <a:rPr lang="nl-NL" sz="2800" b="1" dirty="0" err="1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arbocatalogus</a:t>
            </a:r>
            <a:r>
              <a:rPr lang="nl-NL" sz="28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28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170" y="857251"/>
            <a:ext cx="1405467" cy="10632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32553" y="2035626"/>
            <a:ext cx="41401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9C242"/>
              </a:buClr>
            </a:pPr>
            <a:r>
              <a:rPr lang="nl-NL" sz="1800" b="1" dirty="0" smtClean="0">
                <a:solidFill>
                  <a:srgbClr val="79C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Actualisatie </a:t>
            </a:r>
            <a:r>
              <a:rPr lang="nl-NL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verouderde informatie</a:t>
            </a: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9C242"/>
              </a:buClr>
            </a:pPr>
            <a:r>
              <a:rPr lang="nl-NL" sz="1800" b="1" dirty="0" smtClean="0">
                <a:solidFill>
                  <a:srgbClr val="79C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Aanvullen </a:t>
            </a:r>
            <a:r>
              <a:rPr lang="nl-NL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nieuwe inzichten en tools</a:t>
            </a: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9C242"/>
              </a:buClr>
            </a:pPr>
            <a:r>
              <a:rPr lang="nl-N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op </a:t>
            </a:r>
            <a:r>
              <a:rPr lang="nl-NL" sz="1800" b="1" dirty="0" smtClean="0">
                <a:solidFill>
                  <a:srgbClr val="79C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praktische toepassing</a:t>
            </a:r>
            <a:endParaRPr lang="nl-NL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844" y="1844824"/>
            <a:ext cx="1929174" cy="2779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r="12817"/>
          <a:stretch/>
        </p:blipFill>
        <p:spPr>
          <a:xfrm>
            <a:off x="5355028" y="4057563"/>
            <a:ext cx="3777789" cy="20754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1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989"/>
            <a:ext cx="8229600" cy="85725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Uitgangspunten</a:t>
            </a:r>
            <a:endParaRPr sz="28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057401"/>
            <a:ext cx="4690863" cy="3394472"/>
          </a:xfrm>
        </p:spPr>
        <p:txBody>
          <a:bodyPr/>
          <a:lstStyle/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Praktisch</a:t>
            </a:r>
            <a:endParaRPr lang="nl-NL" sz="1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Zo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praktisch mogelijk: </a:t>
            </a: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duidelijke taal en direct toepasbare informatie en tools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Positief: link naar duurzame inzetbaarheid</a:t>
            </a:r>
            <a:endParaRPr lang="nl-NL" sz="1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Nadruk op positief gevolg van voorkomen van arbeidsrisico’s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Aansluiten 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Aansluiten bij Arbocatalogi van gerelateerde branches 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8" y="926307"/>
            <a:ext cx="1514763" cy="99417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016002" y="5096321"/>
            <a:ext cx="2602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Bekijk de animatie online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410257"/>
            <a:ext cx="3889432" cy="2059111"/>
          </a:xfrm>
          <a:prstGeom prst="rect">
            <a:avLst/>
          </a:prstGeom>
          <a:ln w="19050">
            <a:solidFill>
              <a:srgbClr val="E4117F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80" y="4409836"/>
            <a:ext cx="2351455" cy="23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989"/>
            <a:ext cx="8229600" cy="85725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</a:t>
            </a:r>
            <a:r>
              <a:rPr lang="nl-NL" sz="28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veranderd</a:t>
            </a:r>
            <a:endParaRPr lang="nl-NL" sz="28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057400"/>
            <a:ext cx="6275039" cy="3963888"/>
          </a:xfrm>
        </p:spPr>
        <p:txBody>
          <a:bodyPr/>
          <a:lstStyle/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Minder tekst en andere lay-out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Elk thema is opgebouwd aan de hand van de stappen 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Voorkomen = </a:t>
            </a:r>
            <a:r>
              <a:rPr lang="nl-N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zorgen dat er geen probleem ontstaat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Bewustwording &amp; signaleren = </a:t>
            </a:r>
            <a:r>
              <a:rPr lang="nl-N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risico’s kennen en bespreekbaar maken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Handelen = </a:t>
            </a:r>
            <a:r>
              <a:rPr lang="nl-N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actie als het probleem zich voordoet 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Bredere aanpak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thema’s worden breed uitgewerkt. Dus niet alleen het arbeidsrisico (bijv. lawaai), maar alles wat te maken heeft met geluid.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nl-NL" sz="1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79C242"/>
              </a:buClr>
              <a:buNone/>
            </a:pPr>
            <a:r>
              <a:rPr lang="nl-NL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nieuwe arbocatalogus is niet getoetst, dus gebruik maken van de gegeven adviezen is niet verplicht. Per thema is wel aangegeven welke verplichtingen er zijn vanuit de Arbowetgeving. </a:t>
            </a:r>
          </a:p>
          <a:p>
            <a:pPr marL="0" lvl="0" indent="0">
              <a:buClr>
                <a:srgbClr val="79C242"/>
              </a:buClr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8" y="926307"/>
            <a:ext cx="1514763" cy="994172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4788024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24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989"/>
            <a:ext cx="8229600" cy="857250"/>
          </a:xfrm>
        </p:spPr>
        <p:txBody>
          <a:bodyPr/>
          <a:lstStyle/>
          <a:p>
            <a:r>
              <a:rPr lang="nl-NL" sz="2800" b="1" dirty="0" smtClean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naar de arbocatalogi</a:t>
            </a:r>
            <a:endParaRPr lang="nl-NL" sz="28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057400"/>
            <a:ext cx="7643191" cy="3963888"/>
          </a:xfrm>
        </p:spPr>
        <p:txBody>
          <a:bodyPr/>
          <a:lstStyle/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Arbocatalogus Geluid 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Deze bevat de volgende thema’s: 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Lawaai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Hinderlijk geluid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Prikkelarme werkomgeving</a:t>
            </a:r>
          </a:p>
          <a:p>
            <a:pPr>
              <a:buClr>
                <a:srgbClr val="79C242"/>
              </a:buClr>
              <a:buFontTx/>
              <a:buChar char="-"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Omgaan met dove en slechthorende werknemers 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Arbocatalogus Sociale Veiligheid op het werk</a:t>
            </a:r>
          </a:p>
          <a:p>
            <a:pPr marL="0" indent="0">
              <a:buClr>
                <a:srgbClr val="79C242"/>
              </a:buClr>
              <a:buNone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buClr>
                <a:srgbClr val="79C242"/>
              </a:buClr>
              <a:buNone/>
            </a:pPr>
            <a:r>
              <a:rPr lang="nl-NL" sz="1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Arbocatalogus Werkbalans</a:t>
            </a:r>
            <a:endParaRPr lang="nl-NL" sz="1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79C242"/>
              </a:buClr>
              <a:buNone/>
            </a:pPr>
            <a:r>
              <a:rPr lang="nl-NL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 volgt later in 2025 </a:t>
            </a:r>
          </a:p>
          <a:p>
            <a:pPr marL="0" lvl="0" indent="0">
              <a:buClr>
                <a:srgbClr val="79C242"/>
              </a:buClr>
              <a:buNone/>
            </a:pP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79C242"/>
              </a:buClr>
              <a:buNone/>
            </a:pPr>
            <a:r>
              <a:rPr lang="nl-NL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2025 gaan we ook aan de slag met het thema </a:t>
            </a:r>
            <a:r>
              <a:rPr lang="nl-NL" sz="1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Fysieke Belasting</a:t>
            </a:r>
          </a:p>
          <a:p>
            <a:pPr marL="0" indent="0">
              <a:buClr>
                <a:srgbClr val="79C242"/>
              </a:buClr>
              <a:buNone/>
            </a:pPr>
            <a:endParaRPr lang="nl-N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None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8" y="926307"/>
            <a:ext cx="1514763" cy="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989"/>
            <a:ext cx="8229600" cy="857250"/>
          </a:xfrm>
        </p:spPr>
        <p:txBody>
          <a:bodyPr/>
          <a:lstStyle/>
          <a:p>
            <a:r>
              <a:rPr lang="en-US" sz="2800" b="1" dirty="0">
                <a:solidFill>
                  <a:srgbClr val="008B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over SBCM</a:t>
            </a:r>
            <a:endParaRPr sz="2800" b="1" dirty="0">
              <a:solidFill>
                <a:srgbClr val="008B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BCM - Jouw kennispartner voor passend betaald werk en duurzame inzetbaarheid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49" y="2169161"/>
            <a:ext cx="4390113" cy="3272864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8" y="926307"/>
            <a:ext cx="1514763" cy="9941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l="12952" t="21880" r="14351" b="21985"/>
          <a:stretch/>
        </p:blipFill>
        <p:spPr>
          <a:xfrm>
            <a:off x="435631" y="5707759"/>
            <a:ext cx="2449291" cy="1049696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610370" y="1920479"/>
            <a:ext cx="3530601" cy="19405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9C242"/>
              </a:buClr>
              <a:buFont typeface="Arial"/>
              <a:buNone/>
            </a:pPr>
            <a:r>
              <a:rPr lang="nl-NL" sz="1800" smtClean="0">
                <a:latin typeface="Arial" panose="020B0604020202020204" pitchFamily="34" charset="0"/>
                <a:cs typeface="Arial" panose="020B0604020202020204" pitchFamily="34" charset="0"/>
              </a:rPr>
              <a:t>SBCM is hét </a:t>
            </a:r>
            <a:r>
              <a:rPr lang="nl-NL" sz="1800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kenniscentrum voor sociale werkgelegenheid. </a:t>
            </a:r>
          </a:p>
          <a:p>
            <a:pPr marL="0" indent="0">
              <a:buClr>
                <a:srgbClr val="79C242"/>
              </a:buClr>
              <a:buFont typeface="Arial"/>
              <a:buNone/>
            </a:pPr>
            <a:endParaRPr lang="nl-NL" sz="800" b="1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Font typeface="Arial"/>
              <a:buNone/>
            </a:pPr>
            <a:r>
              <a:rPr lang="nl-NL" sz="1400" smtClean="0">
                <a:latin typeface="Arial" panose="020B0604020202020204" pitchFamily="34" charset="0"/>
                <a:cs typeface="Arial" panose="020B0604020202020204" pitchFamily="34" charset="0"/>
              </a:rPr>
              <a:t>Wij ondersteunen professionals en organisaties in de SW-sector met praktische </a:t>
            </a:r>
            <a:r>
              <a:rPr lang="nl-NL" sz="1400" b="1" smtClean="0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nl-NL" sz="1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400" b="1" smtClean="0">
                <a:latin typeface="Arial" panose="020B0604020202020204" pitchFamily="34" charset="0"/>
                <a:cs typeface="Arial" panose="020B0604020202020204" pitchFamily="34" charset="0"/>
              </a:rPr>
              <a:t>kennis</a:t>
            </a:r>
            <a:r>
              <a:rPr lang="nl-NL" sz="140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1400" b="1" smtClean="0">
                <a:latin typeface="Arial" panose="020B0604020202020204" pitchFamily="34" charset="0"/>
                <a:cs typeface="Arial" panose="020B0604020202020204" pitchFamily="34" charset="0"/>
              </a:rPr>
              <a:t>trainingen </a:t>
            </a:r>
            <a:r>
              <a:rPr lang="nl-NL" sz="1400" smtClean="0">
                <a:latin typeface="Arial" panose="020B0604020202020204" pitchFamily="34" charset="0"/>
                <a:cs typeface="Arial" panose="020B0604020202020204" pitchFamily="34" charset="0"/>
              </a:rPr>
              <a:t>om passend werk en duurzame inzetbaarheid te bevorderen.</a:t>
            </a:r>
          </a:p>
          <a:p>
            <a:pPr marL="0" indent="0">
              <a:buClr>
                <a:srgbClr val="79C242"/>
              </a:buClr>
              <a:buFont typeface="Arial"/>
              <a:buNone/>
            </a:pPr>
            <a:endParaRPr lang="nl-NL" sz="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9C242"/>
              </a:buClr>
              <a:buFont typeface="Arial"/>
              <a:buNone/>
            </a:pPr>
            <a:endParaRPr lang="nl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4134448"/>
            <a:ext cx="1323975" cy="13335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150" y="5939388"/>
            <a:ext cx="4819650" cy="8382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0725" y="2169161"/>
            <a:ext cx="4373737" cy="32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Programmalijn Arbo en Veilig werken</Template>
  <TotalTime>986</TotalTime>
  <Words>381</Words>
  <Application>Microsoft Office PowerPoint</Application>
  <PresentationFormat>Diavoorstelling (4:3)</PresentationFormat>
  <Paragraphs>75</Paragraphs>
  <Slides>8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MS PGothic</vt:lpstr>
      <vt:lpstr>Arial</vt:lpstr>
      <vt:lpstr>Calibri</vt:lpstr>
      <vt:lpstr>1_Office-thema</vt:lpstr>
      <vt:lpstr>De nieuwe arbocatalogus  Wat is er veranderd en wat kun je ermee? </vt:lpstr>
      <vt:lpstr>Waarom aandacht voor Arbo?</vt:lpstr>
      <vt:lpstr>Waarom aandacht voor Arbo?</vt:lpstr>
      <vt:lpstr>Waarom een nieuwe arbocatalogus?</vt:lpstr>
      <vt:lpstr>Uitgangspunten</vt:lpstr>
      <vt:lpstr>Wat is er veranderd</vt:lpstr>
      <vt:lpstr>Links naar de arbocatalogi</vt:lpstr>
      <vt:lpstr>Meer over SBCM</vt:lpstr>
    </vt:vector>
  </TitlesOfParts>
  <Company>CAOP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Pleijs</dc:creator>
  <cp:lastModifiedBy>Dorothy Pillen-Warmerdam</cp:lastModifiedBy>
  <cp:revision>58</cp:revision>
  <dcterms:created xsi:type="dcterms:W3CDTF">2011-11-09T10:59:00Z</dcterms:created>
  <dcterms:modified xsi:type="dcterms:W3CDTF">2025-03-13T09:04:38Z</dcterms:modified>
</cp:coreProperties>
</file>