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65" r:id="rId3"/>
  </p:sldMasterIdLst>
  <p:notesMasterIdLst>
    <p:notesMasterId r:id="rId17"/>
  </p:notesMasterIdLst>
  <p:sldIdLst>
    <p:sldId id="264" r:id="rId4"/>
    <p:sldId id="282" r:id="rId5"/>
    <p:sldId id="275" r:id="rId6"/>
    <p:sldId id="257" r:id="rId7"/>
    <p:sldId id="276" r:id="rId8"/>
    <p:sldId id="259" r:id="rId9"/>
    <p:sldId id="277" r:id="rId10"/>
    <p:sldId id="278" r:id="rId11"/>
    <p:sldId id="279" r:id="rId12"/>
    <p:sldId id="263" r:id="rId13"/>
    <p:sldId id="280" r:id="rId14"/>
    <p:sldId id="265" r:id="rId15"/>
    <p:sldId id="281"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559D"/>
    <a:srgbClr val="D2D100"/>
    <a:srgbClr val="A7DDFF"/>
    <a:srgbClr val="F4AACC"/>
    <a:srgbClr val="E73085"/>
    <a:srgbClr val="D94D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autoAdjust="0"/>
  </p:normalViewPr>
  <p:slideViewPr>
    <p:cSldViewPr snapToGrid="0">
      <p:cViewPr varScale="1">
        <p:scale>
          <a:sx n="111" d="100"/>
          <a:sy n="111" d="100"/>
        </p:scale>
        <p:origin x="594"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3154"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C00E9C-7AB4-4E5E-8BBD-7BA11CDBA977}" type="datetimeFigureOut">
              <a:rPr lang="nl-NL" smtClean="0"/>
              <a:t>10-8-2026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95B796-0C2F-4EF7-9F91-8F74CB3E35F1}" type="slidenum">
              <a:rPr lang="nl-NL" smtClean="0"/>
              <a:t>‹nr.›</a:t>
            </a:fld>
            <a:endParaRPr lang="nl-NL"/>
          </a:p>
        </p:txBody>
      </p:sp>
    </p:spTree>
    <p:extLst>
      <p:ext uri="{BB962C8B-B14F-4D97-AF65-F5344CB8AC3E}">
        <p14:creationId xmlns:p14="http://schemas.microsoft.com/office/powerpoint/2010/main" val="2491756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elkompagina met logo">
    <p:bg>
      <p:bgPr>
        <a:solidFill>
          <a:srgbClr val="A7DDFF"/>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7E1514D0-37F4-2FF8-E610-8566B366AF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81600" y="1966451"/>
            <a:ext cx="10828799" cy="3657600"/>
          </a:xfrm>
          <a:prstGeom prst="rect">
            <a:avLst/>
          </a:prstGeom>
        </p:spPr>
      </p:pic>
      <p:sp>
        <p:nvSpPr>
          <p:cNvPr id="7" name="Rechthoek 6">
            <a:extLst>
              <a:ext uri="{FF2B5EF4-FFF2-40B4-BE49-F238E27FC236}">
                <a16:creationId xmlns:a16="http://schemas.microsoft.com/office/drawing/2014/main" id="{65376E17-6694-531F-E6E5-5F0C6E1DDE86}"/>
              </a:ext>
            </a:extLst>
          </p:cNvPr>
          <p:cNvSpPr/>
          <p:nvPr userDrawn="1"/>
        </p:nvSpPr>
        <p:spPr>
          <a:xfrm>
            <a:off x="-127819" y="0"/>
            <a:ext cx="12516464" cy="1297858"/>
          </a:xfrm>
          <a:prstGeom prst="rect">
            <a:avLst/>
          </a:prstGeom>
          <a:solidFill>
            <a:srgbClr val="A7D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 name="Rechthoek 7">
            <a:extLst>
              <a:ext uri="{FF2B5EF4-FFF2-40B4-BE49-F238E27FC236}">
                <a16:creationId xmlns:a16="http://schemas.microsoft.com/office/drawing/2014/main" id="{AA8B5EFB-038F-A1EA-2EF2-9AA8F0EBDA4F}"/>
              </a:ext>
            </a:extLst>
          </p:cNvPr>
          <p:cNvSpPr/>
          <p:nvPr userDrawn="1"/>
        </p:nvSpPr>
        <p:spPr>
          <a:xfrm>
            <a:off x="-162232" y="5766619"/>
            <a:ext cx="12516464" cy="1297858"/>
          </a:xfrm>
          <a:prstGeom prst="rect">
            <a:avLst/>
          </a:prstGeom>
          <a:solidFill>
            <a:srgbClr val="A7D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4053937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0490931-D61F-2C59-3003-E5F28E6D80D2}"/>
              </a:ext>
            </a:extLst>
          </p:cNvPr>
          <p:cNvSpPr>
            <a:spLocks noGrp="1"/>
          </p:cNvSpPr>
          <p:nvPr>
            <p:ph type="body" idx="1"/>
          </p:nvPr>
        </p:nvSpPr>
        <p:spPr>
          <a:xfrm>
            <a:off x="839788" y="1681163"/>
            <a:ext cx="5157787" cy="82391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7757F494-230F-DF30-A9E4-3B749A3E1D0E}"/>
              </a:ext>
            </a:extLst>
          </p:cNvPr>
          <p:cNvSpPr>
            <a:spLocks noGrp="1"/>
          </p:cNvSpPr>
          <p:nvPr>
            <p:ph sz="half" idx="2"/>
          </p:nvPr>
        </p:nvSpPr>
        <p:spPr>
          <a:xfrm>
            <a:off x="836612" y="2512756"/>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a:extLst>
              <a:ext uri="{FF2B5EF4-FFF2-40B4-BE49-F238E27FC236}">
                <a16:creationId xmlns:a16="http://schemas.microsoft.com/office/drawing/2014/main" id="{352CAB32-A8BA-777C-7E9F-ABCDD047ECA4}"/>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E572A7DA-7A77-CE00-697A-8DB474BC0BB0}"/>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0" name="Titel 1">
            <a:extLst>
              <a:ext uri="{FF2B5EF4-FFF2-40B4-BE49-F238E27FC236}">
                <a16:creationId xmlns:a16="http://schemas.microsoft.com/office/drawing/2014/main" id="{9DE6EC04-F9E0-5F51-8EF7-427D66EFBBD3}"/>
              </a:ext>
            </a:extLst>
          </p:cNvPr>
          <p:cNvSpPr>
            <a:spLocks noGrp="1"/>
          </p:cNvSpPr>
          <p:nvPr>
            <p:ph type="title" hasCustomPrompt="1"/>
          </p:nvPr>
        </p:nvSpPr>
        <p:spPr>
          <a:xfrm>
            <a:off x="838200" y="365125"/>
            <a:ext cx="10515600" cy="478937"/>
          </a:xfrm>
        </p:spPr>
        <p:txBody>
          <a:bodyPr/>
          <a:lstStyle>
            <a:lvl1pPr>
              <a:defRPr>
                <a:solidFill>
                  <a:srgbClr val="00B0F0"/>
                </a:solidFill>
              </a:defRPr>
            </a:lvl1pPr>
          </a:lstStyle>
          <a:p>
            <a:r>
              <a:rPr lang="nl-NL" dirty="0"/>
              <a:t>KLIK OM STIJL TE BEWERKEN</a:t>
            </a:r>
          </a:p>
        </p:txBody>
      </p:sp>
    </p:spTree>
    <p:extLst>
      <p:ext uri="{BB962C8B-B14F-4D97-AF65-F5344CB8AC3E}">
        <p14:creationId xmlns:p14="http://schemas.microsoft.com/office/powerpoint/2010/main" val="4259147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0978B385-5F7E-FC62-CAAE-42D58DFB0939}"/>
              </a:ext>
            </a:extLst>
          </p:cNvPr>
          <p:cNvSpPr>
            <a:spLocks noGrp="1"/>
          </p:cNvSpPr>
          <p:nvPr>
            <p:ph type="dt" sz="half" idx="10"/>
          </p:nvPr>
        </p:nvSpPr>
        <p:spPr>
          <a:xfrm>
            <a:off x="838200" y="6267450"/>
            <a:ext cx="2743200" cy="365125"/>
          </a:xfrm>
          <a:prstGeom prst="rect">
            <a:avLst/>
          </a:prstGeom>
        </p:spPr>
        <p:txBody>
          <a:bodyPr/>
          <a:lstStyle>
            <a:lvl1pPr>
              <a:defRPr>
                <a:latin typeface="Montserrat" pitchFamily="2" charset="0"/>
              </a:defRPr>
            </a:lvl1pPr>
          </a:lstStyle>
          <a:p>
            <a:fld id="{68DA0ECA-3E0B-4652-BD1E-5682BE65C791}" type="datetimeFigureOut">
              <a:rPr lang="nl-NL" smtClean="0"/>
              <a:pPr/>
              <a:t>10-8-2026</a:t>
            </a:fld>
            <a:endParaRPr lang="nl-NL" dirty="0"/>
          </a:p>
        </p:txBody>
      </p:sp>
      <p:sp>
        <p:nvSpPr>
          <p:cNvPr id="4" name="Tijdelijke aanduiding voor voettekst 3">
            <a:extLst>
              <a:ext uri="{FF2B5EF4-FFF2-40B4-BE49-F238E27FC236}">
                <a16:creationId xmlns:a16="http://schemas.microsoft.com/office/drawing/2014/main" id="{D1D03EAE-29E7-ECBB-4BDD-89F521E1AE4D}"/>
              </a:ext>
            </a:extLst>
          </p:cNvPr>
          <p:cNvSpPr>
            <a:spLocks noGrp="1"/>
          </p:cNvSpPr>
          <p:nvPr>
            <p:ph type="ftr" sz="quarter" idx="11"/>
          </p:nvPr>
        </p:nvSpPr>
        <p:spPr>
          <a:xfrm>
            <a:off x="4038600" y="6254750"/>
            <a:ext cx="4114800" cy="365125"/>
          </a:xfrm>
          <a:prstGeom prst="rect">
            <a:avLst/>
          </a:prstGeom>
        </p:spPr>
        <p:txBody>
          <a:bodyPr/>
          <a:lstStyle>
            <a:lvl1pPr>
              <a:defRPr>
                <a:latin typeface="Montserrat" pitchFamily="2" charset="0"/>
              </a:defRPr>
            </a:lvl1pPr>
          </a:lstStyle>
          <a:p>
            <a:endParaRPr lang="nl-NL" dirty="0"/>
          </a:p>
        </p:txBody>
      </p:sp>
      <p:sp>
        <p:nvSpPr>
          <p:cNvPr id="5" name="Tijdelijke aanduiding voor dianummer 4">
            <a:extLst>
              <a:ext uri="{FF2B5EF4-FFF2-40B4-BE49-F238E27FC236}">
                <a16:creationId xmlns:a16="http://schemas.microsoft.com/office/drawing/2014/main" id="{2A6F5E57-C9C7-25C1-381F-629DFA5A5FF7}"/>
              </a:ext>
            </a:extLst>
          </p:cNvPr>
          <p:cNvSpPr>
            <a:spLocks noGrp="1"/>
          </p:cNvSpPr>
          <p:nvPr>
            <p:ph type="sldNum" sz="quarter" idx="12"/>
          </p:nvPr>
        </p:nvSpPr>
        <p:spPr>
          <a:xfrm>
            <a:off x="8610600" y="6254750"/>
            <a:ext cx="1384300" cy="365125"/>
          </a:xfrm>
          <a:prstGeom prst="rect">
            <a:avLst/>
          </a:prstGeom>
        </p:spPr>
        <p:txBody>
          <a:bodyPr/>
          <a:lstStyle>
            <a:lvl1pPr>
              <a:defRPr>
                <a:latin typeface="Montserrat" pitchFamily="2" charset="0"/>
              </a:defRPr>
            </a:lvl1pPr>
          </a:lstStyle>
          <a:p>
            <a:fld id="{DC6C041D-46A7-41F3-8467-619681440235}" type="slidenum">
              <a:rPr lang="nl-NL" smtClean="0"/>
              <a:pPr/>
              <a:t>‹nr.›</a:t>
            </a:fld>
            <a:endParaRPr lang="nl-NL" dirty="0"/>
          </a:p>
        </p:txBody>
      </p:sp>
      <p:sp>
        <p:nvSpPr>
          <p:cNvPr id="6" name="Titel 1">
            <a:extLst>
              <a:ext uri="{FF2B5EF4-FFF2-40B4-BE49-F238E27FC236}">
                <a16:creationId xmlns:a16="http://schemas.microsoft.com/office/drawing/2014/main" id="{6F88FC43-8A89-32D1-5411-2EFE40603750}"/>
              </a:ext>
            </a:extLst>
          </p:cNvPr>
          <p:cNvSpPr>
            <a:spLocks noGrp="1"/>
          </p:cNvSpPr>
          <p:nvPr>
            <p:ph type="title" hasCustomPrompt="1"/>
          </p:nvPr>
        </p:nvSpPr>
        <p:spPr>
          <a:xfrm>
            <a:off x="838200" y="365125"/>
            <a:ext cx="10515600" cy="478937"/>
          </a:xfrm>
        </p:spPr>
        <p:txBody>
          <a:bodyPr/>
          <a:lstStyle>
            <a:lvl1pPr>
              <a:defRPr>
                <a:solidFill>
                  <a:srgbClr val="E73085"/>
                </a:solidFill>
              </a:defRPr>
            </a:lvl1pPr>
          </a:lstStyle>
          <a:p>
            <a:r>
              <a:rPr lang="nl-NL" dirty="0"/>
              <a:t>KLIK OM STIJL TE BEWERKEN</a:t>
            </a:r>
          </a:p>
        </p:txBody>
      </p:sp>
    </p:spTree>
    <p:extLst>
      <p:ext uri="{BB962C8B-B14F-4D97-AF65-F5344CB8AC3E}">
        <p14:creationId xmlns:p14="http://schemas.microsoft.com/office/powerpoint/2010/main" val="895614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tekst foto rechts">
    <p:spTree>
      <p:nvGrpSpPr>
        <p:cNvPr id="1" name=""/>
        <p:cNvGrpSpPr/>
        <p:nvPr/>
      </p:nvGrpSpPr>
      <p:grpSpPr>
        <a:xfrm>
          <a:off x="0" y="0"/>
          <a:ext cx="0" cy="0"/>
          <a:chOff x="0" y="0"/>
          <a:chExt cx="0" cy="0"/>
        </a:xfrm>
      </p:grpSpPr>
      <p:sp>
        <p:nvSpPr>
          <p:cNvPr id="6" name="Tijdelijke aanduiding voor afbeelding 6">
            <a:extLst>
              <a:ext uri="{FF2B5EF4-FFF2-40B4-BE49-F238E27FC236}">
                <a16:creationId xmlns:a16="http://schemas.microsoft.com/office/drawing/2014/main" id="{0503FA0E-D776-8D96-8C29-4F9029A6B673}"/>
              </a:ext>
            </a:extLst>
          </p:cNvPr>
          <p:cNvSpPr>
            <a:spLocks noGrp="1"/>
          </p:cNvSpPr>
          <p:nvPr>
            <p:ph type="pic" sz="quarter" idx="10"/>
          </p:nvPr>
        </p:nvSpPr>
        <p:spPr>
          <a:xfrm>
            <a:off x="5397910" y="0"/>
            <a:ext cx="6794090" cy="6858000"/>
          </a:xfrm>
        </p:spPr>
        <p:txBody>
          <a:bodyPr/>
          <a:lstStyle/>
          <a:p>
            <a:r>
              <a:rPr lang="nl-NL"/>
              <a:t>Klik op het pictogram als u een afbeelding wilt toevoegen</a:t>
            </a:r>
            <a:endParaRPr lang="nl-NL" dirty="0"/>
          </a:p>
        </p:txBody>
      </p:sp>
      <p:sp>
        <p:nvSpPr>
          <p:cNvPr id="7" name="Rechthoek 6">
            <a:extLst>
              <a:ext uri="{FF2B5EF4-FFF2-40B4-BE49-F238E27FC236}">
                <a16:creationId xmlns:a16="http://schemas.microsoft.com/office/drawing/2014/main" id="{440038F9-9072-671B-7F55-1971AE7FFD3F}"/>
              </a:ext>
            </a:extLst>
          </p:cNvPr>
          <p:cNvSpPr/>
          <p:nvPr userDrawn="1"/>
        </p:nvSpPr>
        <p:spPr>
          <a:xfrm>
            <a:off x="-78658" y="0"/>
            <a:ext cx="5476568" cy="6931742"/>
          </a:xfrm>
          <a:prstGeom prst="rect">
            <a:avLst/>
          </a:prstGeom>
          <a:solidFill>
            <a:srgbClr val="A7D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488441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Introtekst foto rechts">
    <p:spTree>
      <p:nvGrpSpPr>
        <p:cNvPr id="1" name=""/>
        <p:cNvGrpSpPr/>
        <p:nvPr/>
      </p:nvGrpSpPr>
      <p:grpSpPr>
        <a:xfrm>
          <a:off x="0" y="0"/>
          <a:ext cx="0" cy="0"/>
          <a:chOff x="0" y="0"/>
          <a:chExt cx="0" cy="0"/>
        </a:xfrm>
      </p:grpSpPr>
      <p:sp>
        <p:nvSpPr>
          <p:cNvPr id="6" name="Tijdelijke aanduiding voor afbeelding 6">
            <a:extLst>
              <a:ext uri="{FF2B5EF4-FFF2-40B4-BE49-F238E27FC236}">
                <a16:creationId xmlns:a16="http://schemas.microsoft.com/office/drawing/2014/main" id="{0503FA0E-D776-8D96-8C29-4F9029A6B673}"/>
              </a:ext>
            </a:extLst>
          </p:cNvPr>
          <p:cNvSpPr>
            <a:spLocks noGrp="1"/>
          </p:cNvSpPr>
          <p:nvPr>
            <p:ph type="pic" sz="quarter" idx="10"/>
          </p:nvPr>
        </p:nvSpPr>
        <p:spPr>
          <a:xfrm>
            <a:off x="5397910" y="0"/>
            <a:ext cx="6794090" cy="6858000"/>
          </a:xfrm>
        </p:spPr>
        <p:txBody>
          <a:bodyPr/>
          <a:lstStyle/>
          <a:p>
            <a:r>
              <a:rPr lang="nl-NL"/>
              <a:t>Klik op het pictogram als u een afbeelding wilt toevoegen</a:t>
            </a:r>
            <a:endParaRPr lang="nl-NL" dirty="0"/>
          </a:p>
        </p:txBody>
      </p:sp>
      <p:sp>
        <p:nvSpPr>
          <p:cNvPr id="7" name="Rechthoek 6">
            <a:extLst>
              <a:ext uri="{FF2B5EF4-FFF2-40B4-BE49-F238E27FC236}">
                <a16:creationId xmlns:a16="http://schemas.microsoft.com/office/drawing/2014/main" id="{440038F9-9072-671B-7F55-1971AE7FFD3F}"/>
              </a:ext>
            </a:extLst>
          </p:cNvPr>
          <p:cNvSpPr/>
          <p:nvPr userDrawn="1"/>
        </p:nvSpPr>
        <p:spPr>
          <a:xfrm>
            <a:off x="-78658" y="0"/>
            <a:ext cx="5476568" cy="6931742"/>
          </a:xfrm>
          <a:prstGeom prst="rect">
            <a:avLst/>
          </a:prstGeom>
          <a:solidFill>
            <a:srgbClr val="9455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4428172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Introtekst foto rechts">
    <p:spTree>
      <p:nvGrpSpPr>
        <p:cNvPr id="1" name=""/>
        <p:cNvGrpSpPr/>
        <p:nvPr/>
      </p:nvGrpSpPr>
      <p:grpSpPr>
        <a:xfrm>
          <a:off x="0" y="0"/>
          <a:ext cx="0" cy="0"/>
          <a:chOff x="0" y="0"/>
          <a:chExt cx="0" cy="0"/>
        </a:xfrm>
      </p:grpSpPr>
      <p:sp>
        <p:nvSpPr>
          <p:cNvPr id="6" name="Tijdelijke aanduiding voor afbeelding 6">
            <a:extLst>
              <a:ext uri="{FF2B5EF4-FFF2-40B4-BE49-F238E27FC236}">
                <a16:creationId xmlns:a16="http://schemas.microsoft.com/office/drawing/2014/main" id="{0503FA0E-D776-8D96-8C29-4F9029A6B673}"/>
              </a:ext>
            </a:extLst>
          </p:cNvPr>
          <p:cNvSpPr>
            <a:spLocks noGrp="1"/>
          </p:cNvSpPr>
          <p:nvPr>
            <p:ph type="pic" sz="quarter" idx="10"/>
          </p:nvPr>
        </p:nvSpPr>
        <p:spPr>
          <a:xfrm>
            <a:off x="5397910" y="0"/>
            <a:ext cx="6794090" cy="6858000"/>
          </a:xfrm>
        </p:spPr>
        <p:txBody>
          <a:bodyPr/>
          <a:lstStyle/>
          <a:p>
            <a:r>
              <a:rPr lang="nl-NL"/>
              <a:t>Klik op het pictogram als u een afbeelding wilt toevoegen</a:t>
            </a:r>
            <a:endParaRPr lang="nl-NL" dirty="0"/>
          </a:p>
        </p:txBody>
      </p:sp>
      <p:sp>
        <p:nvSpPr>
          <p:cNvPr id="7" name="Rechthoek 6">
            <a:extLst>
              <a:ext uri="{FF2B5EF4-FFF2-40B4-BE49-F238E27FC236}">
                <a16:creationId xmlns:a16="http://schemas.microsoft.com/office/drawing/2014/main" id="{440038F9-9072-671B-7F55-1971AE7FFD3F}"/>
              </a:ext>
            </a:extLst>
          </p:cNvPr>
          <p:cNvSpPr/>
          <p:nvPr userDrawn="1"/>
        </p:nvSpPr>
        <p:spPr>
          <a:xfrm>
            <a:off x="-78658" y="0"/>
            <a:ext cx="5476568" cy="6931742"/>
          </a:xfrm>
          <a:prstGeom prst="rect">
            <a:avLst/>
          </a:prstGeom>
          <a:solidFill>
            <a:srgbClr val="D94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1221946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Introtekst foto rechts">
    <p:spTree>
      <p:nvGrpSpPr>
        <p:cNvPr id="1" name=""/>
        <p:cNvGrpSpPr/>
        <p:nvPr/>
      </p:nvGrpSpPr>
      <p:grpSpPr>
        <a:xfrm>
          <a:off x="0" y="0"/>
          <a:ext cx="0" cy="0"/>
          <a:chOff x="0" y="0"/>
          <a:chExt cx="0" cy="0"/>
        </a:xfrm>
      </p:grpSpPr>
      <p:sp>
        <p:nvSpPr>
          <p:cNvPr id="6" name="Tijdelijke aanduiding voor afbeelding 6">
            <a:extLst>
              <a:ext uri="{FF2B5EF4-FFF2-40B4-BE49-F238E27FC236}">
                <a16:creationId xmlns:a16="http://schemas.microsoft.com/office/drawing/2014/main" id="{0503FA0E-D776-8D96-8C29-4F9029A6B673}"/>
              </a:ext>
            </a:extLst>
          </p:cNvPr>
          <p:cNvSpPr>
            <a:spLocks noGrp="1"/>
          </p:cNvSpPr>
          <p:nvPr>
            <p:ph type="pic" sz="quarter" idx="10"/>
          </p:nvPr>
        </p:nvSpPr>
        <p:spPr>
          <a:xfrm>
            <a:off x="5397910" y="0"/>
            <a:ext cx="6794090" cy="6858000"/>
          </a:xfrm>
        </p:spPr>
        <p:txBody>
          <a:bodyPr/>
          <a:lstStyle/>
          <a:p>
            <a:r>
              <a:rPr lang="nl-NL"/>
              <a:t>Klik op het pictogram als u een afbeelding wilt toevoegen</a:t>
            </a:r>
            <a:endParaRPr lang="nl-NL" dirty="0"/>
          </a:p>
        </p:txBody>
      </p:sp>
      <p:sp>
        <p:nvSpPr>
          <p:cNvPr id="7" name="Rechthoek 6">
            <a:extLst>
              <a:ext uri="{FF2B5EF4-FFF2-40B4-BE49-F238E27FC236}">
                <a16:creationId xmlns:a16="http://schemas.microsoft.com/office/drawing/2014/main" id="{440038F9-9072-671B-7F55-1971AE7FFD3F}"/>
              </a:ext>
            </a:extLst>
          </p:cNvPr>
          <p:cNvSpPr/>
          <p:nvPr userDrawn="1"/>
        </p:nvSpPr>
        <p:spPr>
          <a:xfrm>
            <a:off x="-78658" y="0"/>
            <a:ext cx="5476568" cy="6931742"/>
          </a:xfrm>
          <a:prstGeom prst="rect">
            <a:avLst/>
          </a:prstGeom>
          <a:solidFill>
            <a:srgbClr val="D2D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884627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Introtekst foto rechts">
    <p:spTree>
      <p:nvGrpSpPr>
        <p:cNvPr id="1" name=""/>
        <p:cNvGrpSpPr/>
        <p:nvPr/>
      </p:nvGrpSpPr>
      <p:grpSpPr>
        <a:xfrm>
          <a:off x="0" y="0"/>
          <a:ext cx="0" cy="0"/>
          <a:chOff x="0" y="0"/>
          <a:chExt cx="0" cy="0"/>
        </a:xfrm>
      </p:grpSpPr>
      <p:sp>
        <p:nvSpPr>
          <p:cNvPr id="6" name="Tijdelijke aanduiding voor afbeelding 6">
            <a:extLst>
              <a:ext uri="{FF2B5EF4-FFF2-40B4-BE49-F238E27FC236}">
                <a16:creationId xmlns:a16="http://schemas.microsoft.com/office/drawing/2014/main" id="{0503FA0E-D776-8D96-8C29-4F9029A6B673}"/>
              </a:ext>
            </a:extLst>
          </p:cNvPr>
          <p:cNvSpPr>
            <a:spLocks noGrp="1"/>
          </p:cNvSpPr>
          <p:nvPr>
            <p:ph type="pic" sz="quarter" idx="10"/>
          </p:nvPr>
        </p:nvSpPr>
        <p:spPr>
          <a:xfrm>
            <a:off x="5397910" y="0"/>
            <a:ext cx="6794090" cy="6858000"/>
          </a:xfrm>
        </p:spPr>
        <p:txBody>
          <a:bodyPr/>
          <a:lstStyle/>
          <a:p>
            <a:r>
              <a:rPr lang="nl-NL"/>
              <a:t>Klik op het pictogram als u een afbeelding wilt toevoegen</a:t>
            </a:r>
            <a:endParaRPr lang="nl-NL" dirty="0"/>
          </a:p>
        </p:txBody>
      </p:sp>
      <p:sp>
        <p:nvSpPr>
          <p:cNvPr id="7" name="Rechthoek 6">
            <a:extLst>
              <a:ext uri="{FF2B5EF4-FFF2-40B4-BE49-F238E27FC236}">
                <a16:creationId xmlns:a16="http://schemas.microsoft.com/office/drawing/2014/main" id="{440038F9-9072-671B-7F55-1971AE7FFD3F}"/>
              </a:ext>
            </a:extLst>
          </p:cNvPr>
          <p:cNvSpPr/>
          <p:nvPr userDrawn="1"/>
        </p:nvSpPr>
        <p:spPr>
          <a:xfrm>
            <a:off x="-78658" y="0"/>
            <a:ext cx="5476568" cy="6931742"/>
          </a:xfrm>
          <a:prstGeom prst="rect">
            <a:avLst/>
          </a:prstGeom>
          <a:solidFill>
            <a:srgbClr val="F4AA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0861887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917297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welkompagina met logo">
    <p:bg>
      <p:bgPr>
        <a:solidFill>
          <a:srgbClr val="A7DDFF"/>
        </a:solidFill>
        <a:effectLst/>
      </p:bgPr>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65376E17-6694-531F-E6E5-5F0C6E1DDE86}"/>
              </a:ext>
            </a:extLst>
          </p:cNvPr>
          <p:cNvSpPr/>
          <p:nvPr userDrawn="1"/>
        </p:nvSpPr>
        <p:spPr>
          <a:xfrm>
            <a:off x="-127819" y="0"/>
            <a:ext cx="12319819" cy="6857999"/>
          </a:xfrm>
          <a:prstGeom prst="rect">
            <a:avLst/>
          </a:prstGeom>
          <a:solidFill>
            <a:srgbClr val="A7D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 name="Afbeelding 5">
            <a:extLst>
              <a:ext uri="{FF2B5EF4-FFF2-40B4-BE49-F238E27FC236}">
                <a16:creationId xmlns:a16="http://schemas.microsoft.com/office/drawing/2014/main" id="{7E1514D0-37F4-2FF8-E610-8566B366AF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715432" y="275304"/>
            <a:ext cx="5055525" cy="1707584"/>
          </a:xfrm>
          <a:prstGeom prst="rect">
            <a:avLst/>
          </a:prstGeom>
        </p:spPr>
      </p:pic>
    </p:spTree>
    <p:extLst>
      <p:ext uri="{BB962C8B-B14F-4D97-AF65-F5344CB8AC3E}">
        <p14:creationId xmlns:p14="http://schemas.microsoft.com/office/powerpoint/2010/main" val="265072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welkompagina met logo">
    <p:bg>
      <p:bgPr>
        <a:solidFill>
          <a:srgbClr val="A7DDFF"/>
        </a:solidFill>
        <a:effectLst/>
      </p:bgPr>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65376E17-6694-531F-E6E5-5F0C6E1DDE86}"/>
              </a:ext>
            </a:extLst>
          </p:cNvPr>
          <p:cNvSpPr/>
          <p:nvPr userDrawn="1"/>
        </p:nvSpPr>
        <p:spPr>
          <a:xfrm>
            <a:off x="-127819" y="1"/>
            <a:ext cx="12319819" cy="6096000"/>
          </a:xfrm>
          <a:prstGeom prst="rect">
            <a:avLst/>
          </a:prstGeom>
          <a:solidFill>
            <a:srgbClr val="A7D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 name="Afbeelding 5">
            <a:extLst>
              <a:ext uri="{FF2B5EF4-FFF2-40B4-BE49-F238E27FC236}">
                <a16:creationId xmlns:a16="http://schemas.microsoft.com/office/drawing/2014/main" id="{7E1514D0-37F4-2FF8-E610-8566B366AF3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3356" b="21691"/>
          <a:stretch/>
        </p:blipFill>
        <p:spPr>
          <a:xfrm>
            <a:off x="10687664" y="275304"/>
            <a:ext cx="1140543" cy="1132216"/>
          </a:xfrm>
          <a:prstGeom prst="rect">
            <a:avLst/>
          </a:prstGeom>
        </p:spPr>
      </p:pic>
    </p:spTree>
    <p:extLst>
      <p:ext uri="{BB962C8B-B14F-4D97-AF65-F5344CB8AC3E}">
        <p14:creationId xmlns:p14="http://schemas.microsoft.com/office/powerpoint/2010/main" val="3973606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met welkomst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72CBFF-A8E0-4184-F393-0DB6ECE7ABA2}"/>
              </a:ext>
            </a:extLst>
          </p:cNvPr>
          <p:cNvSpPr>
            <a:spLocks noGrp="1"/>
          </p:cNvSpPr>
          <p:nvPr>
            <p:ph type="ctrTitle" hasCustomPrompt="1"/>
          </p:nvPr>
        </p:nvSpPr>
        <p:spPr>
          <a:xfrm>
            <a:off x="341745" y="150252"/>
            <a:ext cx="10483571" cy="970628"/>
          </a:xfrm>
        </p:spPr>
        <p:txBody>
          <a:bodyPr anchor="b">
            <a:normAutofit/>
          </a:bodyPr>
          <a:lstStyle>
            <a:lvl1pPr algn="l">
              <a:defRPr sz="4800">
                <a:solidFill>
                  <a:srgbClr val="E73085"/>
                </a:solidFill>
                <a:latin typeface="Montserrat" pitchFamily="2" charset="0"/>
              </a:defRPr>
            </a:lvl1pPr>
          </a:lstStyle>
          <a:p>
            <a:r>
              <a:rPr lang="nl-NL" dirty="0"/>
              <a:t>WELKOMSTTEKST</a:t>
            </a:r>
          </a:p>
        </p:txBody>
      </p:sp>
      <p:sp>
        <p:nvSpPr>
          <p:cNvPr id="3" name="Ondertitel 2">
            <a:extLst>
              <a:ext uri="{FF2B5EF4-FFF2-40B4-BE49-F238E27FC236}">
                <a16:creationId xmlns:a16="http://schemas.microsoft.com/office/drawing/2014/main" id="{DED1EACE-FD63-F790-C933-29E9F717D6D9}"/>
              </a:ext>
            </a:extLst>
          </p:cNvPr>
          <p:cNvSpPr>
            <a:spLocks noGrp="1"/>
          </p:cNvSpPr>
          <p:nvPr>
            <p:ph type="subTitle" idx="1" hasCustomPrompt="1"/>
          </p:nvPr>
        </p:nvSpPr>
        <p:spPr>
          <a:xfrm>
            <a:off x="341744" y="1206912"/>
            <a:ext cx="11535623" cy="621891"/>
          </a:xfrm>
        </p:spPr>
        <p:txBody>
          <a:bodyPr/>
          <a:lstStyle>
            <a:lvl1pPr marL="0" indent="0" algn="l">
              <a:buNone/>
              <a:defRPr sz="2400" b="1">
                <a:solidFill>
                  <a:srgbClr val="D94D15"/>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SUBTITEL</a:t>
            </a:r>
            <a:endParaRPr lang="nl-NL" dirty="0"/>
          </a:p>
        </p:txBody>
      </p:sp>
      <p:sp>
        <p:nvSpPr>
          <p:cNvPr id="5" name="Tijdelijke aanduiding voor afbeelding 4">
            <a:extLst>
              <a:ext uri="{FF2B5EF4-FFF2-40B4-BE49-F238E27FC236}">
                <a16:creationId xmlns:a16="http://schemas.microsoft.com/office/drawing/2014/main" id="{3F4B0275-5CE2-EDE7-5568-702834C74477}"/>
              </a:ext>
            </a:extLst>
          </p:cNvPr>
          <p:cNvSpPr>
            <a:spLocks noGrp="1"/>
          </p:cNvSpPr>
          <p:nvPr>
            <p:ph type="pic" sz="quarter" idx="10"/>
          </p:nvPr>
        </p:nvSpPr>
        <p:spPr>
          <a:xfrm>
            <a:off x="341312" y="1868488"/>
            <a:ext cx="11509376" cy="4159250"/>
          </a:xfrm>
        </p:spPr>
        <p:txBody>
          <a:bodyPr/>
          <a:lstStyle/>
          <a:p>
            <a:r>
              <a:rPr lang="nl-NL"/>
              <a:t>Klik op het pictogram als u een afbeelding wilt toevoegen</a:t>
            </a:r>
          </a:p>
        </p:txBody>
      </p:sp>
    </p:spTree>
    <p:extLst>
      <p:ext uri="{BB962C8B-B14F-4D97-AF65-F5344CB8AC3E}">
        <p14:creationId xmlns:p14="http://schemas.microsoft.com/office/powerpoint/2010/main" val="2785823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en object PUU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22547-C157-D8ED-564A-314A00ECE0FF}"/>
              </a:ext>
            </a:extLst>
          </p:cNvPr>
          <p:cNvSpPr>
            <a:spLocks noGrp="1"/>
          </p:cNvSpPr>
          <p:nvPr>
            <p:ph type="title" hasCustomPrompt="1"/>
          </p:nvPr>
        </p:nvSpPr>
        <p:spPr/>
        <p:txBody>
          <a:bodyPr/>
          <a:lstStyle>
            <a:lvl1pPr>
              <a:defRPr>
                <a:solidFill>
                  <a:srgbClr val="00B0F0"/>
                </a:solidFill>
              </a:defRPr>
            </a:lvl1pPr>
          </a:lstStyle>
          <a:p>
            <a:r>
              <a:rPr lang="nl-NL" dirty="0"/>
              <a:t>PUUR ONDERWERP</a:t>
            </a:r>
          </a:p>
        </p:txBody>
      </p:sp>
      <p:sp>
        <p:nvSpPr>
          <p:cNvPr id="3" name="Tijdelijke aanduiding voor inhoud 2">
            <a:extLst>
              <a:ext uri="{FF2B5EF4-FFF2-40B4-BE49-F238E27FC236}">
                <a16:creationId xmlns:a16="http://schemas.microsoft.com/office/drawing/2014/main" id="{677FB412-AD15-0F33-81FB-354A90343755}"/>
              </a:ext>
            </a:extLst>
          </p:cNvPr>
          <p:cNvSpPr>
            <a:spLocks noGrp="1"/>
          </p:cNvSpPr>
          <p:nvPr>
            <p:ph idx="1"/>
          </p:nvPr>
        </p:nvSpPr>
        <p:spPr>
          <a:xfrm>
            <a:off x="838200" y="1825625"/>
            <a:ext cx="10515600" cy="360535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pic>
        <p:nvPicPr>
          <p:cNvPr id="7" name="Afbeelding 6">
            <a:extLst>
              <a:ext uri="{FF2B5EF4-FFF2-40B4-BE49-F238E27FC236}">
                <a16:creationId xmlns:a16="http://schemas.microsoft.com/office/drawing/2014/main" id="{73E00375-2BC4-00BB-8BF8-06527DCB2FF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17939" y="5171768"/>
            <a:ext cx="957752" cy="906993"/>
          </a:xfrm>
          <a:prstGeom prst="rect">
            <a:avLst/>
          </a:prstGeom>
        </p:spPr>
      </p:pic>
    </p:spTree>
    <p:extLst>
      <p:ext uri="{BB962C8B-B14F-4D97-AF65-F5344CB8AC3E}">
        <p14:creationId xmlns:p14="http://schemas.microsoft.com/office/powerpoint/2010/main" val="241211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el en object-SA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22547-C157-D8ED-564A-314A00ECE0FF}"/>
              </a:ext>
            </a:extLst>
          </p:cNvPr>
          <p:cNvSpPr>
            <a:spLocks noGrp="1"/>
          </p:cNvSpPr>
          <p:nvPr>
            <p:ph type="title" hasCustomPrompt="1"/>
          </p:nvPr>
        </p:nvSpPr>
        <p:spPr/>
        <p:txBody>
          <a:bodyPr/>
          <a:lstStyle>
            <a:lvl1pPr>
              <a:defRPr>
                <a:solidFill>
                  <a:srgbClr val="00B0F0"/>
                </a:solidFill>
              </a:defRPr>
            </a:lvl1pPr>
          </a:lstStyle>
          <a:p>
            <a:r>
              <a:rPr lang="nl-NL" dirty="0"/>
              <a:t>SAMEN ONDERWERP</a:t>
            </a:r>
          </a:p>
        </p:txBody>
      </p:sp>
      <p:sp>
        <p:nvSpPr>
          <p:cNvPr id="3" name="Tijdelijke aanduiding voor inhoud 2">
            <a:extLst>
              <a:ext uri="{FF2B5EF4-FFF2-40B4-BE49-F238E27FC236}">
                <a16:creationId xmlns:a16="http://schemas.microsoft.com/office/drawing/2014/main" id="{677FB412-AD15-0F33-81FB-354A90343755}"/>
              </a:ext>
            </a:extLst>
          </p:cNvPr>
          <p:cNvSpPr>
            <a:spLocks noGrp="1"/>
          </p:cNvSpPr>
          <p:nvPr>
            <p:ph idx="1"/>
          </p:nvPr>
        </p:nvSpPr>
        <p:spPr>
          <a:xfrm>
            <a:off x="838200" y="1825625"/>
            <a:ext cx="10515600" cy="360535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4" name="Afbeelding 3">
            <a:extLst>
              <a:ext uri="{FF2B5EF4-FFF2-40B4-BE49-F238E27FC236}">
                <a16:creationId xmlns:a16="http://schemas.microsoft.com/office/drawing/2014/main" id="{E75AC5A4-7194-AD25-C4D6-90EBDFD6783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17939" y="5171768"/>
            <a:ext cx="957751" cy="906993"/>
          </a:xfrm>
          <a:prstGeom prst="rect">
            <a:avLst/>
          </a:prstGeom>
        </p:spPr>
      </p:pic>
    </p:spTree>
    <p:extLst>
      <p:ext uri="{BB962C8B-B14F-4D97-AF65-F5344CB8AC3E}">
        <p14:creationId xmlns:p14="http://schemas.microsoft.com/office/powerpoint/2010/main" val="3386472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el en object-DO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22547-C157-D8ED-564A-314A00ECE0FF}"/>
              </a:ext>
            </a:extLst>
          </p:cNvPr>
          <p:cNvSpPr>
            <a:spLocks noGrp="1"/>
          </p:cNvSpPr>
          <p:nvPr>
            <p:ph type="title" hasCustomPrompt="1"/>
          </p:nvPr>
        </p:nvSpPr>
        <p:spPr/>
        <p:txBody>
          <a:bodyPr/>
          <a:lstStyle>
            <a:lvl1pPr>
              <a:defRPr>
                <a:solidFill>
                  <a:srgbClr val="00B0F0"/>
                </a:solidFill>
              </a:defRPr>
            </a:lvl1pPr>
          </a:lstStyle>
          <a:p>
            <a:r>
              <a:rPr lang="nl-NL" dirty="0"/>
              <a:t>DOEN ONDERWERP</a:t>
            </a:r>
          </a:p>
        </p:txBody>
      </p:sp>
      <p:sp>
        <p:nvSpPr>
          <p:cNvPr id="3" name="Tijdelijke aanduiding voor inhoud 2">
            <a:extLst>
              <a:ext uri="{FF2B5EF4-FFF2-40B4-BE49-F238E27FC236}">
                <a16:creationId xmlns:a16="http://schemas.microsoft.com/office/drawing/2014/main" id="{677FB412-AD15-0F33-81FB-354A90343755}"/>
              </a:ext>
            </a:extLst>
          </p:cNvPr>
          <p:cNvSpPr>
            <a:spLocks noGrp="1"/>
          </p:cNvSpPr>
          <p:nvPr>
            <p:ph idx="1"/>
          </p:nvPr>
        </p:nvSpPr>
        <p:spPr>
          <a:xfrm>
            <a:off x="838200" y="1825625"/>
            <a:ext cx="10515600" cy="360535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pic>
        <p:nvPicPr>
          <p:cNvPr id="4" name="Afbeelding 3">
            <a:extLst>
              <a:ext uri="{FF2B5EF4-FFF2-40B4-BE49-F238E27FC236}">
                <a16:creationId xmlns:a16="http://schemas.microsoft.com/office/drawing/2014/main" id="{55BF98FA-C585-54C2-0AAA-10E17A68B0E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17939" y="5171768"/>
            <a:ext cx="957751" cy="906993"/>
          </a:xfrm>
          <a:prstGeom prst="rect">
            <a:avLst/>
          </a:prstGeom>
        </p:spPr>
      </p:pic>
    </p:spTree>
    <p:extLst>
      <p:ext uri="{BB962C8B-B14F-4D97-AF65-F5344CB8AC3E}">
        <p14:creationId xmlns:p14="http://schemas.microsoft.com/office/powerpoint/2010/main" val="2243267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3EFFA8-46B7-0980-6AB3-6CB1D6AE9779}"/>
              </a:ext>
            </a:extLst>
          </p:cNvPr>
          <p:cNvSpPr>
            <a:spLocks noGrp="1"/>
          </p:cNvSpPr>
          <p:nvPr>
            <p:ph type="title" hasCustomPrompt="1"/>
          </p:nvPr>
        </p:nvSpPr>
        <p:spPr>
          <a:xfrm>
            <a:off x="831850" y="1620838"/>
            <a:ext cx="10515600" cy="2852737"/>
          </a:xfrm>
        </p:spPr>
        <p:txBody>
          <a:bodyPr anchor="b"/>
          <a:lstStyle>
            <a:lvl1pPr>
              <a:defRPr sz="6000">
                <a:solidFill>
                  <a:srgbClr val="E73085"/>
                </a:solidFill>
                <a:latin typeface="Montserrat" pitchFamily="2" charset="0"/>
              </a:defRPr>
            </a:lvl1pPr>
          </a:lstStyle>
          <a:p>
            <a:r>
              <a:rPr lang="nl-NL" dirty="0"/>
              <a:t>KLIK OM STIJL TE BEWERKEN</a:t>
            </a:r>
          </a:p>
        </p:txBody>
      </p:sp>
      <p:sp>
        <p:nvSpPr>
          <p:cNvPr id="3" name="Tijdelijke aanduiding voor tekst 2">
            <a:extLst>
              <a:ext uri="{FF2B5EF4-FFF2-40B4-BE49-F238E27FC236}">
                <a16:creationId xmlns:a16="http://schemas.microsoft.com/office/drawing/2014/main" id="{E2F7AAA7-0BF6-76CE-9A2B-F8CB5612D6D9}"/>
              </a:ext>
            </a:extLst>
          </p:cNvPr>
          <p:cNvSpPr>
            <a:spLocks noGrp="1"/>
          </p:cNvSpPr>
          <p:nvPr>
            <p:ph type="body" idx="1" hasCustomPrompt="1"/>
          </p:nvPr>
        </p:nvSpPr>
        <p:spPr>
          <a:xfrm>
            <a:off x="831850" y="4500563"/>
            <a:ext cx="10515600" cy="1500187"/>
          </a:xfrm>
        </p:spPr>
        <p:txBody>
          <a:bodyPr/>
          <a:lstStyle>
            <a:lvl1pPr marL="0" indent="0">
              <a:buNone/>
              <a:defRPr sz="2400" b="1">
                <a:solidFill>
                  <a:srgbClr val="D94D1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KLIKKEN OM DE TEKSTSTIJL VAN HET MODEL TE BEWERKEN</a:t>
            </a:r>
          </a:p>
        </p:txBody>
      </p:sp>
      <p:sp>
        <p:nvSpPr>
          <p:cNvPr id="4" name="Tijdelijke aanduiding voor datum 3">
            <a:extLst>
              <a:ext uri="{FF2B5EF4-FFF2-40B4-BE49-F238E27FC236}">
                <a16:creationId xmlns:a16="http://schemas.microsoft.com/office/drawing/2014/main" id="{EFA68202-1348-1AFB-19A7-1C8026F5A830}"/>
              </a:ext>
            </a:extLst>
          </p:cNvPr>
          <p:cNvSpPr>
            <a:spLocks noGrp="1"/>
          </p:cNvSpPr>
          <p:nvPr>
            <p:ph type="dt" sz="half" idx="10"/>
          </p:nvPr>
        </p:nvSpPr>
        <p:spPr>
          <a:xfrm>
            <a:off x="838200" y="6267450"/>
            <a:ext cx="2743200" cy="365125"/>
          </a:xfrm>
          <a:prstGeom prst="rect">
            <a:avLst/>
          </a:prstGeom>
        </p:spPr>
        <p:txBody>
          <a:bodyPr/>
          <a:lstStyle>
            <a:lvl1pPr>
              <a:defRPr>
                <a:solidFill>
                  <a:schemeClr val="tx1">
                    <a:lumMod val="50000"/>
                  </a:schemeClr>
                </a:solidFill>
                <a:latin typeface="Montserrat" pitchFamily="2" charset="0"/>
              </a:defRPr>
            </a:lvl1pPr>
          </a:lstStyle>
          <a:p>
            <a:fld id="{68DA0ECA-3E0B-4652-BD1E-5682BE65C791}" type="datetimeFigureOut">
              <a:rPr lang="nl-NL" smtClean="0"/>
              <a:pPr/>
              <a:t>10-8-2026</a:t>
            </a:fld>
            <a:endParaRPr lang="nl-NL" dirty="0"/>
          </a:p>
        </p:txBody>
      </p:sp>
      <p:sp>
        <p:nvSpPr>
          <p:cNvPr id="5" name="Tijdelijke aanduiding voor voettekst 4">
            <a:extLst>
              <a:ext uri="{FF2B5EF4-FFF2-40B4-BE49-F238E27FC236}">
                <a16:creationId xmlns:a16="http://schemas.microsoft.com/office/drawing/2014/main" id="{63756522-59D0-5023-6A4A-8D3BF0B160B7}"/>
              </a:ext>
            </a:extLst>
          </p:cNvPr>
          <p:cNvSpPr>
            <a:spLocks noGrp="1"/>
          </p:cNvSpPr>
          <p:nvPr>
            <p:ph type="ftr" sz="quarter" idx="11"/>
          </p:nvPr>
        </p:nvSpPr>
        <p:spPr>
          <a:xfrm>
            <a:off x="4038600" y="6267450"/>
            <a:ext cx="4114800" cy="365125"/>
          </a:xfrm>
          <a:prstGeom prst="rect">
            <a:avLst/>
          </a:prstGeom>
        </p:spPr>
        <p:txBody>
          <a:bodyPr/>
          <a:lstStyle>
            <a:lvl1pPr>
              <a:defRPr>
                <a:solidFill>
                  <a:schemeClr val="tx1">
                    <a:lumMod val="50000"/>
                  </a:schemeClr>
                </a:solidFill>
                <a:latin typeface="Montserrat" pitchFamily="2" charset="0"/>
              </a:defRPr>
            </a:lvl1pPr>
          </a:lstStyle>
          <a:p>
            <a:endParaRPr lang="nl-NL" dirty="0"/>
          </a:p>
        </p:txBody>
      </p:sp>
      <p:sp>
        <p:nvSpPr>
          <p:cNvPr id="6" name="Tijdelijke aanduiding voor dianummer 5">
            <a:extLst>
              <a:ext uri="{FF2B5EF4-FFF2-40B4-BE49-F238E27FC236}">
                <a16:creationId xmlns:a16="http://schemas.microsoft.com/office/drawing/2014/main" id="{7117F83D-6A9B-3F55-34BC-869A43392A80}"/>
              </a:ext>
            </a:extLst>
          </p:cNvPr>
          <p:cNvSpPr>
            <a:spLocks noGrp="1"/>
          </p:cNvSpPr>
          <p:nvPr>
            <p:ph type="sldNum" sz="quarter" idx="12"/>
          </p:nvPr>
        </p:nvSpPr>
        <p:spPr>
          <a:xfrm>
            <a:off x="8610600" y="6267450"/>
            <a:ext cx="2743200" cy="365125"/>
          </a:xfrm>
          <a:prstGeom prst="rect">
            <a:avLst/>
          </a:prstGeom>
        </p:spPr>
        <p:txBody>
          <a:bodyPr/>
          <a:lstStyle>
            <a:lvl1pPr>
              <a:defRPr>
                <a:solidFill>
                  <a:schemeClr val="tx1">
                    <a:lumMod val="50000"/>
                  </a:schemeClr>
                </a:solidFill>
                <a:latin typeface="Montserrat" pitchFamily="2" charset="0"/>
              </a:defRPr>
            </a:lvl1pPr>
          </a:lstStyle>
          <a:p>
            <a:fld id="{DC6C041D-46A7-41F3-8467-619681440235}" type="slidenum">
              <a:rPr lang="nl-NL" smtClean="0"/>
              <a:pPr/>
              <a:t>‹nr.›</a:t>
            </a:fld>
            <a:endParaRPr lang="nl-NL" dirty="0"/>
          </a:p>
        </p:txBody>
      </p:sp>
    </p:spTree>
    <p:extLst>
      <p:ext uri="{BB962C8B-B14F-4D97-AF65-F5344CB8AC3E}">
        <p14:creationId xmlns:p14="http://schemas.microsoft.com/office/powerpoint/2010/main" val="3953721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CDF7E-88DA-D9C6-5071-3617BD0F275D}"/>
              </a:ext>
            </a:extLst>
          </p:cNvPr>
          <p:cNvSpPr>
            <a:spLocks noGrp="1"/>
          </p:cNvSpPr>
          <p:nvPr>
            <p:ph type="title" hasCustomPrompt="1"/>
          </p:nvPr>
        </p:nvSpPr>
        <p:spPr/>
        <p:txBody>
          <a:bodyPr/>
          <a:lstStyle>
            <a:lvl1pPr>
              <a:defRPr>
                <a:solidFill>
                  <a:srgbClr val="E73085"/>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DBAC5E73-2786-8009-4D8A-A8B720F7C2D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3701B1DE-994E-0C18-F230-2445FA7747A4}"/>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7693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67D3A30-2AC4-92A7-6B90-09495DEE8DF5}"/>
              </a:ext>
            </a:extLst>
          </p:cNvPr>
          <p:cNvSpPr>
            <a:spLocks noGrp="1"/>
          </p:cNvSpPr>
          <p:nvPr>
            <p:ph type="title"/>
          </p:nvPr>
        </p:nvSpPr>
        <p:spPr>
          <a:xfrm>
            <a:off x="838200" y="365125"/>
            <a:ext cx="10515600" cy="478937"/>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3C87BC8C-B39D-3637-F35D-09EDBFBD76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Opsomming</a:t>
            </a:r>
          </a:p>
          <a:p>
            <a:pPr lvl="1"/>
            <a:r>
              <a:rPr lang="nl-NL" dirty="0"/>
              <a:t>Opsomming #2</a:t>
            </a:r>
          </a:p>
          <a:p>
            <a:pPr lvl="2"/>
            <a:r>
              <a:rPr lang="nl-NL" dirty="0"/>
              <a:t>Opsomming #3</a:t>
            </a:r>
          </a:p>
          <a:p>
            <a:pPr lvl="3"/>
            <a:r>
              <a:rPr lang="nl-NL" dirty="0"/>
              <a:t>Leestekst</a:t>
            </a:r>
          </a:p>
          <a:p>
            <a:pPr lvl="4"/>
            <a:r>
              <a:rPr lang="nl-NL" dirty="0"/>
              <a:t>KOPJE</a:t>
            </a:r>
          </a:p>
        </p:txBody>
      </p:sp>
      <p:pic>
        <p:nvPicPr>
          <p:cNvPr id="13" name="Afbeelding 12">
            <a:extLst>
              <a:ext uri="{FF2B5EF4-FFF2-40B4-BE49-F238E27FC236}">
                <a16:creationId xmlns:a16="http://schemas.microsoft.com/office/drawing/2014/main" id="{BE65729F-5C13-20EE-6764-1921E6822E15}"/>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0132851" y="6145607"/>
            <a:ext cx="1810904" cy="526540"/>
          </a:xfrm>
          <a:prstGeom prst="rect">
            <a:avLst/>
          </a:prstGeom>
        </p:spPr>
      </p:pic>
      <p:pic>
        <p:nvPicPr>
          <p:cNvPr id="10" name="Afbeelding 9">
            <a:extLst>
              <a:ext uri="{FF2B5EF4-FFF2-40B4-BE49-F238E27FC236}">
                <a16:creationId xmlns:a16="http://schemas.microsoft.com/office/drawing/2014/main" id="{00ECCE1C-5478-5E38-93E2-6AEFA3066896}"/>
              </a:ext>
            </a:extLst>
          </p:cNvPr>
          <p:cNvPicPr>
            <a:picLocks noChangeAspect="1"/>
          </p:cNvPicPr>
          <p:nvPr userDrawn="1"/>
        </p:nvPicPr>
        <p:blipFill>
          <a:blip r:embed="rId20" cstate="screen">
            <a:extLst>
              <a:ext uri="{28A0092B-C50C-407E-A947-70E740481C1C}">
                <a14:useLocalDpi xmlns:a14="http://schemas.microsoft.com/office/drawing/2010/main" val="0"/>
              </a:ext>
            </a:extLst>
          </a:blip>
          <a:stretch>
            <a:fillRect/>
          </a:stretch>
        </p:blipFill>
        <p:spPr>
          <a:xfrm>
            <a:off x="10950676" y="244845"/>
            <a:ext cx="1032407" cy="872383"/>
          </a:xfrm>
          <a:prstGeom prst="rect">
            <a:avLst/>
          </a:prstGeom>
        </p:spPr>
      </p:pic>
    </p:spTree>
    <p:extLst>
      <p:ext uri="{BB962C8B-B14F-4D97-AF65-F5344CB8AC3E}">
        <p14:creationId xmlns:p14="http://schemas.microsoft.com/office/powerpoint/2010/main" val="2655494394"/>
      </p:ext>
    </p:extLst>
  </p:cSld>
  <p:clrMap bg1="lt1" tx1="dk1" bg2="lt2" tx2="dk2" accent1="accent1" accent2="accent2" accent3="accent3" accent4="accent4" accent5="accent5" accent6="accent6" hlink="hlink" folHlink="folHlink"/>
  <p:sldLayoutIdLst>
    <p:sldLayoutId id="2147483666" r:id="rId1"/>
    <p:sldLayoutId id="2147483671" r:id="rId2"/>
    <p:sldLayoutId id="2147483672" r:id="rId3"/>
    <p:sldLayoutId id="2147483649" r:id="rId4"/>
    <p:sldLayoutId id="2147483650" r:id="rId5"/>
    <p:sldLayoutId id="2147483660" r:id="rId6"/>
    <p:sldLayoutId id="2147483661" r:id="rId7"/>
    <p:sldLayoutId id="2147483651" r:id="rId8"/>
    <p:sldLayoutId id="2147483652" r:id="rId9"/>
    <p:sldLayoutId id="2147483653" r:id="rId10"/>
    <p:sldLayoutId id="2147483654" r:id="rId11"/>
    <p:sldLayoutId id="2147483662" r:id="rId12"/>
    <p:sldLayoutId id="2147483667" r:id="rId13"/>
    <p:sldLayoutId id="2147483668" r:id="rId14"/>
    <p:sldLayoutId id="2147483669" r:id="rId15"/>
    <p:sldLayoutId id="2147483670" r:id="rId16"/>
    <p:sldLayoutId id="2147483673" r:id="rId17"/>
  </p:sldLayoutIdLst>
  <p:txStyles>
    <p:titleStyle>
      <a:lvl1pPr algn="l" defTabSz="914400" rtl="0" eaLnBrk="1" latinLnBrk="0" hangingPunct="1">
        <a:lnSpc>
          <a:spcPct val="90000"/>
        </a:lnSpc>
        <a:spcBef>
          <a:spcPct val="0"/>
        </a:spcBef>
        <a:buNone/>
        <a:defRPr sz="2400" b="1" kern="1200">
          <a:solidFill>
            <a:srgbClr val="7030A0"/>
          </a:solidFill>
          <a:latin typeface="+mj-lt"/>
          <a:ea typeface="Microsoft YaHei" panose="020B0503020204020204" pitchFamily="34" charset="-122"/>
          <a:cs typeface="+mj-cs"/>
        </a:defRPr>
      </a:lvl1pPr>
    </p:titleStyle>
    <p:bodyStyle>
      <a:lvl1pPr marL="360363" indent="-360363" algn="l" defTabSz="914400" rtl="0" eaLnBrk="1" latinLnBrk="0" hangingPunct="1">
        <a:lnSpc>
          <a:spcPct val="90000"/>
        </a:lnSpc>
        <a:spcBef>
          <a:spcPts val="1000"/>
        </a:spcBef>
        <a:buClr>
          <a:srgbClr val="7030A0"/>
        </a:buClr>
        <a:buSzPct val="90000"/>
        <a:buFont typeface="Yu Gothic" panose="020B0400000000000000" pitchFamily="34" charset="-128"/>
        <a:buChar char="●"/>
        <a:defRPr sz="2000" kern="1200">
          <a:solidFill>
            <a:schemeClr val="tx1"/>
          </a:solidFill>
          <a:latin typeface="Montserrat" pitchFamily="2" charset="0"/>
          <a:ea typeface="Yu Gothic" panose="020B0400000000000000" pitchFamily="34" charset="-128"/>
          <a:cs typeface="+mn-cs"/>
        </a:defRPr>
      </a:lvl1pPr>
      <a:lvl2pPr marL="720725" indent="-360363" algn="l" defTabSz="914400" rtl="0" eaLnBrk="1" latinLnBrk="0" hangingPunct="1">
        <a:lnSpc>
          <a:spcPct val="90000"/>
        </a:lnSpc>
        <a:spcBef>
          <a:spcPts val="500"/>
        </a:spcBef>
        <a:buClr>
          <a:schemeClr val="accent1"/>
        </a:buClr>
        <a:buSzPct val="70000"/>
        <a:buFont typeface="Yu Gothic" panose="020B0400000000000000" pitchFamily="34" charset="-128"/>
        <a:buChar char="●"/>
        <a:defRPr sz="2000" kern="1200">
          <a:solidFill>
            <a:schemeClr val="tx1"/>
          </a:solidFill>
          <a:latin typeface="Montserrat" pitchFamily="2" charset="0"/>
          <a:ea typeface="Yu Gothic" panose="020B0400000000000000" pitchFamily="34" charset="-128"/>
          <a:cs typeface="+mn-cs"/>
        </a:defRPr>
      </a:lvl2pPr>
      <a:lvl3pPr marL="720725" indent="-360363" algn="l" defTabSz="914400" rtl="0" eaLnBrk="1" latinLnBrk="0" hangingPunct="1">
        <a:lnSpc>
          <a:spcPct val="90000"/>
        </a:lnSpc>
        <a:spcBef>
          <a:spcPts val="500"/>
        </a:spcBef>
        <a:buClr>
          <a:schemeClr val="accent4"/>
        </a:buClr>
        <a:buSzPct val="60000"/>
        <a:buFont typeface="Yu Gothic" panose="020B0400000000000000" pitchFamily="34" charset="-128"/>
        <a:buChar char="■"/>
        <a:defRPr sz="2000" kern="1200">
          <a:solidFill>
            <a:schemeClr val="tx1"/>
          </a:solidFill>
          <a:latin typeface="Montserrat" pitchFamily="2" charset="0"/>
          <a:ea typeface="Yu Gothic" panose="020B0400000000000000" pitchFamily="34" charset="-128"/>
          <a:cs typeface="+mn-cs"/>
        </a:defRPr>
      </a:lvl3pPr>
      <a:lvl4pPr marL="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ontserrat" pitchFamily="2" charset="0"/>
          <a:ea typeface="Yu Gothic" panose="020B0400000000000000" pitchFamily="34" charset="-128"/>
          <a:cs typeface="+mn-cs"/>
        </a:defRPr>
      </a:lvl4pPr>
      <a:lvl5pPr marL="1828800" indent="-1828800" algn="l" defTabSz="914400" rtl="0" eaLnBrk="1" latinLnBrk="0" hangingPunct="1">
        <a:lnSpc>
          <a:spcPct val="90000"/>
        </a:lnSpc>
        <a:spcBef>
          <a:spcPts val="500"/>
        </a:spcBef>
        <a:buFont typeface="Arial" panose="020B0604020202020204" pitchFamily="34" charset="0"/>
        <a:buNone/>
        <a:defRPr sz="2400" b="1" kern="1200">
          <a:solidFill>
            <a:srgbClr val="D94D15"/>
          </a:solidFill>
          <a:latin typeface="Montserrat" pitchFamily="2" charset="0"/>
          <a:ea typeface="Yu Gothic UI Semibold" panose="020B0700000000000000"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A7DDFF"/>
        </a:solidFill>
        <a:effectLst/>
      </p:bgPr>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C01900E-72A5-B1F8-938A-7E8DD701E7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32851" y="6145607"/>
            <a:ext cx="1810904" cy="526540"/>
          </a:xfrm>
          <a:prstGeom prst="rect">
            <a:avLst/>
          </a:prstGeom>
        </p:spPr>
      </p:pic>
      <p:pic>
        <p:nvPicPr>
          <p:cNvPr id="9" name="Afbeelding 8">
            <a:extLst>
              <a:ext uri="{FF2B5EF4-FFF2-40B4-BE49-F238E27FC236}">
                <a16:creationId xmlns:a16="http://schemas.microsoft.com/office/drawing/2014/main" id="{36A665DF-266D-8B4E-8210-50E92E1B1B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020866" y="244845"/>
            <a:ext cx="892027" cy="872383"/>
          </a:xfrm>
          <a:prstGeom prst="rect">
            <a:avLst/>
          </a:prstGeom>
        </p:spPr>
      </p:pic>
      <p:sp>
        <p:nvSpPr>
          <p:cNvPr id="2" name="Titel 1">
            <a:extLst>
              <a:ext uri="{FF2B5EF4-FFF2-40B4-BE49-F238E27FC236}">
                <a16:creationId xmlns:a16="http://schemas.microsoft.com/office/drawing/2014/main" id="{624923B4-3D10-A17E-50FC-22DB2BDD5E07}"/>
              </a:ext>
            </a:extLst>
          </p:cNvPr>
          <p:cNvSpPr txBox="1">
            <a:spLocks/>
          </p:cNvSpPr>
          <p:nvPr userDrawn="1"/>
        </p:nvSpPr>
        <p:spPr>
          <a:xfrm>
            <a:off x="353784" y="4089400"/>
            <a:ext cx="9552215" cy="2692400"/>
          </a:xfrm>
          <a:prstGeom prst="rect">
            <a:avLst/>
          </a:prstGeom>
        </p:spPr>
        <p:txBody>
          <a:bodyPr anchor="b"/>
          <a:lstStyle>
            <a:lvl1pPr algn="l" defTabSz="914400" rtl="0" eaLnBrk="1" latinLnBrk="0" hangingPunct="1">
              <a:lnSpc>
                <a:spcPct val="90000"/>
              </a:lnSpc>
              <a:spcBef>
                <a:spcPct val="0"/>
              </a:spcBef>
              <a:buNone/>
              <a:defRPr sz="4400" b="1" kern="1200">
                <a:solidFill>
                  <a:schemeClr val="bg1"/>
                </a:solidFill>
                <a:latin typeface="Montserrat" pitchFamily="2" charset="0"/>
                <a:ea typeface="+mj-ea"/>
                <a:cs typeface="+mj-cs"/>
              </a:defRPr>
            </a:lvl1pPr>
          </a:lstStyle>
          <a:p>
            <a:r>
              <a:rPr lang="nl-NL" dirty="0"/>
              <a:t>KLIK OM STIJL TE BEWERKEN</a:t>
            </a:r>
          </a:p>
        </p:txBody>
      </p:sp>
    </p:spTree>
    <p:extLst>
      <p:ext uri="{BB962C8B-B14F-4D97-AF65-F5344CB8AC3E}">
        <p14:creationId xmlns:p14="http://schemas.microsoft.com/office/powerpoint/2010/main" val="2109946893"/>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B91913D3-1DDF-FA2F-92A6-DAD71631147F}"/>
              </a:ext>
            </a:extLst>
          </p:cNvPr>
          <p:cNvSpPr/>
          <p:nvPr userDrawn="1"/>
        </p:nvSpPr>
        <p:spPr>
          <a:xfrm>
            <a:off x="-78658" y="0"/>
            <a:ext cx="5476568" cy="6931742"/>
          </a:xfrm>
          <a:prstGeom prst="rect">
            <a:avLst/>
          </a:prstGeom>
          <a:solidFill>
            <a:srgbClr val="A7D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7" name="Titel 1">
            <a:extLst>
              <a:ext uri="{FF2B5EF4-FFF2-40B4-BE49-F238E27FC236}">
                <a16:creationId xmlns:a16="http://schemas.microsoft.com/office/drawing/2014/main" id="{13A817A0-9C65-607C-108F-E4BA4A11B9CD}"/>
              </a:ext>
            </a:extLst>
          </p:cNvPr>
          <p:cNvSpPr txBox="1">
            <a:spLocks/>
          </p:cNvSpPr>
          <p:nvPr userDrawn="1"/>
        </p:nvSpPr>
        <p:spPr>
          <a:xfrm>
            <a:off x="341745" y="217795"/>
            <a:ext cx="4839855" cy="1099727"/>
          </a:xfrm>
          <a:prstGeom prst="rect">
            <a:avLst/>
          </a:prstGeom>
        </p:spPr>
        <p:txBody>
          <a:bodyPr anchor="b"/>
          <a:lstStyle>
            <a:lvl1pPr algn="ctr" defTabSz="914400" rtl="0" eaLnBrk="1" latinLnBrk="0" hangingPunct="1">
              <a:lnSpc>
                <a:spcPct val="90000"/>
              </a:lnSpc>
              <a:spcBef>
                <a:spcPct val="0"/>
              </a:spcBef>
              <a:buNone/>
              <a:defRPr sz="6000" kern="1200">
                <a:solidFill>
                  <a:srgbClr val="E73085"/>
                </a:solidFill>
                <a:latin typeface="Montserrat" pitchFamily="2" charset="0"/>
                <a:ea typeface="+mj-ea"/>
                <a:cs typeface="+mj-cs"/>
              </a:defRPr>
            </a:lvl1pPr>
          </a:lstStyle>
          <a:p>
            <a:pPr algn="l"/>
            <a:r>
              <a:rPr lang="nl-NL" sz="3600" b="1" dirty="0">
                <a:solidFill>
                  <a:srgbClr val="E73085"/>
                </a:solidFill>
              </a:rPr>
              <a:t>INTROTEKST</a:t>
            </a:r>
          </a:p>
        </p:txBody>
      </p:sp>
      <p:sp>
        <p:nvSpPr>
          <p:cNvPr id="8" name="Ondertitel 2">
            <a:extLst>
              <a:ext uri="{FF2B5EF4-FFF2-40B4-BE49-F238E27FC236}">
                <a16:creationId xmlns:a16="http://schemas.microsoft.com/office/drawing/2014/main" id="{CC843435-E162-03C1-4FB9-DA07B60C28CF}"/>
              </a:ext>
            </a:extLst>
          </p:cNvPr>
          <p:cNvSpPr txBox="1">
            <a:spLocks/>
          </p:cNvSpPr>
          <p:nvPr userDrawn="1"/>
        </p:nvSpPr>
        <p:spPr>
          <a:xfrm>
            <a:off x="341745" y="1708355"/>
            <a:ext cx="4839855" cy="4289322"/>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rgbClr val="94559D"/>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nl-NL" sz="1800" dirty="0">
                <a:latin typeface="+mj-lt"/>
              </a:rPr>
              <a:t>Klikken om de ondertitelstijl van het model te bewerken</a:t>
            </a:r>
          </a:p>
        </p:txBody>
      </p:sp>
      <p:pic>
        <p:nvPicPr>
          <p:cNvPr id="11" name="Afbeelding 10">
            <a:extLst>
              <a:ext uri="{FF2B5EF4-FFF2-40B4-BE49-F238E27FC236}">
                <a16:creationId xmlns:a16="http://schemas.microsoft.com/office/drawing/2014/main" id="{D09066DD-D395-2A9C-C072-CFBE43ACDF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2" y="5635373"/>
            <a:ext cx="3972464" cy="1099727"/>
          </a:xfrm>
          <a:prstGeom prst="rect">
            <a:avLst/>
          </a:prstGeom>
        </p:spPr>
      </p:pic>
      <p:pic>
        <p:nvPicPr>
          <p:cNvPr id="12" name="Afbeelding 11">
            <a:extLst>
              <a:ext uri="{FF2B5EF4-FFF2-40B4-BE49-F238E27FC236}">
                <a16:creationId xmlns:a16="http://schemas.microsoft.com/office/drawing/2014/main" id="{4E247945-B8DD-A9E8-9BD3-B31CB36764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32851" y="6145607"/>
            <a:ext cx="1810904" cy="526540"/>
          </a:xfrm>
          <a:prstGeom prst="rect">
            <a:avLst/>
          </a:prstGeom>
        </p:spPr>
      </p:pic>
    </p:spTree>
    <p:extLst>
      <p:ext uri="{BB962C8B-B14F-4D97-AF65-F5344CB8AC3E}">
        <p14:creationId xmlns:p14="http://schemas.microsoft.com/office/powerpoint/2010/main" val="723142710"/>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4CB9CDDE-3024-A821-1858-17D78C093C66}"/>
              </a:ext>
            </a:extLst>
          </p:cNvPr>
          <p:cNvSpPr>
            <a:spLocks noGrp="1"/>
          </p:cNvSpPr>
          <p:nvPr>
            <p:ph type="subTitle" idx="1"/>
          </p:nvPr>
        </p:nvSpPr>
        <p:spPr>
          <a:xfrm>
            <a:off x="1573451" y="3922877"/>
            <a:ext cx="8869960" cy="1503138"/>
          </a:xfrm>
        </p:spPr>
        <p:txBody>
          <a:bodyPr>
            <a:normAutofit fontScale="62500" lnSpcReduction="20000"/>
          </a:bodyPr>
          <a:lstStyle/>
          <a:p>
            <a:pPr>
              <a:lnSpc>
                <a:spcPct val="170000"/>
              </a:lnSpc>
            </a:pPr>
            <a:r>
              <a:rPr lang="nl-NL" dirty="0"/>
              <a:t>De volgende 10 succesvolle factoren zijn tot stand gekomen op basis van de doorontwikkeling en de opgedane ervaringen van de Switch Dienstverlening bij Risse Groep in samenwerking met PSW. De factoren kunnen als leidraad dienen voor een stappenplan in uw organisatie. </a:t>
            </a:r>
          </a:p>
          <a:p>
            <a:endParaRPr lang="nl-NL" dirty="0"/>
          </a:p>
          <a:p>
            <a:endParaRPr lang="nl-NL" dirty="0"/>
          </a:p>
          <a:p>
            <a:endParaRPr lang="nl-NL" dirty="0"/>
          </a:p>
        </p:txBody>
      </p:sp>
      <p:sp>
        <p:nvSpPr>
          <p:cNvPr id="5" name="Title 1">
            <a:extLst>
              <a:ext uri="{FF2B5EF4-FFF2-40B4-BE49-F238E27FC236}">
                <a16:creationId xmlns:a16="http://schemas.microsoft.com/office/drawing/2014/main" id="{64BE7578-20CE-0D12-80BA-8F2CACAFBAB6}"/>
              </a:ext>
            </a:extLst>
          </p:cNvPr>
          <p:cNvSpPr>
            <a:spLocks noGrp="1"/>
          </p:cNvSpPr>
          <p:nvPr>
            <p:ph type="ctrTitle"/>
          </p:nvPr>
        </p:nvSpPr>
        <p:spPr>
          <a:xfrm>
            <a:off x="1089890" y="2054426"/>
            <a:ext cx="10483850" cy="969962"/>
          </a:xfrm>
        </p:spPr>
        <p:txBody>
          <a:bodyPr>
            <a:normAutofit/>
          </a:bodyPr>
          <a:lstStyle/>
          <a:p>
            <a:r>
              <a:rPr lang="nl-NL" dirty="0"/>
              <a:t>Stappenplan </a:t>
            </a:r>
            <a:r>
              <a:rPr dirty="0" err="1"/>
              <a:t>Simpel</a:t>
            </a:r>
            <a:r>
              <a:rPr dirty="0"/>
              <a:t> </a:t>
            </a:r>
            <a:r>
              <a:rPr dirty="0" err="1"/>
              <a:t>Switchen</a:t>
            </a:r>
            <a:endParaRPr dirty="0"/>
          </a:p>
        </p:txBody>
      </p:sp>
    </p:spTree>
    <p:extLst>
      <p:ext uri="{BB962C8B-B14F-4D97-AF65-F5344CB8AC3E}">
        <p14:creationId xmlns:p14="http://schemas.microsoft.com/office/powerpoint/2010/main" val="2330744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 </a:t>
            </a:r>
            <a:r>
              <a:rPr dirty="0" err="1"/>
              <a:t>Intensieve</a:t>
            </a:r>
            <a:r>
              <a:rPr dirty="0"/>
              <a:t> </a:t>
            </a:r>
            <a:r>
              <a:rPr dirty="0" err="1"/>
              <a:t>begeleiding</a:t>
            </a:r>
            <a:r>
              <a:rPr dirty="0"/>
              <a:t> door </a:t>
            </a:r>
            <a:r>
              <a:rPr dirty="0" err="1"/>
              <a:t>een</a:t>
            </a:r>
            <a:r>
              <a:rPr dirty="0"/>
              <a:t> </a:t>
            </a:r>
            <a:r>
              <a:rPr lang="nl-NL" dirty="0"/>
              <a:t>contact</a:t>
            </a:r>
            <a:r>
              <a:rPr dirty="0" err="1"/>
              <a:t>persoo</a:t>
            </a:r>
            <a:r>
              <a:rPr lang="nl-NL" dirty="0"/>
              <a:t>n</a:t>
            </a:r>
            <a:endParaRPr dirty="0"/>
          </a:p>
        </p:txBody>
      </p:sp>
      <p:sp>
        <p:nvSpPr>
          <p:cNvPr id="3" name="TextBox 2"/>
          <p:cNvSpPr txBox="1"/>
          <p:nvPr/>
        </p:nvSpPr>
        <p:spPr>
          <a:xfrm>
            <a:off x="2216952" y="1703953"/>
            <a:ext cx="9369761" cy="1908215"/>
          </a:xfrm>
          <a:prstGeom prst="rect">
            <a:avLst/>
          </a:prstGeom>
          <a:noFill/>
        </p:spPr>
        <p:txBody>
          <a:bodyPr wrap="square">
            <a:spAutoFit/>
          </a:bodyPr>
          <a:lstStyle/>
          <a:p>
            <a:endParaRPr dirty="0"/>
          </a:p>
          <a:p>
            <a:pPr>
              <a:defRPr sz="2000">
                <a:solidFill>
                  <a:srgbClr val="323232"/>
                </a:solidFill>
              </a:defRPr>
            </a:pPr>
            <a:r>
              <a:rPr sz="2000" dirty="0" err="1"/>
              <a:t>Wijs</a:t>
            </a:r>
            <a:r>
              <a:rPr sz="2000" dirty="0"/>
              <a:t> </a:t>
            </a:r>
            <a:r>
              <a:rPr lang="nl-NL" sz="2000" dirty="0" err="1"/>
              <a:t>éé</a:t>
            </a:r>
            <a:r>
              <a:rPr sz="2000" dirty="0"/>
              <a:t>n </a:t>
            </a:r>
            <a:r>
              <a:rPr sz="2000" dirty="0" err="1"/>
              <a:t>vaste</a:t>
            </a:r>
            <a:r>
              <a:rPr sz="2000" dirty="0"/>
              <a:t> of </a:t>
            </a:r>
            <a:r>
              <a:rPr sz="2000" dirty="0" err="1"/>
              <a:t>meerdere</a:t>
            </a:r>
            <a:r>
              <a:rPr sz="2000" dirty="0"/>
              <a:t> </a:t>
            </a:r>
            <a:r>
              <a:rPr lang="nl-NL" sz="2000" dirty="0"/>
              <a:t>contact</a:t>
            </a:r>
            <a:r>
              <a:rPr sz="2000" dirty="0" err="1"/>
              <a:t>personen</a:t>
            </a:r>
            <a:r>
              <a:rPr sz="2000" dirty="0"/>
              <a:t> </a:t>
            </a:r>
            <a:r>
              <a:rPr sz="2000" dirty="0" err="1"/>
              <a:t>aan</a:t>
            </a:r>
            <a:r>
              <a:rPr sz="2000" dirty="0"/>
              <a:t> die </a:t>
            </a:r>
            <a:endParaRPr lang="nl-NL" sz="2000" dirty="0"/>
          </a:p>
          <a:p>
            <a:pPr>
              <a:defRPr sz="2000">
                <a:solidFill>
                  <a:srgbClr val="323232"/>
                </a:solidFill>
              </a:defRPr>
            </a:pPr>
            <a:r>
              <a:rPr sz="2000" dirty="0" err="1"/>
              <a:t>bereikbaar</a:t>
            </a:r>
            <a:r>
              <a:rPr sz="2000" dirty="0"/>
              <a:t> </a:t>
            </a:r>
            <a:r>
              <a:rPr sz="2000" dirty="0" err="1"/>
              <a:t>en</a:t>
            </a:r>
            <a:r>
              <a:rPr sz="2000" dirty="0"/>
              <a:t> </a:t>
            </a:r>
            <a:r>
              <a:rPr sz="2000" dirty="0" err="1"/>
              <a:t>beschikbaar</a:t>
            </a:r>
            <a:r>
              <a:rPr sz="2000" dirty="0"/>
              <a:t> </a:t>
            </a:r>
            <a:r>
              <a:rPr sz="2000" dirty="0" err="1"/>
              <a:t>zijn</a:t>
            </a:r>
            <a:r>
              <a:rPr sz="2000" dirty="0"/>
              <a:t> </a:t>
            </a:r>
            <a:r>
              <a:rPr sz="2000" dirty="0" err="1"/>
              <a:t>voor</a:t>
            </a:r>
            <a:r>
              <a:rPr sz="2000" dirty="0"/>
              <a:t> de </a:t>
            </a:r>
            <a:r>
              <a:rPr sz="2000" dirty="0" err="1"/>
              <a:t>deelnemer</a:t>
            </a:r>
            <a:r>
              <a:rPr sz="2000" dirty="0"/>
              <a:t>.</a:t>
            </a:r>
            <a:r>
              <a:rPr lang="nl-NL" sz="2000" dirty="0"/>
              <a:t> Zorg ervoor dat het </a:t>
            </a:r>
          </a:p>
          <a:p>
            <a:pPr>
              <a:defRPr sz="2000">
                <a:solidFill>
                  <a:srgbClr val="323232"/>
                </a:solidFill>
              </a:defRPr>
            </a:pPr>
            <a:r>
              <a:rPr lang="nl-NL" sz="2000" dirty="0"/>
              <a:t>duidelijk is voor de deelnemer wie zijn aanspreekpunt is op welk moment. </a:t>
            </a:r>
          </a:p>
          <a:p>
            <a:pPr>
              <a:defRPr sz="2000">
                <a:solidFill>
                  <a:srgbClr val="323232"/>
                </a:solidFill>
              </a:defRPr>
            </a:pPr>
            <a:r>
              <a:rPr lang="nl-NL" sz="2000" dirty="0"/>
              <a:t>Wees bij een wisseling van professional zorgvuldig en volledig.</a:t>
            </a:r>
            <a:endParaRPr sz="2000" dirty="0"/>
          </a:p>
        </p:txBody>
      </p:sp>
      <p:pic>
        <p:nvPicPr>
          <p:cNvPr id="4" name="Afbeelding 3">
            <a:extLst>
              <a:ext uri="{FF2B5EF4-FFF2-40B4-BE49-F238E27FC236}">
                <a16:creationId xmlns:a16="http://schemas.microsoft.com/office/drawing/2014/main" id="{3B1D3404-C654-3C8E-1B76-774946ACCCE7}"/>
              </a:ext>
            </a:extLst>
          </p:cNvPr>
          <p:cNvPicPr>
            <a:picLocks noChangeAspect="1"/>
          </p:cNvPicPr>
          <p:nvPr/>
        </p:nvPicPr>
        <p:blipFill>
          <a:blip r:embed="rId2"/>
          <a:stretch>
            <a:fillRect/>
          </a:stretch>
        </p:blipFill>
        <p:spPr>
          <a:xfrm>
            <a:off x="453958" y="3304391"/>
            <a:ext cx="3158002" cy="318848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 Maak kosten inzichtelijk</a:t>
            </a:r>
          </a:p>
        </p:txBody>
      </p:sp>
      <p:sp>
        <p:nvSpPr>
          <p:cNvPr id="3" name="TextBox 2"/>
          <p:cNvSpPr txBox="1"/>
          <p:nvPr/>
        </p:nvSpPr>
        <p:spPr>
          <a:xfrm>
            <a:off x="2286000" y="1797784"/>
            <a:ext cx="7620000" cy="1631216"/>
          </a:xfrm>
          <a:prstGeom prst="rect">
            <a:avLst/>
          </a:prstGeom>
          <a:noFill/>
        </p:spPr>
        <p:txBody>
          <a:bodyPr wrap="square">
            <a:spAutoFit/>
          </a:bodyPr>
          <a:lstStyle/>
          <a:p>
            <a:pPr>
              <a:defRPr sz="2000">
                <a:solidFill>
                  <a:srgbClr val="323232"/>
                </a:solidFill>
              </a:defRPr>
            </a:pPr>
            <a:r>
              <a:rPr sz="2000" dirty="0"/>
              <a:t>De </a:t>
            </a:r>
            <a:r>
              <a:rPr sz="2000" dirty="0" err="1"/>
              <a:t>bovenstaande</a:t>
            </a:r>
            <a:r>
              <a:rPr sz="2000" dirty="0"/>
              <a:t> </a:t>
            </a:r>
            <a:r>
              <a:rPr sz="2000" dirty="0" err="1"/>
              <a:t>punten</a:t>
            </a:r>
            <a:r>
              <a:rPr sz="2000" dirty="0"/>
              <a:t> </a:t>
            </a:r>
            <a:r>
              <a:rPr sz="2000" dirty="0" err="1"/>
              <a:t>brengen</a:t>
            </a:r>
            <a:r>
              <a:rPr sz="2000" dirty="0"/>
              <a:t> </a:t>
            </a:r>
            <a:r>
              <a:rPr sz="2000" dirty="0" err="1"/>
              <a:t>kosten</a:t>
            </a:r>
            <a:r>
              <a:rPr sz="2000" dirty="0"/>
              <a:t> met </a:t>
            </a:r>
            <a:r>
              <a:rPr sz="2000" dirty="0" err="1"/>
              <a:t>zich</a:t>
            </a:r>
            <a:r>
              <a:rPr sz="2000" dirty="0"/>
              <a:t> mee. </a:t>
            </a:r>
            <a:r>
              <a:rPr lang="nl-NL" sz="2000" dirty="0"/>
              <a:t>Onder andere de extra inzet van uren van de professionals en het opdoen van actuele kennis.</a:t>
            </a:r>
          </a:p>
          <a:p>
            <a:pPr>
              <a:defRPr sz="2000">
                <a:solidFill>
                  <a:srgbClr val="323232"/>
                </a:solidFill>
              </a:defRPr>
            </a:pPr>
            <a:r>
              <a:rPr sz="2000" dirty="0"/>
              <a:t>Breng </a:t>
            </a:r>
            <a:r>
              <a:rPr sz="2000" dirty="0" err="1"/>
              <a:t>deze</a:t>
            </a:r>
            <a:r>
              <a:rPr sz="2000" dirty="0"/>
              <a:t> </a:t>
            </a:r>
            <a:r>
              <a:rPr lang="nl-NL" sz="2000" dirty="0"/>
              <a:t>kosten </a:t>
            </a:r>
            <a:r>
              <a:rPr sz="2000" dirty="0"/>
              <a:t>in </a:t>
            </a:r>
            <a:r>
              <a:rPr sz="2000" dirty="0" err="1"/>
              <a:t>kaart</a:t>
            </a:r>
            <a:r>
              <a:rPr sz="2000" dirty="0"/>
              <a:t> </a:t>
            </a:r>
            <a:r>
              <a:rPr sz="2000" dirty="0" err="1"/>
              <a:t>en</a:t>
            </a:r>
            <a:r>
              <a:rPr sz="2000" dirty="0"/>
              <a:t> </a:t>
            </a:r>
            <a:r>
              <a:rPr sz="2000" dirty="0" err="1"/>
              <a:t>anticipeer</a:t>
            </a:r>
            <a:r>
              <a:rPr sz="2000" dirty="0"/>
              <a:t> </a:t>
            </a:r>
            <a:r>
              <a:rPr sz="2000" dirty="0" err="1"/>
              <a:t>hierop</a:t>
            </a:r>
            <a:r>
              <a:rPr sz="2000" dirty="0"/>
              <a:t> </a:t>
            </a:r>
            <a:r>
              <a:rPr sz="2000" dirty="0" err="1"/>
              <a:t>als</a:t>
            </a:r>
            <a:r>
              <a:rPr sz="2000" dirty="0"/>
              <a:t> management.</a:t>
            </a:r>
          </a:p>
        </p:txBody>
      </p:sp>
      <p:pic>
        <p:nvPicPr>
          <p:cNvPr id="4" name="Afbeelding 3">
            <a:extLst>
              <a:ext uri="{FF2B5EF4-FFF2-40B4-BE49-F238E27FC236}">
                <a16:creationId xmlns:a16="http://schemas.microsoft.com/office/drawing/2014/main" id="{357AE8FF-CFF1-3811-54A3-0FC6996E9BA6}"/>
              </a:ext>
            </a:extLst>
          </p:cNvPr>
          <p:cNvPicPr>
            <a:picLocks noChangeAspect="1"/>
          </p:cNvPicPr>
          <p:nvPr/>
        </p:nvPicPr>
        <p:blipFill>
          <a:blip r:embed="rId2"/>
          <a:stretch>
            <a:fillRect/>
          </a:stretch>
        </p:blipFill>
        <p:spPr>
          <a:xfrm>
            <a:off x="505716" y="3304391"/>
            <a:ext cx="3158002" cy="318848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 Creëer een lerende organisatie</a:t>
            </a:r>
          </a:p>
        </p:txBody>
      </p:sp>
      <p:sp>
        <p:nvSpPr>
          <p:cNvPr id="3" name="TextBox 2"/>
          <p:cNvSpPr txBox="1"/>
          <p:nvPr/>
        </p:nvSpPr>
        <p:spPr>
          <a:xfrm>
            <a:off x="2353558" y="1802920"/>
            <a:ext cx="8757266" cy="1631216"/>
          </a:xfrm>
          <a:prstGeom prst="rect">
            <a:avLst/>
          </a:prstGeom>
          <a:noFill/>
        </p:spPr>
        <p:txBody>
          <a:bodyPr wrap="square">
            <a:spAutoFit/>
          </a:bodyPr>
          <a:lstStyle/>
          <a:p>
            <a:pPr>
              <a:defRPr sz="2000">
                <a:solidFill>
                  <a:srgbClr val="323232"/>
                </a:solidFill>
              </a:defRPr>
            </a:pPr>
            <a:r>
              <a:rPr sz="2000" dirty="0" err="1"/>
              <a:t>Evalueer</a:t>
            </a:r>
            <a:r>
              <a:rPr sz="2000" dirty="0"/>
              <a:t> </a:t>
            </a:r>
            <a:r>
              <a:rPr sz="2000" dirty="0" err="1"/>
              <a:t>regelmatig</a:t>
            </a:r>
            <a:r>
              <a:rPr sz="2000" dirty="0"/>
              <a:t>, </a:t>
            </a:r>
            <a:r>
              <a:rPr sz="2000" dirty="0" err="1"/>
              <a:t>deel</a:t>
            </a:r>
            <a:r>
              <a:rPr sz="2000" dirty="0"/>
              <a:t> </a:t>
            </a:r>
            <a:r>
              <a:rPr sz="2000" dirty="0" err="1"/>
              <a:t>successen</a:t>
            </a:r>
            <a:r>
              <a:rPr sz="2000" dirty="0"/>
              <a:t> </a:t>
            </a:r>
            <a:r>
              <a:rPr sz="2000" dirty="0" err="1"/>
              <a:t>en</a:t>
            </a:r>
            <a:r>
              <a:rPr sz="2000" dirty="0"/>
              <a:t> leer van wat minder </a:t>
            </a:r>
            <a:r>
              <a:rPr sz="2000" dirty="0" err="1"/>
              <a:t>goed</a:t>
            </a:r>
            <a:r>
              <a:rPr sz="2000" dirty="0"/>
              <a:t> </a:t>
            </a:r>
            <a:r>
              <a:rPr sz="2000" dirty="0" err="1"/>
              <a:t>gaat</a:t>
            </a:r>
            <a:r>
              <a:rPr sz="2000" dirty="0"/>
              <a:t>. </a:t>
            </a:r>
            <a:endParaRPr lang="nl-NL" sz="2000" dirty="0"/>
          </a:p>
          <a:p>
            <a:pPr>
              <a:defRPr sz="2000">
                <a:solidFill>
                  <a:srgbClr val="323232"/>
                </a:solidFill>
              </a:defRPr>
            </a:pPr>
            <a:r>
              <a:rPr sz="2000" dirty="0"/>
              <a:t>Zo </a:t>
            </a:r>
            <a:r>
              <a:rPr sz="2000" dirty="0" err="1"/>
              <a:t>blijft</a:t>
            </a:r>
            <a:r>
              <a:rPr sz="2000" dirty="0"/>
              <a:t> de </a:t>
            </a:r>
            <a:r>
              <a:rPr sz="2000" dirty="0" err="1"/>
              <a:t>aanpak</a:t>
            </a:r>
            <a:r>
              <a:rPr sz="2000" dirty="0"/>
              <a:t> </a:t>
            </a:r>
            <a:r>
              <a:rPr sz="2000" dirty="0" err="1"/>
              <a:t>zich</a:t>
            </a:r>
            <a:r>
              <a:rPr sz="2000" dirty="0"/>
              <a:t> </a:t>
            </a:r>
            <a:r>
              <a:rPr sz="2000" dirty="0" err="1"/>
              <a:t>ontwikkelen</a:t>
            </a:r>
            <a:r>
              <a:rPr sz="2000" dirty="0"/>
              <a:t>.</a:t>
            </a:r>
            <a:endParaRPr lang="nl-NL" sz="2000" dirty="0"/>
          </a:p>
          <a:p>
            <a:pPr>
              <a:defRPr sz="2000">
                <a:solidFill>
                  <a:srgbClr val="323232"/>
                </a:solidFill>
              </a:defRPr>
            </a:pPr>
            <a:r>
              <a:rPr lang="nl-NL" sz="2000" dirty="0"/>
              <a:t>Maak tijd om Switchcasussen met betrokkenen te evalueren. </a:t>
            </a:r>
          </a:p>
          <a:p>
            <a:pPr>
              <a:defRPr sz="2000">
                <a:solidFill>
                  <a:srgbClr val="323232"/>
                </a:solidFill>
              </a:defRPr>
            </a:pPr>
            <a:r>
              <a:rPr lang="nl-NL" sz="2000" dirty="0"/>
              <a:t>Wat ging er goed en wat kan de volgende keer beter?</a:t>
            </a:r>
          </a:p>
        </p:txBody>
      </p:sp>
      <p:pic>
        <p:nvPicPr>
          <p:cNvPr id="4" name="Afbeelding 3">
            <a:extLst>
              <a:ext uri="{FF2B5EF4-FFF2-40B4-BE49-F238E27FC236}">
                <a16:creationId xmlns:a16="http://schemas.microsoft.com/office/drawing/2014/main" id="{43A46056-69FC-D7C8-5B92-4658DE67C0A0}"/>
              </a:ext>
            </a:extLst>
          </p:cNvPr>
          <p:cNvPicPr>
            <a:picLocks noChangeAspect="1"/>
          </p:cNvPicPr>
          <p:nvPr/>
        </p:nvPicPr>
        <p:blipFill>
          <a:blip r:embed="rId2"/>
          <a:stretch>
            <a:fillRect/>
          </a:stretch>
        </p:blipFill>
        <p:spPr>
          <a:xfrm>
            <a:off x="488463" y="3429000"/>
            <a:ext cx="3158002" cy="318848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 Communiceer helder en positief</a:t>
            </a:r>
          </a:p>
        </p:txBody>
      </p:sp>
      <p:sp>
        <p:nvSpPr>
          <p:cNvPr id="3" name="TextBox 2"/>
          <p:cNvSpPr txBox="1"/>
          <p:nvPr/>
        </p:nvSpPr>
        <p:spPr>
          <a:xfrm>
            <a:off x="2149228" y="1535502"/>
            <a:ext cx="8429046" cy="2246769"/>
          </a:xfrm>
          <a:prstGeom prst="rect">
            <a:avLst/>
          </a:prstGeom>
          <a:noFill/>
        </p:spPr>
        <p:txBody>
          <a:bodyPr wrap="square">
            <a:spAutoFit/>
          </a:bodyPr>
          <a:lstStyle/>
          <a:p>
            <a:pPr>
              <a:defRPr sz="2000">
                <a:solidFill>
                  <a:srgbClr val="323232"/>
                </a:solidFill>
              </a:defRPr>
            </a:pPr>
            <a:r>
              <a:rPr sz="2000" dirty="0"/>
              <a:t>Zorg </a:t>
            </a:r>
            <a:r>
              <a:rPr sz="2000" dirty="0" err="1"/>
              <a:t>voor</a:t>
            </a:r>
            <a:r>
              <a:rPr sz="2000" dirty="0"/>
              <a:t> </a:t>
            </a:r>
            <a:r>
              <a:rPr sz="2000" dirty="0" err="1"/>
              <a:t>duidelijke</a:t>
            </a:r>
            <a:r>
              <a:rPr sz="2000" dirty="0"/>
              <a:t> </a:t>
            </a:r>
            <a:r>
              <a:rPr sz="2000" dirty="0" err="1"/>
              <a:t>communicatie</a:t>
            </a:r>
            <a:r>
              <a:rPr sz="2000" dirty="0"/>
              <a:t> </a:t>
            </a:r>
            <a:r>
              <a:rPr sz="2000" dirty="0" err="1"/>
              <a:t>richting</a:t>
            </a:r>
            <a:r>
              <a:rPr sz="2000" dirty="0"/>
              <a:t> </a:t>
            </a:r>
            <a:r>
              <a:rPr sz="2000" dirty="0" err="1"/>
              <a:t>deelnemers</a:t>
            </a:r>
            <a:r>
              <a:rPr sz="2000" dirty="0"/>
              <a:t>, </a:t>
            </a:r>
            <a:endParaRPr lang="nl-NL" sz="2000" dirty="0"/>
          </a:p>
          <a:p>
            <a:pPr>
              <a:defRPr sz="2000">
                <a:solidFill>
                  <a:srgbClr val="323232"/>
                </a:solidFill>
              </a:defRPr>
            </a:pPr>
            <a:r>
              <a:rPr sz="2000" dirty="0" err="1"/>
              <a:t>collega’s</a:t>
            </a:r>
            <a:r>
              <a:rPr sz="2000" dirty="0"/>
              <a:t> </a:t>
            </a:r>
            <a:r>
              <a:rPr sz="2000" dirty="0" err="1"/>
              <a:t>en</a:t>
            </a:r>
            <a:r>
              <a:rPr sz="2000" dirty="0"/>
              <a:t> partners. </a:t>
            </a:r>
            <a:r>
              <a:rPr sz="2000" dirty="0" err="1"/>
              <a:t>Benadruk</a:t>
            </a:r>
            <a:r>
              <a:rPr sz="2000" dirty="0"/>
              <a:t> </a:t>
            </a:r>
            <a:r>
              <a:rPr sz="2000" dirty="0" err="1"/>
              <a:t>kansen</a:t>
            </a:r>
            <a:r>
              <a:rPr sz="2000" dirty="0"/>
              <a:t> </a:t>
            </a:r>
            <a:r>
              <a:rPr sz="2000" dirty="0" err="1"/>
              <a:t>en</a:t>
            </a:r>
            <a:r>
              <a:rPr sz="2000" dirty="0"/>
              <a:t> </a:t>
            </a:r>
            <a:r>
              <a:rPr sz="2000" dirty="0" err="1"/>
              <a:t>mogelijkheden</a:t>
            </a:r>
            <a:r>
              <a:rPr lang="nl-NL" sz="2000" dirty="0"/>
              <a:t> en ben kritisch op risico’s van een Switch. Schets realistische kansen en risico’s op een duidelijke (eventueel visuele) manier aan de deelnemer en zijn/haar netwerk of andere betrokkenen. Stel controlevragen aan de deelnemer om te toetsen of hij/zij de informatie heeft begrepen.</a:t>
            </a:r>
          </a:p>
        </p:txBody>
      </p:sp>
      <p:pic>
        <p:nvPicPr>
          <p:cNvPr id="4" name="Afbeelding 3">
            <a:extLst>
              <a:ext uri="{FF2B5EF4-FFF2-40B4-BE49-F238E27FC236}">
                <a16:creationId xmlns:a16="http://schemas.microsoft.com/office/drawing/2014/main" id="{2ACB11E6-DD7C-B784-D7D4-E85825700DAD}"/>
              </a:ext>
            </a:extLst>
          </p:cNvPr>
          <p:cNvPicPr>
            <a:picLocks noChangeAspect="1"/>
          </p:cNvPicPr>
          <p:nvPr/>
        </p:nvPicPr>
        <p:blipFill>
          <a:blip r:embed="rId2"/>
          <a:stretch>
            <a:fillRect/>
          </a:stretch>
        </p:blipFill>
        <p:spPr>
          <a:xfrm>
            <a:off x="479837" y="3429000"/>
            <a:ext cx="3158002" cy="318848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F546CC-91F3-409F-FB23-653D0FE2B09C}"/>
              </a:ext>
            </a:extLst>
          </p:cNvPr>
          <p:cNvSpPr>
            <a:spLocks noGrp="1"/>
          </p:cNvSpPr>
          <p:nvPr>
            <p:ph type="ctrTitle"/>
          </p:nvPr>
        </p:nvSpPr>
        <p:spPr/>
        <p:txBody>
          <a:bodyPr/>
          <a:lstStyle/>
          <a:p>
            <a:r>
              <a:rPr lang="nl-NL" dirty="0"/>
              <a:t>Context</a:t>
            </a:r>
          </a:p>
        </p:txBody>
      </p:sp>
      <p:sp>
        <p:nvSpPr>
          <p:cNvPr id="3" name="Ondertitel 2">
            <a:extLst>
              <a:ext uri="{FF2B5EF4-FFF2-40B4-BE49-F238E27FC236}">
                <a16:creationId xmlns:a16="http://schemas.microsoft.com/office/drawing/2014/main" id="{878D88B5-D881-976B-DC75-D4CDC2D1E010}"/>
              </a:ext>
            </a:extLst>
          </p:cNvPr>
          <p:cNvSpPr>
            <a:spLocks noGrp="1"/>
          </p:cNvSpPr>
          <p:nvPr>
            <p:ph type="subTitle" idx="1"/>
          </p:nvPr>
        </p:nvSpPr>
        <p:spPr>
          <a:xfrm>
            <a:off x="341744" y="1206911"/>
            <a:ext cx="11535623" cy="1148099"/>
          </a:xfrm>
        </p:spPr>
        <p:txBody>
          <a:bodyPr>
            <a:normAutofit fontScale="62500" lnSpcReduction="20000"/>
          </a:bodyPr>
          <a:lstStyle/>
          <a:p>
            <a:pPr>
              <a:lnSpc>
                <a:spcPct val="170000"/>
              </a:lnSpc>
            </a:pPr>
            <a:r>
              <a:rPr lang="nl-NL" dirty="0"/>
              <a:t>Risse Groep en PSW vormen samen een Lerende Praktijk binnen het landelijke programma Simpel Switchen als voorbeeld voor een regio- &amp; domein-overstijgende samenwerking vanuit zorg en participatie. Onze kennis en ervaringen worden gebruikt voor het landelijke actieprogramma in samenwerking met </a:t>
            </a:r>
            <a:r>
              <a:rPr lang="nl-NL" dirty="0" err="1"/>
              <a:t>Movisie</a:t>
            </a:r>
            <a:r>
              <a:rPr lang="nl-NL" dirty="0"/>
              <a:t>, </a:t>
            </a:r>
            <a:r>
              <a:rPr lang="nl-NL" dirty="0" err="1"/>
              <a:t>Cedris</a:t>
            </a:r>
            <a:r>
              <a:rPr lang="nl-NL" dirty="0"/>
              <a:t> en VGN. </a:t>
            </a:r>
          </a:p>
          <a:p>
            <a:endParaRPr lang="nl-NL" dirty="0"/>
          </a:p>
          <a:p>
            <a:endParaRPr lang="nl-NL" dirty="0"/>
          </a:p>
        </p:txBody>
      </p:sp>
      <p:sp>
        <p:nvSpPr>
          <p:cNvPr id="4" name="Tijdelijke aanduiding voor afbeelding 3">
            <a:extLst>
              <a:ext uri="{FF2B5EF4-FFF2-40B4-BE49-F238E27FC236}">
                <a16:creationId xmlns:a16="http://schemas.microsoft.com/office/drawing/2014/main" id="{7A903733-85FF-385A-69EF-5733266CAED5}"/>
              </a:ext>
            </a:extLst>
          </p:cNvPr>
          <p:cNvSpPr>
            <a:spLocks noGrp="1"/>
          </p:cNvSpPr>
          <p:nvPr>
            <p:ph type="pic" sz="quarter" idx="10"/>
          </p:nvPr>
        </p:nvSpPr>
        <p:spPr>
          <a:xfrm>
            <a:off x="341312" y="2541545"/>
            <a:ext cx="11509376" cy="3922892"/>
          </a:xfrm>
        </p:spPr>
        <p:txBody>
          <a:bodyPr>
            <a:normAutofit fontScale="55000" lnSpcReduction="20000"/>
          </a:bodyPr>
          <a:lstStyle/>
          <a:p>
            <a:pPr marL="0" indent="0">
              <a:buNone/>
            </a:pPr>
            <a:endParaRPr lang="nl-NL" dirty="0"/>
          </a:p>
          <a:p>
            <a:pPr marL="0" indent="0">
              <a:lnSpc>
                <a:spcPct val="120000"/>
              </a:lnSpc>
              <a:buNone/>
            </a:pPr>
            <a:r>
              <a:rPr lang="nl-NL" dirty="0"/>
              <a:t>Wat wordt er bedoeld met Simpel Switchen?</a:t>
            </a:r>
          </a:p>
          <a:p>
            <a:pPr marL="0" indent="0">
              <a:lnSpc>
                <a:spcPct val="120000"/>
              </a:lnSpc>
              <a:buNone/>
            </a:pPr>
            <a:r>
              <a:rPr lang="nl-NL" dirty="0"/>
              <a:t>Simpel Switchen gaat over het wegnemen van drempels en belemmeringen, zodat mensen makkelijk(er) en veilig(er) tussen uitkering en werk en tussen vormen van participatie switchen. Mensen kunnen zelf of met hulp meedoen op de voor hen op dat moment best passende (betaalde) (werk)plek*</a:t>
            </a:r>
          </a:p>
          <a:p>
            <a:pPr marL="0" indent="0">
              <a:lnSpc>
                <a:spcPct val="120000"/>
              </a:lnSpc>
              <a:buNone/>
            </a:pPr>
            <a:r>
              <a:rPr lang="nl-NL" dirty="0"/>
              <a:t>*Programma Simpel Switchen in de Participatieketen Programmaplan 2024 – 2027</a:t>
            </a:r>
          </a:p>
          <a:p>
            <a:pPr marL="0" indent="0">
              <a:lnSpc>
                <a:spcPct val="120000"/>
              </a:lnSpc>
              <a:buNone/>
            </a:pPr>
            <a:r>
              <a:rPr lang="nl-NL" dirty="0"/>
              <a:t>De succesfactoren in dit document zijn opgesteld aan de hand van:</a:t>
            </a:r>
            <a:br>
              <a:rPr lang="nl-NL" dirty="0"/>
            </a:br>
            <a:endParaRPr lang="nl-NL" dirty="0"/>
          </a:p>
          <a:p>
            <a:pPr>
              <a:lnSpc>
                <a:spcPct val="120000"/>
              </a:lnSpc>
              <a:buFontTx/>
              <a:buChar char="-"/>
            </a:pPr>
            <a:r>
              <a:rPr lang="nl-NL" dirty="0"/>
              <a:t>Gesprekken met uitvoerende re-integratieprofessionals binnen Risse Groep</a:t>
            </a:r>
            <a:br>
              <a:rPr lang="nl-NL" dirty="0"/>
            </a:br>
            <a:endParaRPr lang="nl-NL" dirty="0"/>
          </a:p>
          <a:p>
            <a:pPr>
              <a:lnSpc>
                <a:spcPct val="120000"/>
              </a:lnSpc>
              <a:buFontTx/>
              <a:buChar char="-"/>
            </a:pPr>
            <a:r>
              <a:rPr lang="nl-NL" dirty="0"/>
              <a:t>Gesprekken met samenwerkingspartner PSW Werk</a:t>
            </a:r>
            <a:br>
              <a:rPr lang="nl-NL" dirty="0"/>
            </a:br>
            <a:endParaRPr lang="nl-NL" dirty="0"/>
          </a:p>
          <a:p>
            <a:pPr>
              <a:lnSpc>
                <a:spcPct val="120000"/>
              </a:lnSpc>
              <a:buFontTx/>
              <a:buChar char="-"/>
            </a:pPr>
            <a:r>
              <a:rPr lang="nl-NL" dirty="0"/>
              <a:t>Evaluatie van casussen </a:t>
            </a:r>
            <a:br>
              <a:rPr lang="nl-NL" dirty="0"/>
            </a:br>
            <a:endParaRPr lang="nl-NL" dirty="0"/>
          </a:p>
          <a:p>
            <a:pPr>
              <a:lnSpc>
                <a:spcPct val="120000"/>
              </a:lnSpc>
              <a:buFontTx/>
              <a:buChar char="-"/>
            </a:pPr>
            <a:r>
              <a:rPr lang="nl-NL" dirty="0"/>
              <a:t>‘Tips en Tops’ in het kader van de samenwerking tussen PSW en Risse Groep, welke samen opgesteld zijn tijdens een gezamenlijke bijeenkomst.</a:t>
            </a:r>
          </a:p>
          <a:p>
            <a:pPr>
              <a:buFontTx/>
              <a:buChar char="-"/>
            </a:pPr>
            <a:endParaRPr lang="nl-NL" dirty="0"/>
          </a:p>
        </p:txBody>
      </p:sp>
    </p:spTree>
    <p:extLst>
      <p:ext uri="{BB962C8B-B14F-4D97-AF65-F5344CB8AC3E}">
        <p14:creationId xmlns:p14="http://schemas.microsoft.com/office/powerpoint/2010/main" val="3737928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sz="3200" b="1"/>
            </a:pPr>
            <a:r>
              <a:rPr dirty="0"/>
              <a:t>10 Succes</a:t>
            </a:r>
            <a:r>
              <a:rPr lang="nl-NL" dirty="0"/>
              <a:t>volle </a:t>
            </a:r>
            <a:r>
              <a:rPr dirty="0" err="1"/>
              <a:t>factoren</a:t>
            </a:r>
            <a:r>
              <a:rPr dirty="0"/>
              <a:t> </a:t>
            </a:r>
            <a:r>
              <a:rPr dirty="0" err="1"/>
              <a:t>Simpel</a:t>
            </a:r>
            <a:r>
              <a:rPr dirty="0"/>
              <a:t> </a:t>
            </a:r>
            <a:r>
              <a:rPr dirty="0" err="1"/>
              <a:t>Switchen</a:t>
            </a:r>
            <a:endParaRPr dirty="0"/>
          </a:p>
        </p:txBody>
      </p:sp>
      <p:sp>
        <p:nvSpPr>
          <p:cNvPr id="3" name="TextBox 2"/>
          <p:cNvSpPr txBox="1"/>
          <p:nvPr/>
        </p:nvSpPr>
        <p:spPr>
          <a:xfrm>
            <a:off x="1981200" y="1402378"/>
            <a:ext cx="7255512" cy="523220"/>
          </a:xfrm>
          <a:prstGeom prst="rect">
            <a:avLst/>
          </a:prstGeom>
          <a:noFill/>
        </p:spPr>
        <p:txBody>
          <a:bodyPr wrap="none">
            <a:spAutoFit/>
          </a:bodyPr>
          <a:lstStyle/>
          <a:p>
            <a:pPr>
              <a:defRPr sz="1400">
                <a:solidFill>
                  <a:srgbClr val="323232"/>
                </a:solidFill>
              </a:defRPr>
            </a:pPr>
            <a:endParaRPr sz="1400" dirty="0"/>
          </a:p>
          <a:p>
            <a:pPr>
              <a:defRPr sz="1400">
                <a:solidFill>
                  <a:srgbClr val="323232"/>
                </a:solidFill>
              </a:defRPr>
            </a:pPr>
            <a:r>
              <a:rPr sz="1400" dirty="0"/>
              <a:t>👤 Zet de </a:t>
            </a:r>
            <a:r>
              <a:rPr sz="1400" dirty="0" err="1"/>
              <a:t>deelnemer</a:t>
            </a:r>
            <a:r>
              <a:rPr sz="1400" dirty="0"/>
              <a:t> </a:t>
            </a:r>
            <a:r>
              <a:rPr sz="1400" dirty="0" err="1"/>
              <a:t>centraal</a:t>
            </a:r>
            <a:r>
              <a:rPr sz="1400" dirty="0"/>
              <a:t>: </a:t>
            </a:r>
            <a:r>
              <a:rPr sz="1400" dirty="0" err="1"/>
              <a:t>Kijk</a:t>
            </a:r>
            <a:r>
              <a:rPr sz="1400" dirty="0"/>
              <a:t> </a:t>
            </a:r>
            <a:r>
              <a:rPr lang="nl-NL" sz="1400" dirty="0"/>
              <a:t>altijd </a:t>
            </a:r>
            <a:r>
              <a:rPr sz="1400" dirty="0" err="1"/>
              <a:t>eerst</a:t>
            </a:r>
            <a:r>
              <a:rPr sz="1400" dirty="0"/>
              <a:t> </a:t>
            </a:r>
            <a:r>
              <a:rPr sz="1400" dirty="0" err="1"/>
              <a:t>naar</a:t>
            </a:r>
            <a:r>
              <a:rPr sz="1400" dirty="0"/>
              <a:t> wat de </a:t>
            </a:r>
            <a:r>
              <a:rPr sz="1400" dirty="0" err="1"/>
              <a:t>persoon</a:t>
            </a:r>
            <a:r>
              <a:rPr sz="1400" dirty="0"/>
              <a:t> </a:t>
            </a:r>
            <a:r>
              <a:rPr sz="1400" dirty="0" err="1"/>
              <a:t>nodig</a:t>
            </a:r>
            <a:r>
              <a:rPr sz="1400" dirty="0"/>
              <a:t> </a:t>
            </a:r>
            <a:r>
              <a:rPr sz="1400" dirty="0" err="1"/>
              <a:t>heeft</a:t>
            </a:r>
            <a:r>
              <a:rPr lang="nl-NL" sz="1400" dirty="0"/>
              <a:t>.</a:t>
            </a:r>
            <a:endParaRPr sz="1400" dirty="0"/>
          </a:p>
        </p:txBody>
      </p:sp>
      <p:sp>
        <p:nvSpPr>
          <p:cNvPr id="4" name="TextBox 3"/>
          <p:cNvSpPr txBox="1"/>
          <p:nvPr/>
        </p:nvSpPr>
        <p:spPr>
          <a:xfrm>
            <a:off x="1981200" y="1846848"/>
            <a:ext cx="8795998" cy="584775"/>
          </a:xfrm>
          <a:prstGeom prst="rect">
            <a:avLst/>
          </a:prstGeom>
          <a:noFill/>
        </p:spPr>
        <p:txBody>
          <a:bodyPr wrap="none">
            <a:spAutoFit/>
          </a:bodyPr>
          <a:lstStyle/>
          <a:p>
            <a:endParaRPr dirty="0"/>
          </a:p>
          <a:p>
            <a:pPr>
              <a:defRPr sz="1400">
                <a:solidFill>
                  <a:srgbClr val="323232"/>
                </a:solidFill>
              </a:defRPr>
            </a:pPr>
            <a:r>
              <a:rPr sz="1400" dirty="0"/>
              <a:t>🤝 </a:t>
            </a:r>
            <a:r>
              <a:rPr sz="1400" dirty="0" err="1"/>
              <a:t>Samenwerken</a:t>
            </a:r>
            <a:r>
              <a:rPr sz="1400" dirty="0"/>
              <a:t>: Werk </a:t>
            </a:r>
            <a:r>
              <a:rPr sz="1400" dirty="0" err="1"/>
              <a:t>samen</a:t>
            </a:r>
            <a:r>
              <a:rPr sz="1400" dirty="0"/>
              <a:t> met </a:t>
            </a:r>
            <a:r>
              <a:rPr sz="1400" dirty="0" err="1"/>
              <a:t>regionale</a:t>
            </a:r>
            <a:r>
              <a:rPr sz="1400" dirty="0"/>
              <a:t> partners </a:t>
            </a:r>
            <a:r>
              <a:rPr lang="nl-NL" sz="1400" dirty="0"/>
              <a:t>é</a:t>
            </a:r>
            <a:r>
              <a:rPr sz="1400" dirty="0"/>
              <a:t>n intern met alle </a:t>
            </a:r>
            <a:r>
              <a:rPr sz="1400" dirty="0" err="1"/>
              <a:t>betrokken</a:t>
            </a:r>
            <a:r>
              <a:rPr sz="1400" dirty="0"/>
              <a:t> </a:t>
            </a:r>
            <a:r>
              <a:rPr sz="1400" dirty="0" err="1"/>
              <a:t>afdeling</a:t>
            </a:r>
            <a:r>
              <a:rPr lang="nl-NL" sz="1400" dirty="0"/>
              <a:t>e</a:t>
            </a:r>
            <a:r>
              <a:rPr sz="1400" dirty="0"/>
              <a:t>n</a:t>
            </a:r>
            <a:r>
              <a:rPr lang="nl-NL" sz="1400" dirty="0"/>
              <a:t>.</a:t>
            </a:r>
            <a:endParaRPr sz="1400" dirty="0"/>
          </a:p>
        </p:txBody>
      </p:sp>
      <p:sp>
        <p:nvSpPr>
          <p:cNvPr id="5" name="TextBox 4"/>
          <p:cNvSpPr txBox="1"/>
          <p:nvPr/>
        </p:nvSpPr>
        <p:spPr>
          <a:xfrm>
            <a:off x="1981201" y="2286001"/>
            <a:ext cx="10639451" cy="584775"/>
          </a:xfrm>
          <a:prstGeom prst="rect">
            <a:avLst/>
          </a:prstGeom>
          <a:noFill/>
        </p:spPr>
        <p:txBody>
          <a:bodyPr wrap="none">
            <a:spAutoFit/>
          </a:bodyPr>
          <a:lstStyle/>
          <a:p>
            <a:endParaRPr dirty="0"/>
          </a:p>
          <a:p>
            <a:pPr>
              <a:defRPr sz="1400">
                <a:solidFill>
                  <a:srgbClr val="323232"/>
                </a:solidFill>
              </a:defRPr>
            </a:pPr>
            <a:r>
              <a:rPr sz="1400" dirty="0"/>
              <a:t>📘 Kennis in huis </a:t>
            </a:r>
            <a:r>
              <a:rPr sz="1400" dirty="0" err="1"/>
              <a:t>halen</a:t>
            </a:r>
            <a:r>
              <a:rPr sz="1400" dirty="0"/>
              <a:t>: Zorg </a:t>
            </a:r>
            <a:r>
              <a:rPr sz="1400" dirty="0" err="1"/>
              <a:t>dat</a:t>
            </a:r>
            <a:r>
              <a:rPr sz="1400" dirty="0"/>
              <a:t> </a:t>
            </a:r>
            <a:r>
              <a:rPr lang="nl-NL" sz="1400" dirty="0"/>
              <a:t>minimaal twee</a:t>
            </a:r>
            <a:r>
              <a:rPr sz="1400" dirty="0"/>
              <a:t> </a:t>
            </a:r>
            <a:r>
              <a:rPr sz="1400" dirty="0" err="1"/>
              <a:t>medewerkers</a:t>
            </a:r>
            <a:r>
              <a:rPr sz="1400" dirty="0"/>
              <a:t> </a:t>
            </a:r>
            <a:r>
              <a:rPr sz="1400" dirty="0" err="1"/>
              <a:t>beschikken</a:t>
            </a:r>
            <a:r>
              <a:rPr sz="1400" dirty="0"/>
              <a:t> over </a:t>
            </a:r>
            <a:r>
              <a:rPr sz="1400" dirty="0" err="1"/>
              <a:t>actuele</a:t>
            </a:r>
            <a:r>
              <a:rPr sz="1400" dirty="0"/>
              <a:t> </a:t>
            </a:r>
            <a:r>
              <a:rPr sz="1400" dirty="0" err="1"/>
              <a:t>kennis</a:t>
            </a:r>
            <a:r>
              <a:rPr sz="1400" dirty="0"/>
              <a:t> van </a:t>
            </a:r>
            <a:r>
              <a:rPr sz="1400" dirty="0" err="1"/>
              <a:t>Simpel</a:t>
            </a:r>
            <a:r>
              <a:rPr sz="1400" dirty="0"/>
              <a:t> </a:t>
            </a:r>
            <a:r>
              <a:rPr sz="1400" dirty="0" err="1"/>
              <a:t>Switchen</a:t>
            </a:r>
            <a:r>
              <a:rPr sz="1400" dirty="0"/>
              <a:t>.</a:t>
            </a:r>
          </a:p>
        </p:txBody>
      </p:sp>
      <p:sp>
        <p:nvSpPr>
          <p:cNvPr id="6" name="TextBox 5"/>
          <p:cNvSpPr txBox="1"/>
          <p:nvPr/>
        </p:nvSpPr>
        <p:spPr>
          <a:xfrm>
            <a:off x="1981201" y="2743201"/>
            <a:ext cx="9478877" cy="584775"/>
          </a:xfrm>
          <a:prstGeom prst="rect">
            <a:avLst/>
          </a:prstGeom>
          <a:noFill/>
        </p:spPr>
        <p:txBody>
          <a:bodyPr wrap="none">
            <a:spAutoFit/>
          </a:bodyPr>
          <a:lstStyle/>
          <a:p>
            <a:endParaRPr dirty="0"/>
          </a:p>
          <a:p>
            <a:pPr>
              <a:defRPr sz="1400">
                <a:solidFill>
                  <a:srgbClr val="323232"/>
                </a:solidFill>
              </a:defRPr>
            </a:pPr>
            <a:r>
              <a:rPr sz="1400" dirty="0"/>
              <a:t>🧩 Integreer in </a:t>
            </a:r>
            <a:r>
              <a:rPr sz="1400" dirty="0" err="1"/>
              <a:t>dienstverlening</a:t>
            </a:r>
            <a:r>
              <a:rPr sz="1400" dirty="0"/>
              <a:t>: </a:t>
            </a:r>
            <a:r>
              <a:rPr sz="1400" dirty="0" err="1"/>
              <a:t>Zie</a:t>
            </a:r>
            <a:r>
              <a:rPr sz="1400" dirty="0"/>
              <a:t> </a:t>
            </a:r>
            <a:r>
              <a:rPr sz="1400" dirty="0" err="1"/>
              <a:t>Simpel</a:t>
            </a:r>
            <a:r>
              <a:rPr sz="1400" dirty="0"/>
              <a:t> </a:t>
            </a:r>
            <a:r>
              <a:rPr sz="1400" dirty="0" err="1"/>
              <a:t>Switchen</a:t>
            </a:r>
            <a:r>
              <a:rPr sz="1400" dirty="0"/>
              <a:t> </a:t>
            </a:r>
            <a:r>
              <a:rPr sz="1400" dirty="0" err="1"/>
              <a:t>als</a:t>
            </a:r>
            <a:r>
              <a:rPr sz="1400" dirty="0"/>
              <a:t> vast </a:t>
            </a:r>
            <a:r>
              <a:rPr sz="1400" dirty="0" err="1"/>
              <a:t>onderdeel</a:t>
            </a:r>
            <a:r>
              <a:rPr sz="1400" dirty="0"/>
              <a:t> van je </a:t>
            </a:r>
            <a:r>
              <a:rPr sz="1400" dirty="0" err="1"/>
              <a:t>reguliere</a:t>
            </a:r>
            <a:r>
              <a:rPr sz="1400" dirty="0"/>
              <a:t> </a:t>
            </a:r>
            <a:r>
              <a:rPr sz="1400" dirty="0" err="1"/>
              <a:t>dienstverlening</a:t>
            </a:r>
            <a:r>
              <a:rPr sz="1400" dirty="0"/>
              <a:t>.</a:t>
            </a:r>
          </a:p>
        </p:txBody>
      </p:sp>
      <p:sp>
        <p:nvSpPr>
          <p:cNvPr id="7" name="TextBox 6"/>
          <p:cNvSpPr txBox="1"/>
          <p:nvPr/>
        </p:nvSpPr>
        <p:spPr>
          <a:xfrm>
            <a:off x="1981201" y="3200401"/>
            <a:ext cx="9660017" cy="584775"/>
          </a:xfrm>
          <a:prstGeom prst="rect">
            <a:avLst/>
          </a:prstGeom>
          <a:noFill/>
        </p:spPr>
        <p:txBody>
          <a:bodyPr wrap="none">
            <a:spAutoFit/>
          </a:bodyPr>
          <a:lstStyle/>
          <a:p>
            <a:endParaRPr dirty="0"/>
          </a:p>
          <a:p>
            <a:pPr>
              <a:defRPr sz="1400">
                <a:solidFill>
                  <a:srgbClr val="323232"/>
                </a:solidFill>
              </a:defRPr>
            </a:pPr>
            <a:r>
              <a:rPr sz="1400" dirty="0"/>
              <a:t>🛠️ </a:t>
            </a:r>
            <a:r>
              <a:rPr sz="1400" dirty="0" err="1"/>
              <a:t>Ruimte</a:t>
            </a:r>
            <a:r>
              <a:rPr sz="1400" dirty="0"/>
              <a:t> </a:t>
            </a:r>
            <a:r>
              <a:rPr sz="1400" dirty="0" err="1"/>
              <a:t>vanuit</a:t>
            </a:r>
            <a:r>
              <a:rPr sz="1400" dirty="0"/>
              <a:t> management: Professionals </a:t>
            </a:r>
            <a:r>
              <a:rPr lang="nl-NL" sz="1400" dirty="0"/>
              <a:t>dienen</a:t>
            </a:r>
            <a:r>
              <a:rPr sz="1400" dirty="0"/>
              <a:t> </a:t>
            </a:r>
            <a:r>
              <a:rPr sz="1400" dirty="0" err="1"/>
              <a:t>ruimte</a:t>
            </a:r>
            <a:r>
              <a:rPr lang="nl-NL" sz="1400" dirty="0"/>
              <a:t> te</a:t>
            </a:r>
            <a:r>
              <a:rPr sz="1400" dirty="0"/>
              <a:t> </a:t>
            </a:r>
            <a:r>
              <a:rPr lang="nl-NL" sz="1400" dirty="0"/>
              <a:t>ervaren</a:t>
            </a:r>
            <a:r>
              <a:rPr sz="1400" dirty="0"/>
              <a:t> om</a:t>
            </a:r>
            <a:r>
              <a:rPr lang="nl-NL" sz="1400" dirty="0"/>
              <a:t> ‘maatwerk’</a:t>
            </a:r>
            <a:r>
              <a:rPr sz="1400" dirty="0"/>
              <a:t> </a:t>
            </a:r>
            <a:r>
              <a:rPr sz="1400" dirty="0" err="1"/>
              <a:t>te</a:t>
            </a:r>
            <a:r>
              <a:rPr sz="1400" dirty="0"/>
              <a:t> </a:t>
            </a:r>
            <a:r>
              <a:rPr lang="nl-NL" sz="1400" dirty="0"/>
              <a:t>mogen </a:t>
            </a:r>
            <a:r>
              <a:rPr sz="1400" dirty="0" err="1"/>
              <a:t>leveren</a:t>
            </a:r>
            <a:r>
              <a:rPr sz="1400" dirty="0"/>
              <a:t>.</a:t>
            </a:r>
          </a:p>
        </p:txBody>
      </p:sp>
      <p:sp>
        <p:nvSpPr>
          <p:cNvPr id="8" name="TextBox 7"/>
          <p:cNvSpPr txBox="1"/>
          <p:nvPr/>
        </p:nvSpPr>
        <p:spPr>
          <a:xfrm>
            <a:off x="1981201" y="3657601"/>
            <a:ext cx="7672293" cy="584775"/>
          </a:xfrm>
          <a:prstGeom prst="rect">
            <a:avLst/>
          </a:prstGeom>
          <a:noFill/>
        </p:spPr>
        <p:txBody>
          <a:bodyPr wrap="none">
            <a:spAutoFit/>
          </a:bodyPr>
          <a:lstStyle/>
          <a:p>
            <a:endParaRPr dirty="0"/>
          </a:p>
          <a:p>
            <a:pPr>
              <a:defRPr sz="1400">
                <a:solidFill>
                  <a:srgbClr val="323232"/>
                </a:solidFill>
              </a:defRPr>
            </a:pPr>
            <a:r>
              <a:rPr sz="1400" dirty="0"/>
              <a:t>🏭 Breed </a:t>
            </a:r>
            <a:r>
              <a:rPr sz="1400" dirty="0" err="1"/>
              <a:t>aanbod</a:t>
            </a:r>
            <a:r>
              <a:rPr sz="1400" dirty="0"/>
              <a:t> van </a:t>
            </a:r>
            <a:r>
              <a:rPr sz="1400" dirty="0" err="1"/>
              <a:t>werk</a:t>
            </a:r>
            <a:r>
              <a:rPr sz="1400" dirty="0"/>
              <a:t>: Zorg </a:t>
            </a:r>
            <a:r>
              <a:rPr sz="1400" dirty="0" err="1"/>
              <a:t>voor</a:t>
            </a:r>
            <a:r>
              <a:rPr sz="1400" dirty="0"/>
              <a:t> </a:t>
            </a:r>
            <a:r>
              <a:rPr sz="1400" dirty="0" err="1"/>
              <a:t>toegang</a:t>
            </a:r>
            <a:r>
              <a:rPr sz="1400" dirty="0"/>
              <a:t> tot diverse </a:t>
            </a:r>
            <a:r>
              <a:rPr sz="1400" dirty="0" err="1"/>
              <a:t>werksoorten</a:t>
            </a:r>
            <a:r>
              <a:rPr sz="1400" dirty="0"/>
              <a:t> </a:t>
            </a:r>
            <a:r>
              <a:rPr sz="1400" dirty="0" err="1"/>
              <a:t>en</a:t>
            </a:r>
            <a:r>
              <a:rPr sz="1400" dirty="0"/>
              <a:t> </a:t>
            </a:r>
            <a:r>
              <a:rPr sz="1400" dirty="0" err="1"/>
              <a:t>sectoren</a:t>
            </a:r>
            <a:r>
              <a:rPr sz="1400" dirty="0"/>
              <a:t>.</a:t>
            </a:r>
          </a:p>
        </p:txBody>
      </p:sp>
      <p:sp>
        <p:nvSpPr>
          <p:cNvPr id="9" name="TextBox 8"/>
          <p:cNvSpPr txBox="1"/>
          <p:nvPr/>
        </p:nvSpPr>
        <p:spPr>
          <a:xfrm>
            <a:off x="1981200" y="4114801"/>
            <a:ext cx="6593472" cy="584775"/>
          </a:xfrm>
          <a:prstGeom prst="rect">
            <a:avLst/>
          </a:prstGeom>
          <a:noFill/>
        </p:spPr>
        <p:txBody>
          <a:bodyPr wrap="none">
            <a:spAutoFit/>
          </a:bodyPr>
          <a:lstStyle/>
          <a:p>
            <a:endParaRPr dirty="0"/>
          </a:p>
          <a:p>
            <a:pPr>
              <a:defRPr sz="1400">
                <a:solidFill>
                  <a:srgbClr val="323232"/>
                </a:solidFill>
              </a:defRPr>
            </a:pPr>
            <a:r>
              <a:rPr sz="1400" dirty="0"/>
              <a:t>🧑‍🤝‍🧑 </a:t>
            </a:r>
            <a:r>
              <a:rPr lang="nl-NL" sz="1400" dirty="0"/>
              <a:t>Contact</a:t>
            </a:r>
            <a:r>
              <a:rPr sz="1400" dirty="0" err="1"/>
              <a:t>persoon</a:t>
            </a:r>
            <a:r>
              <a:rPr sz="1400" dirty="0"/>
              <a:t>: </a:t>
            </a:r>
            <a:r>
              <a:rPr sz="1400" dirty="0" err="1"/>
              <a:t>Wijs</a:t>
            </a:r>
            <a:r>
              <a:rPr sz="1400" dirty="0"/>
              <a:t> </a:t>
            </a:r>
            <a:r>
              <a:rPr lang="nl-NL" sz="1400" dirty="0" err="1"/>
              <a:t>éé</a:t>
            </a:r>
            <a:r>
              <a:rPr sz="1400" dirty="0"/>
              <a:t>n </a:t>
            </a:r>
            <a:r>
              <a:rPr sz="1400" dirty="0" err="1"/>
              <a:t>vaste</a:t>
            </a:r>
            <a:r>
              <a:rPr sz="1400" dirty="0"/>
              <a:t> of </a:t>
            </a:r>
            <a:r>
              <a:rPr sz="1400" dirty="0" err="1"/>
              <a:t>meerdere</a:t>
            </a:r>
            <a:r>
              <a:rPr lang="nl-NL" sz="1400" dirty="0"/>
              <a:t> contact</a:t>
            </a:r>
            <a:r>
              <a:rPr sz="1400" dirty="0" err="1"/>
              <a:t>personen</a:t>
            </a:r>
            <a:r>
              <a:rPr sz="1400" dirty="0"/>
              <a:t> </a:t>
            </a:r>
            <a:r>
              <a:rPr sz="1400" dirty="0" err="1"/>
              <a:t>aan</a:t>
            </a:r>
            <a:r>
              <a:rPr sz="1400" dirty="0"/>
              <a:t>.</a:t>
            </a:r>
          </a:p>
        </p:txBody>
      </p:sp>
      <p:sp>
        <p:nvSpPr>
          <p:cNvPr id="10" name="TextBox 9"/>
          <p:cNvSpPr txBox="1"/>
          <p:nvPr/>
        </p:nvSpPr>
        <p:spPr>
          <a:xfrm>
            <a:off x="1981200" y="4572001"/>
            <a:ext cx="8137164" cy="584775"/>
          </a:xfrm>
          <a:prstGeom prst="rect">
            <a:avLst/>
          </a:prstGeom>
          <a:noFill/>
        </p:spPr>
        <p:txBody>
          <a:bodyPr wrap="none">
            <a:spAutoFit/>
          </a:bodyPr>
          <a:lstStyle/>
          <a:p>
            <a:endParaRPr/>
          </a:p>
          <a:p>
            <a:pPr>
              <a:defRPr sz="1400">
                <a:solidFill>
                  <a:srgbClr val="323232"/>
                </a:solidFill>
              </a:defRPr>
            </a:pPr>
            <a:r>
              <a:rPr sz="1400"/>
              <a:t>💰 Maak kosten inzichtelijk: Breng kosten in kaart en anticipeer hierop als management.</a:t>
            </a:r>
          </a:p>
        </p:txBody>
      </p:sp>
      <p:sp>
        <p:nvSpPr>
          <p:cNvPr id="11" name="TextBox 10"/>
          <p:cNvSpPr txBox="1"/>
          <p:nvPr/>
        </p:nvSpPr>
        <p:spPr>
          <a:xfrm>
            <a:off x="1981200" y="5029201"/>
            <a:ext cx="7133684" cy="584775"/>
          </a:xfrm>
          <a:prstGeom prst="rect">
            <a:avLst/>
          </a:prstGeom>
          <a:noFill/>
        </p:spPr>
        <p:txBody>
          <a:bodyPr wrap="none">
            <a:spAutoFit/>
          </a:bodyPr>
          <a:lstStyle/>
          <a:p>
            <a:endParaRPr dirty="0"/>
          </a:p>
          <a:p>
            <a:pPr>
              <a:defRPr sz="1400">
                <a:solidFill>
                  <a:srgbClr val="323232"/>
                </a:solidFill>
              </a:defRPr>
            </a:pPr>
            <a:r>
              <a:rPr sz="1400" dirty="0"/>
              <a:t>📈 </a:t>
            </a:r>
            <a:r>
              <a:rPr sz="1400" dirty="0" err="1"/>
              <a:t>Lerende</a:t>
            </a:r>
            <a:r>
              <a:rPr sz="1400" dirty="0"/>
              <a:t> </a:t>
            </a:r>
            <a:r>
              <a:rPr sz="1400" dirty="0" err="1"/>
              <a:t>organisatie</a:t>
            </a:r>
            <a:r>
              <a:rPr sz="1400" dirty="0"/>
              <a:t>: </a:t>
            </a:r>
            <a:r>
              <a:rPr sz="1400" dirty="0" err="1"/>
              <a:t>Evalueer</a:t>
            </a:r>
            <a:r>
              <a:rPr sz="1400" dirty="0"/>
              <a:t> </a:t>
            </a:r>
            <a:r>
              <a:rPr sz="1400" dirty="0" err="1"/>
              <a:t>regelmatig</a:t>
            </a:r>
            <a:r>
              <a:rPr sz="1400" dirty="0"/>
              <a:t> </a:t>
            </a:r>
            <a:r>
              <a:rPr sz="1400" dirty="0" err="1"/>
              <a:t>en</a:t>
            </a:r>
            <a:r>
              <a:rPr sz="1400" dirty="0"/>
              <a:t> leer van </a:t>
            </a:r>
            <a:r>
              <a:rPr sz="1400" dirty="0" err="1"/>
              <a:t>successen</a:t>
            </a:r>
            <a:r>
              <a:rPr sz="1400" dirty="0"/>
              <a:t> </a:t>
            </a:r>
            <a:r>
              <a:rPr sz="1400" dirty="0" err="1"/>
              <a:t>en</a:t>
            </a:r>
            <a:r>
              <a:rPr sz="1400" dirty="0"/>
              <a:t> </a:t>
            </a:r>
            <a:r>
              <a:rPr sz="1400" dirty="0" err="1"/>
              <a:t>fouten</a:t>
            </a:r>
            <a:r>
              <a:rPr sz="1400" dirty="0"/>
              <a:t>.</a:t>
            </a:r>
          </a:p>
        </p:txBody>
      </p:sp>
      <p:sp>
        <p:nvSpPr>
          <p:cNvPr id="12" name="TextBox 11"/>
          <p:cNvSpPr txBox="1"/>
          <p:nvPr/>
        </p:nvSpPr>
        <p:spPr>
          <a:xfrm>
            <a:off x="1981201" y="5486401"/>
            <a:ext cx="8791189" cy="584775"/>
          </a:xfrm>
          <a:prstGeom prst="rect">
            <a:avLst/>
          </a:prstGeom>
          <a:noFill/>
        </p:spPr>
        <p:txBody>
          <a:bodyPr wrap="none">
            <a:spAutoFit/>
          </a:bodyPr>
          <a:lstStyle/>
          <a:p>
            <a:endParaRPr/>
          </a:p>
          <a:p>
            <a:pPr>
              <a:defRPr sz="1400">
                <a:solidFill>
                  <a:srgbClr val="323232"/>
                </a:solidFill>
              </a:defRPr>
            </a:pPr>
            <a:r>
              <a:rPr sz="1400"/>
              <a:t>📣 Heldere communicatie: Zorg voor duidelijke communicatie richting deelnemers en partners.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a:t>
            </a:r>
            <a:r>
              <a:rPr dirty="0"/>
              <a:t> Zet de </a:t>
            </a:r>
            <a:r>
              <a:rPr dirty="0" err="1"/>
              <a:t>deelnemer</a:t>
            </a:r>
            <a:r>
              <a:rPr dirty="0"/>
              <a:t> </a:t>
            </a:r>
            <a:r>
              <a:rPr dirty="0" err="1"/>
              <a:t>centraal</a:t>
            </a:r>
            <a:endParaRPr dirty="0"/>
          </a:p>
        </p:txBody>
      </p:sp>
      <p:sp>
        <p:nvSpPr>
          <p:cNvPr id="3" name="TextBox 2"/>
          <p:cNvSpPr txBox="1"/>
          <p:nvPr/>
        </p:nvSpPr>
        <p:spPr>
          <a:xfrm>
            <a:off x="2467897" y="1520785"/>
            <a:ext cx="7256206" cy="2215991"/>
          </a:xfrm>
          <a:prstGeom prst="rect">
            <a:avLst/>
          </a:prstGeom>
          <a:noFill/>
        </p:spPr>
        <p:txBody>
          <a:bodyPr wrap="square">
            <a:spAutoFit/>
          </a:bodyPr>
          <a:lstStyle/>
          <a:p>
            <a:r>
              <a:rPr lang="nl-NL" sz="2000" dirty="0"/>
              <a:t>Kijk als eerste alleen naar wat de persoon in kwestie nodig heeft. Zet de deelnemer centraal, stel open vragen en schets een beeld van de deelnemer in perspectief tot werk. Zorg tijdens het traject te alle tijden voor gespreksnotities en adequate dossiervorming. </a:t>
            </a:r>
          </a:p>
          <a:p>
            <a:endParaRPr dirty="0"/>
          </a:p>
        </p:txBody>
      </p:sp>
      <p:pic>
        <p:nvPicPr>
          <p:cNvPr id="4" name="Afbeelding 3">
            <a:extLst>
              <a:ext uri="{FF2B5EF4-FFF2-40B4-BE49-F238E27FC236}">
                <a16:creationId xmlns:a16="http://schemas.microsoft.com/office/drawing/2014/main" id="{EC9CC791-5285-5988-CAD9-1D85368B1739}"/>
              </a:ext>
            </a:extLst>
          </p:cNvPr>
          <p:cNvPicPr>
            <a:picLocks noChangeAspect="1"/>
          </p:cNvPicPr>
          <p:nvPr/>
        </p:nvPicPr>
        <p:blipFill>
          <a:blip r:embed="rId2"/>
          <a:stretch>
            <a:fillRect/>
          </a:stretch>
        </p:blipFill>
        <p:spPr>
          <a:xfrm>
            <a:off x="445332" y="3154599"/>
            <a:ext cx="3158002" cy="318848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 Samenwerken</a:t>
            </a:r>
          </a:p>
        </p:txBody>
      </p:sp>
      <p:sp>
        <p:nvSpPr>
          <p:cNvPr id="3" name="TextBox 2"/>
          <p:cNvSpPr txBox="1"/>
          <p:nvPr/>
        </p:nvSpPr>
        <p:spPr>
          <a:xfrm>
            <a:off x="2459849" y="910223"/>
            <a:ext cx="8893951" cy="2523768"/>
          </a:xfrm>
          <a:prstGeom prst="rect">
            <a:avLst/>
          </a:prstGeom>
          <a:noFill/>
        </p:spPr>
        <p:txBody>
          <a:bodyPr wrap="square">
            <a:spAutoFit/>
          </a:bodyPr>
          <a:lstStyle/>
          <a:p>
            <a:endParaRPr dirty="0"/>
          </a:p>
          <a:p>
            <a:pPr>
              <a:defRPr sz="2000">
                <a:solidFill>
                  <a:srgbClr val="323232"/>
                </a:solidFill>
              </a:defRPr>
            </a:pPr>
            <a:r>
              <a:rPr dirty="0"/>
              <a:t>Werk </a:t>
            </a:r>
            <a:r>
              <a:rPr dirty="0" err="1"/>
              <a:t>intensief</a:t>
            </a:r>
            <a:r>
              <a:rPr dirty="0"/>
              <a:t> </a:t>
            </a:r>
            <a:r>
              <a:rPr dirty="0" err="1"/>
              <a:t>samen</a:t>
            </a:r>
            <a:r>
              <a:rPr dirty="0"/>
              <a:t> met </a:t>
            </a:r>
            <a:r>
              <a:rPr lang="nl-NL" dirty="0"/>
              <a:t>alle betrokken afdelingen binnen de eigen organisatie én met </a:t>
            </a:r>
            <a:r>
              <a:rPr dirty="0" err="1"/>
              <a:t>regionale</a:t>
            </a:r>
            <a:r>
              <a:rPr dirty="0"/>
              <a:t> partners</a:t>
            </a:r>
            <a:r>
              <a:rPr lang="nl-NL" dirty="0"/>
              <a:t>.</a:t>
            </a:r>
          </a:p>
          <a:p>
            <a:pPr>
              <a:defRPr sz="2000">
                <a:solidFill>
                  <a:srgbClr val="323232"/>
                </a:solidFill>
              </a:defRPr>
            </a:pPr>
            <a:r>
              <a:rPr lang="nl-NL" dirty="0"/>
              <a:t>Weet wat de collega’s binnen je eigen organisatie doen en wat</a:t>
            </a:r>
          </a:p>
          <a:p>
            <a:pPr>
              <a:defRPr sz="2000">
                <a:solidFill>
                  <a:srgbClr val="323232"/>
                </a:solidFill>
              </a:defRPr>
            </a:pPr>
            <a:r>
              <a:rPr lang="nl-NL" dirty="0"/>
              <a:t>andere regionale partners doen als het gaat om de functie van de persoon en de dienstverlening vanuit de organisatie.</a:t>
            </a:r>
          </a:p>
          <a:p>
            <a:pPr>
              <a:defRPr sz="2000">
                <a:solidFill>
                  <a:srgbClr val="323232"/>
                </a:solidFill>
              </a:defRPr>
            </a:pPr>
            <a:r>
              <a:rPr lang="nl-NL" dirty="0"/>
              <a:t>Wees benaderbaar voor andere partijen en zoek samenwerking actief op</a:t>
            </a:r>
            <a:r>
              <a:rPr lang="nl-NL" sz="2000" dirty="0"/>
              <a:t>.</a:t>
            </a:r>
            <a:endParaRPr sz="2000" dirty="0"/>
          </a:p>
        </p:txBody>
      </p:sp>
      <p:pic>
        <p:nvPicPr>
          <p:cNvPr id="4" name="Tijdelijke aanduiding voor afbeelding 3">
            <a:extLst>
              <a:ext uri="{FF2B5EF4-FFF2-40B4-BE49-F238E27FC236}">
                <a16:creationId xmlns:a16="http://schemas.microsoft.com/office/drawing/2014/main" id="{B1EB554C-59B3-E7B4-27B3-4309050CC7DC}"/>
              </a:ext>
            </a:extLst>
          </p:cNvPr>
          <p:cNvPicPr>
            <a:picLocks noChangeAspect="1"/>
          </p:cNvPicPr>
          <p:nvPr/>
        </p:nvPicPr>
        <p:blipFill>
          <a:blip r:embed="rId2">
            <a:extLst>
              <a:ext uri="{28A0092B-C50C-407E-A947-70E740481C1C}">
                <a14:useLocalDpi xmlns:a14="http://schemas.microsoft.com/office/drawing/2010/main" val="0"/>
              </a:ext>
            </a:extLst>
          </a:blip>
          <a:srcRect l="3830" r="3830"/>
          <a:stretch/>
        </p:blipFill>
        <p:spPr>
          <a:xfrm>
            <a:off x="6195391" y="767658"/>
            <a:ext cx="5383696" cy="5434339"/>
          </a:xfrm>
        </p:spPr>
      </p:pic>
      <p:pic>
        <p:nvPicPr>
          <p:cNvPr id="5" name="Afbeelding 4">
            <a:extLst>
              <a:ext uri="{FF2B5EF4-FFF2-40B4-BE49-F238E27FC236}">
                <a16:creationId xmlns:a16="http://schemas.microsoft.com/office/drawing/2014/main" id="{E47E2019-C49F-0C87-1D86-30E3F5D4DA9B}"/>
              </a:ext>
            </a:extLst>
          </p:cNvPr>
          <p:cNvPicPr>
            <a:picLocks noChangeAspect="1"/>
          </p:cNvPicPr>
          <p:nvPr/>
        </p:nvPicPr>
        <p:blipFill>
          <a:blip r:embed="rId3"/>
          <a:stretch>
            <a:fillRect/>
          </a:stretch>
        </p:blipFill>
        <p:spPr>
          <a:xfrm>
            <a:off x="464219" y="3225650"/>
            <a:ext cx="3156094" cy="318468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 Kennis in huis halen</a:t>
            </a:r>
          </a:p>
        </p:txBody>
      </p:sp>
      <p:sp>
        <p:nvSpPr>
          <p:cNvPr id="3" name="TextBox 2"/>
          <p:cNvSpPr txBox="1"/>
          <p:nvPr/>
        </p:nvSpPr>
        <p:spPr>
          <a:xfrm>
            <a:off x="2434086" y="1611563"/>
            <a:ext cx="8806133" cy="1908215"/>
          </a:xfrm>
          <a:prstGeom prst="rect">
            <a:avLst/>
          </a:prstGeom>
          <a:noFill/>
        </p:spPr>
        <p:txBody>
          <a:bodyPr wrap="square">
            <a:spAutoFit/>
          </a:bodyPr>
          <a:lstStyle/>
          <a:p>
            <a:endParaRPr dirty="0"/>
          </a:p>
          <a:p>
            <a:pPr>
              <a:defRPr sz="2000">
                <a:solidFill>
                  <a:srgbClr val="323232"/>
                </a:solidFill>
              </a:defRPr>
            </a:pPr>
            <a:r>
              <a:rPr dirty="0"/>
              <a:t>Zorg</a:t>
            </a:r>
            <a:r>
              <a:rPr sz="2000" dirty="0"/>
              <a:t> </a:t>
            </a:r>
            <a:r>
              <a:rPr sz="2000" dirty="0" err="1"/>
              <a:t>dat</a:t>
            </a:r>
            <a:r>
              <a:rPr sz="2000" dirty="0"/>
              <a:t> </a:t>
            </a:r>
            <a:r>
              <a:rPr sz="2000" dirty="0" err="1"/>
              <a:t>enkele</a:t>
            </a:r>
            <a:r>
              <a:rPr sz="2000" dirty="0"/>
              <a:t> </a:t>
            </a:r>
            <a:r>
              <a:rPr sz="2000" dirty="0" err="1"/>
              <a:t>medewerkers</a:t>
            </a:r>
            <a:r>
              <a:rPr lang="nl-NL" sz="2000" dirty="0"/>
              <a:t>, minimaal twee, afhankelijk van de grootte van de organisatie, </a:t>
            </a:r>
            <a:r>
              <a:rPr sz="2000" dirty="0" err="1"/>
              <a:t>beschikken</a:t>
            </a:r>
            <a:r>
              <a:rPr sz="2000" dirty="0"/>
              <a:t> over </a:t>
            </a:r>
            <a:r>
              <a:rPr sz="2000" dirty="0" err="1"/>
              <a:t>actuele</a:t>
            </a:r>
            <a:r>
              <a:rPr sz="2000" dirty="0"/>
              <a:t> </a:t>
            </a:r>
            <a:r>
              <a:rPr sz="2000" dirty="0" err="1"/>
              <a:t>kennis</a:t>
            </a:r>
            <a:r>
              <a:rPr sz="2000" dirty="0"/>
              <a:t> van </a:t>
            </a:r>
            <a:r>
              <a:rPr sz="2000" dirty="0" err="1"/>
              <a:t>Simpel</a:t>
            </a:r>
            <a:r>
              <a:rPr sz="2000" dirty="0"/>
              <a:t> </a:t>
            </a:r>
            <a:r>
              <a:rPr sz="2000" dirty="0" err="1"/>
              <a:t>Switchen</a:t>
            </a:r>
            <a:r>
              <a:rPr lang="nl-NL" sz="2000" dirty="0"/>
              <a:t> zoals</a:t>
            </a:r>
            <a:r>
              <a:rPr sz="2000" dirty="0"/>
              <a:t> wet- </a:t>
            </a:r>
            <a:r>
              <a:rPr sz="2000" dirty="0" err="1"/>
              <a:t>en</a:t>
            </a:r>
            <a:r>
              <a:rPr sz="2000" dirty="0"/>
              <a:t> </a:t>
            </a:r>
            <a:r>
              <a:rPr sz="2000" dirty="0" err="1"/>
              <a:t>regelgeving</a:t>
            </a:r>
            <a:r>
              <a:rPr sz="2000" dirty="0"/>
              <a:t>. Stel </a:t>
            </a:r>
            <a:r>
              <a:rPr sz="2000" dirty="0" err="1"/>
              <a:t>een</a:t>
            </a:r>
            <a:r>
              <a:rPr sz="2000" dirty="0"/>
              <a:t> </a:t>
            </a:r>
            <a:r>
              <a:rPr sz="2000" dirty="0" err="1"/>
              <a:t>projectteam</a:t>
            </a:r>
            <a:r>
              <a:rPr sz="2000" dirty="0"/>
              <a:t> e</a:t>
            </a:r>
            <a:r>
              <a:rPr lang="nl-NL" sz="2000" dirty="0"/>
              <a:t>e</a:t>
            </a:r>
            <a:r>
              <a:rPr sz="2000" dirty="0"/>
              <a:t>n </a:t>
            </a:r>
            <a:r>
              <a:rPr sz="2000" dirty="0" err="1"/>
              <a:t>coördinator</a:t>
            </a:r>
            <a:r>
              <a:rPr sz="2000" dirty="0"/>
              <a:t> </a:t>
            </a:r>
            <a:r>
              <a:rPr sz="2000" dirty="0" err="1"/>
              <a:t>aan</a:t>
            </a:r>
            <a:r>
              <a:rPr lang="nl-NL" sz="2000" dirty="0"/>
              <a:t>, die onder andere als ambassadeur van dit thema fungeren.</a:t>
            </a:r>
            <a:endParaRPr sz="2000" dirty="0"/>
          </a:p>
        </p:txBody>
      </p:sp>
      <p:pic>
        <p:nvPicPr>
          <p:cNvPr id="4" name="Afbeelding 3">
            <a:extLst>
              <a:ext uri="{FF2B5EF4-FFF2-40B4-BE49-F238E27FC236}">
                <a16:creationId xmlns:a16="http://schemas.microsoft.com/office/drawing/2014/main" id="{2EC7F22E-4F3F-8612-0053-372DD5ACEB29}"/>
              </a:ext>
            </a:extLst>
          </p:cNvPr>
          <p:cNvPicPr>
            <a:picLocks noChangeAspect="1"/>
          </p:cNvPicPr>
          <p:nvPr/>
        </p:nvPicPr>
        <p:blipFill>
          <a:blip r:embed="rId2"/>
          <a:stretch>
            <a:fillRect/>
          </a:stretch>
        </p:blipFill>
        <p:spPr>
          <a:xfrm>
            <a:off x="600607" y="3429000"/>
            <a:ext cx="3158002" cy="31884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 Integreer Simpel Switchen in je dienstverlening</a:t>
            </a:r>
          </a:p>
        </p:txBody>
      </p:sp>
      <p:sp>
        <p:nvSpPr>
          <p:cNvPr id="3" name="TextBox 2"/>
          <p:cNvSpPr txBox="1"/>
          <p:nvPr/>
        </p:nvSpPr>
        <p:spPr>
          <a:xfrm>
            <a:off x="2223852" y="1654508"/>
            <a:ext cx="7226710" cy="1938992"/>
          </a:xfrm>
          <a:prstGeom prst="rect">
            <a:avLst/>
          </a:prstGeom>
          <a:noFill/>
        </p:spPr>
        <p:txBody>
          <a:bodyPr wrap="square">
            <a:spAutoFit/>
          </a:bodyPr>
          <a:lstStyle/>
          <a:p>
            <a:endParaRPr sz="2000" dirty="0"/>
          </a:p>
          <a:p>
            <a:pPr>
              <a:defRPr sz="2000">
                <a:solidFill>
                  <a:srgbClr val="323232"/>
                </a:solidFill>
              </a:defRPr>
            </a:pPr>
            <a:r>
              <a:rPr sz="2000" dirty="0" err="1"/>
              <a:t>Zie</a:t>
            </a:r>
            <a:r>
              <a:rPr sz="2000" dirty="0"/>
              <a:t> </a:t>
            </a:r>
            <a:r>
              <a:rPr lang="nl-NL" sz="2000" dirty="0"/>
              <a:t>Simpel Switchen</a:t>
            </a:r>
            <a:r>
              <a:rPr sz="2000" dirty="0"/>
              <a:t> </a:t>
            </a:r>
            <a:r>
              <a:rPr sz="2000" dirty="0" err="1"/>
              <a:t>niet</a:t>
            </a:r>
            <a:r>
              <a:rPr sz="2000" dirty="0"/>
              <a:t> </a:t>
            </a:r>
            <a:r>
              <a:rPr sz="2000" dirty="0" err="1"/>
              <a:t>als</a:t>
            </a:r>
            <a:r>
              <a:rPr lang="nl-NL" sz="2000" dirty="0"/>
              <a:t> een afzonderlijk </a:t>
            </a:r>
            <a:r>
              <a:rPr sz="2000" dirty="0"/>
              <a:t>project, maar </a:t>
            </a:r>
            <a:r>
              <a:rPr sz="2000" dirty="0" err="1"/>
              <a:t>als</a:t>
            </a:r>
            <a:r>
              <a:rPr sz="2000" dirty="0"/>
              <a:t> </a:t>
            </a:r>
            <a:r>
              <a:rPr sz="2000" dirty="0" err="1"/>
              <a:t>een</a:t>
            </a:r>
            <a:r>
              <a:rPr sz="2000" dirty="0"/>
              <a:t> vast </a:t>
            </a:r>
            <a:r>
              <a:rPr sz="2000" dirty="0" err="1"/>
              <a:t>onderdeel</a:t>
            </a:r>
            <a:r>
              <a:rPr sz="2000" dirty="0"/>
              <a:t> van </a:t>
            </a:r>
            <a:r>
              <a:rPr lang="nl-NL" sz="2000" dirty="0"/>
              <a:t>de</a:t>
            </a:r>
            <a:r>
              <a:rPr sz="2000" dirty="0"/>
              <a:t> </a:t>
            </a:r>
            <a:r>
              <a:rPr sz="2000" dirty="0" err="1"/>
              <a:t>reguliere</a:t>
            </a:r>
            <a:r>
              <a:rPr sz="2000" dirty="0"/>
              <a:t> </a:t>
            </a:r>
            <a:r>
              <a:rPr sz="2000" dirty="0" err="1"/>
              <a:t>dienstverlening</a:t>
            </a:r>
            <a:r>
              <a:rPr lang="nl-NL" sz="2000" dirty="0"/>
              <a:t> van de organisatie</a:t>
            </a:r>
            <a:r>
              <a:rPr sz="2000" dirty="0"/>
              <a:t>.</a:t>
            </a:r>
            <a:endParaRPr lang="nl-NL" sz="2000" dirty="0"/>
          </a:p>
          <a:p>
            <a:pPr>
              <a:defRPr sz="2000">
                <a:solidFill>
                  <a:srgbClr val="323232"/>
                </a:solidFill>
              </a:defRPr>
            </a:pPr>
            <a:r>
              <a:rPr lang="nl-NL" sz="2000" dirty="0"/>
              <a:t>Simpel Switchen is een onderdeel van het dagelijkse werk van de re-integratieprofessional.</a:t>
            </a:r>
            <a:endParaRPr sz="2000" dirty="0"/>
          </a:p>
        </p:txBody>
      </p:sp>
      <p:pic>
        <p:nvPicPr>
          <p:cNvPr id="4" name="Afbeelding 3">
            <a:extLst>
              <a:ext uri="{FF2B5EF4-FFF2-40B4-BE49-F238E27FC236}">
                <a16:creationId xmlns:a16="http://schemas.microsoft.com/office/drawing/2014/main" id="{8CA08497-C0A1-2C8F-8F1D-7FE03AA3E9A8}"/>
              </a:ext>
            </a:extLst>
          </p:cNvPr>
          <p:cNvPicPr>
            <a:picLocks noChangeAspect="1"/>
          </p:cNvPicPr>
          <p:nvPr/>
        </p:nvPicPr>
        <p:blipFill>
          <a:blip r:embed="rId2"/>
          <a:stretch>
            <a:fillRect/>
          </a:stretch>
        </p:blipFill>
        <p:spPr>
          <a:xfrm>
            <a:off x="453958" y="3304391"/>
            <a:ext cx="3158002" cy="318848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 Geef ruimte vanuit het management</a:t>
            </a:r>
          </a:p>
        </p:txBody>
      </p:sp>
      <p:sp>
        <p:nvSpPr>
          <p:cNvPr id="3" name="TextBox 2"/>
          <p:cNvSpPr txBox="1"/>
          <p:nvPr/>
        </p:nvSpPr>
        <p:spPr>
          <a:xfrm>
            <a:off x="2274499" y="1371600"/>
            <a:ext cx="8465388" cy="2554545"/>
          </a:xfrm>
          <a:prstGeom prst="rect">
            <a:avLst/>
          </a:prstGeom>
          <a:noFill/>
        </p:spPr>
        <p:txBody>
          <a:bodyPr wrap="square">
            <a:spAutoFit/>
          </a:bodyPr>
          <a:lstStyle/>
          <a:p>
            <a:pPr>
              <a:defRPr sz="2000">
                <a:solidFill>
                  <a:srgbClr val="323232"/>
                </a:solidFill>
              </a:defRPr>
            </a:pPr>
            <a:r>
              <a:rPr dirty="0"/>
              <a:t>Professionals</a:t>
            </a:r>
            <a:r>
              <a:rPr lang="nl-NL" dirty="0"/>
              <a:t> dienen</a:t>
            </a:r>
            <a:r>
              <a:rPr dirty="0"/>
              <a:t> de </a:t>
            </a:r>
            <a:r>
              <a:rPr dirty="0" err="1"/>
              <a:t>ruimte</a:t>
            </a:r>
            <a:r>
              <a:rPr lang="nl-NL" dirty="0"/>
              <a:t> te ervaren vanuit het management</a:t>
            </a:r>
            <a:r>
              <a:rPr dirty="0"/>
              <a:t> om </a:t>
            </a:r>
            <a:r>
              <a:rPr lang="nl-NL" dirty="0"/>
              <a:t>'</a:t>
            </a:r>
            <a:r>
              <a:rPr dirty="0" err="1"/>
              <a:t>maatwerk</a:t>
            </a:r>
            <a:r>
              <a:rPr lang="nl-NL" dirty="0"/>
              <a:t>'</a:t>
            </a:r>
            <a:r>
              <a:rPr dirty="0"/>
              <a:t> </a:t>
            </a:r>
            <a:r>
              <a:rPr dirty="0" err="1"/>
              <a:t>te</a:t>
            </a:r>
            <a:r>
              <a:rPr dirty="0"/>
              <a:t> </a:t>
            </a:r>
            <a:r>
              <a:rPr dirty="0" err="1"/>
              <a:t>leveren</a:t>
            </a:r>
            <a:r>
              <a:rPr dirty="0"/>
              <a:t> </a:t>
            </a:r>
            <a:r>
              <a:rPr dirty="0" err="1"/>
              <a:t>en</a:t>
            </a:r>
            <a:r>
              <a:rPr dirty="0"/>
              <a:t> extra </a:t>
            </a:r>
            <a:r>
              <a:rPr dirty="0" err="1"/>
              <a:t>inspanningen</a:t>
            </a:r>
            <a:r>
              <a:rPr dirty="0"/>
              <a:t> </a:t>
            </a:r>
            <a:r>
              <a:rPr dirty="0" err="1"/>
              <a:t>te</a:t>
            </a:r>
            <a:r>
              <a:rPr dirty="0"/>
              <a:t> </a:t>
            </a:r>
            <a:r>
              <a:rPr dirty="0" err="1"/>
              <a:t>doen</a:t>
            </a:r>
            <a:r>
              <a:rPr dirty="0"/>
              <a:t> </a:t>
            </a:r>
            <a:r>
              <a:rPr dirty="0" err="1"/>
              <a:t>bij</a:t>
            </a:r>
            <a:r>
              <a:rPr dirty="0"/>
              <a:t> </a:t>
            </a:r>
            <a:r>
              <a:rPr dirty="0" err="1"/>
              <a:t>een</a:t>
            </a:r>
            <a:r>
              <a:rPr dirty="0"/>
              <a:t> Switch-casus.</a:t>
            </a:r>
            <a:r>
              <a:rPr lang="nl-NL" dirty="0"/>
              <a:t> </a:t>
            </a:r>
          </a:p>
          <a:p>
            <a:pPr>
              <a:defRPr sz="2000">
                <a:solidFill>
                  <a:srgbClr val="323232"/>
                </a:solidFill>
              </a:defRPr>
            </a:pPr>
            <a:r>
              <a:rPr lang="nl-NL" dirty="0"/>
              <a:t>Hierbij dienen eigen organisatiedoelstellingen niet leidend te zijn. De professional dient in de gelegenheid gesteld te worden kennis op te doen met als doel het juiste te kunnen doen om de deelnemer adequaat te ondersteunen in het participatielandschap.</a:t>
            </a:r>
            <a:endParaRPr dirty="0"/>
          </a:p>
        </p:txBody>
      </p:sp>
      <p:pic>
        <p:nvPicPr>
          <p:cNvPr id="4" name="Afbeelding 3">
            <a:extLst>
              <a:ext uri="{FF2B5EF4-FFF2-40B4-BE49-F238E27FC236}">
                <a16:creationId xmlns:a16="http://schemas.microsoft.com/office/drawing/2014/main" id="{F72E67DC-790D-3A5D-7943-6B3AB60D45B9}"/>
              </a:ext>
            </a:extLst>
          </p:cNvPr>
          <p:cNvPicPr>
            <a:picLocks noChangeAspect="1"/>
          </p:cNvPicPr>
          <p:nvPr/>
        </p:nvPicPr>
        <p:blipFill>
          <a:blip r:embed="rId2"/>
          <a:stretch>
            <a:fillRect/>
          </a:stretch>
        </p:blipFill>
        <p:spPr>
          <a:xfrm>
            <a:off x="428078" y="3429000"/>
            <a:ext cx="3158002" cy="318848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 Bied een breed aanbod van werk</a:t>
            </a:r>
          </a:p>
        </p:txBody>
      </p:sp>
      <p:sp>
        <p:nvSpPr>
          <p:cNvPr id="3" name="TextBox 2"/>
          <p:cNvSpPr txBox="1"/>
          <p:nvPr/>
        </p:nvSpPr>
        <p:spPr>
          <a:xfrm>
            <a:off x="2226541" y="1603956"/>
            <a:ext cx="8107903" cy="2862322"/>
          </a:xfrm>
          <a:prstGeom prst="rect">
            <a:avLst/>
          </a:prstGeom>
          <a:noFill/>
        </p:spPr>
        <p:txBody>
          <a:bodyPr wrap="square">
            <a:spAutoFit/>
          </a:bodyPr>
          <a:lstStyle/>
          <a:p>
            <a:pPr>
              <a:defRPr sz="2000">
                <a:solidFill>
                  <a:srgbClr val="323232"/>
                </a:solidFill>
              </a:defRPr>
            </a:pPr>
            <a:r>
              <a:rPr sz="2000" dirty="0"/>
              <a:t>Zorg </a:t>
            </a:r>
            <a:r>
              <a:rPr sz="2000" dirty="0" err="1"/>
              <a:t>voor</a:t>
            </a:r>
            <a:r>
              <a:rPr sz="2000" dirty="0"/>
              <a:t> </a:t>
            </a:r>
            <a:r>
              <a:rPr sz="2000" dirty="0" err="1"/>
              <a:t>toegang</a:t>
            </a:r>
            <a:r>
              <a:rPr sz="2000" dirty="0"/>
              <a:t> tot diverse </a:t>
            </a:r>
            <a:r>
              <a:rPr sz="2000" dirty="0" err="1"/>
              <a:t>werksoorten</a:t>
            </a:r>
            <a:r>
              <a:rPr sz="2000" dirty="0"/>
              <a:t> </a:t>
            </a:r>
            <a:r>
              <a:rPr lang="nl-NL" sz="2000" dirty="0"/>
              <a:t>in diverse </a:t>
            </a:r>
            <a:r>
              <a:rPr sz="2000" dirty="0" err="1"/>
              <a:t>sectoren</a:t>
            </a:r>
            <a:r>
              <a:rPr sz="2000" dirty="0"/>
              <a:t>,</a:t>
            </a:r>
            <a:r>
              <a:rPr lang="nl-NL" sz="2000" dirty="0"/>
              <a:t> in samenwerking met bedrijven en regionale organisaties, </a:t>
            </a:r>
            <a:r>
              <a:rPr lang="nl-NL" sz="2000" dirty="0" err="1"/>
              <a:t>z</a:t>
            </a:r>
            <a:r>
              <a:rPr sz="2000" dirty="0" err="1"/>
              <a:t>odat</a:t>
            </a:r>
            <a:r>
              <a:rPr sz="2000" dirty="0"/>
              <a:t> </a:t>
            </a:r>
            <a:r>
              <a:rPr sz="2000" dirty="0" err="1"/>
              <a:t>deelnemers</a:t>
            </a:r>
            <a:r>
              <a:rPr sz="2000" dirty="0"/>
              <a:t> </a:t>
            </a:r>
            <a:r>
              <a:rPr sz="2000" dirty="0" err="1"/>
              <a:t>waardevolle</a:t>
            </a:r>
            <a:r>
              <a:rPr sz="2000" dirty="0"/>
              <a:t> </a:t>
            </a:r>
            <a:r>
              <a:rPr sz="2000" dirty="0" err="1"/>
              <a:t>werkervaring</a:t>
            </a:r>
            <a:r>
              <a:rPr lang="nl-NL" sz="2000" dirty="0"/>
              <a:t>en</a:t>
            </a:r>
            <a:r>
              <a:rPr sz="2000" dirty="0"/>
              <a:t> </a:t>
            </a:r>
            <a:r>
              <a:rPr sz="2000" dirty="0" err="1"/>
              <a:t>kunnen</a:t>
            </a:r>
            <a:r>
              <a:rPr sz="2000" dirty="0"/>
              <a:t> </a:t>
            </a:r>
            <a:r>
              <a:rPr sz="2000" dirty="0" err="1"/>
              <a:t>opdoen</a:t>
            </a:r>
            <a:r>
              <a:rPr sz="2000" dirty="0"/>
              <a:t>.</a:t>
            </a:r>
            <a:r>
              <a:rPr lang="nl-NL" sz="2000" dirty="0"/>
              <a:t> Probeer hierin zoveel als mogelijk aan te sluiten bij behoeften en capaciteiten van de deelnemer. Zorg te alle tijden voor een duidelijk en reëel perspectief/toekomstplan voor de deelnemer.</a:t>
            </a:r>
          </a:p>
          <a:p>
            <a:pPr>
              <a:defRPr sz="2000">
                <a:solidFill>
                  <a:srgbClr val="323232"/>
                </a:solidFill>
              </a:defRPr>
            </a:pPr>
            <a:endParaRPr lang="nl-NL" sz="2000" dirty="0"/>
          </a:p>
          <a:p>
            <a:pPr>
              <a:defRPr sz="2000">
                <a:solidFill>
                  <a:srgbClr val="323232"/>
                </a:solidFill>
              </a:defRPr>
            </a:pPr>
            <a:endParaRPr sz="2000" dirty="0"/>
          </a:p>
        </p:txBody>
      </p:sp>
      <p:pic>
        <p:nvPicPr>
          <p:cNvPr id="4" name="Afbeelding 3">
            <a:extLst>
              <a:ext uri="{FF2B5EF4-FFF2-40B4-BE49-F238E27FC236}">
                <a16:creationId xmlns:a16="http://schemas.microsoft.com/office/drawing/2014/main" id="{0C4268F6-996E-419A-531B-BE14B2AF76B2}"/>
              </a:ext>
            </a:extLst>
          </p:cNvPr>
          <p:cNvPicPr>
            <a:picLocks noChangeAspect="1"/>
          </p:cNvPicPr>
          <p:nvPr/>
        </p:nvPicPr>
        <p:blipFill>
          <a:blip r:embed="rId2"/>
          <a:stretch>
            <a:fillRect/>
          </a:stretch>
        </p:blipFill>
        <p:spPr>
          <a:xfrm>
            <a:off x="433830" y="3500945"/>
            <a:ext cx="3158002" cy="3188484"/>
          </a:xfrm>
          <a:prstGeom prst="rect">
            <a:avLst/>
          </a:prstGeom>
        </p:spPr>
      </p:pic>
    </p:spTree>
  </p:cSld>
  <p:clrMapOvr>
    <a:masterClrMapping/>
  </p:clrMapOvr>
</p:sld>
</file>

<file path=ppt/theme/theme1.xml><?xml version="1.0" encoding="utf-8"?>
<a:theme xmlns:a="http://schemas.openxmlformats.org/drawingml/2006/main" name="Visie Risse Groep 2022">
  <a:themeElements>
    <a:clrScheme name="Huisstijl Risse Groep/Werk.Kom">
      <a:dk1>
        <a:srgbClr val="454551"/>
      </a:dk1>
      <a:lt1>
        <a:srgbClr val="FFFFFF"/>
      </a:lt1>
      <a:dk2>
        <a:srgbClr val="7030A0"/>
      </a:dk2>
      <a:lt2>
        <a:srgbClr val="FFFFFF"/>
      </a:lt2>
      <a:accent1>
        <a:srgbClr val="ED7BB9"/>
      </a:accent1>
      <a:accent2>
        <a:srgbClr val="913193"/>
      </a:accent2>
      <a:accent3>
        <a:srgbClr val="FF5229"/>
      </a:accent3>
      <a:accent4>
        <a:srgbClr val="98C004"/>
      </a:accent4>
      <a:accent5>
        <a:srgbClr val="2AB4A4"/>
      </a:accent5>
      <a:accent6>
        <a:srgbClr val="FFF63F"/>
      </a:accent6>
      <a:hlink>
        <a:srgbClr val="1A4CC8"/>
      </a:hlink>
      <a:folHlink>
        <a:srgbClr val="8C8C8C"/>
      </a:folHlink>
    </a:clrScheme>
    <a:fontScheme name="Huisstijl letter Risse Groep/Werk.Kom">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jabloon nieuwe huisstijl Risse Groep 23" id="{799DA4CB-4277-4FBC-AA64-6D53DE8A5A4F}" vid="{39EC3E58-4241-411C-AD57-CB5F48674F7A}"/>
    </a:ext>
  </a:extLst>
</a:theme>
</file>

<file path=ppt/theme/theme2.xml><?xml version="1.0" encoding="utf-8"?>
<a:theme xmlns:a="http://schemas.openxmlformats.org/drawingml/2006/main" name="Fotopagina Risse Groep 2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jabloon nieuwe huisstijl Risse Groep 23" id="{799DA4CB-4277-4FBC-AA64-6D53DE8A5A4F}" vid="{B63676C7-5002-44DF-94BB-8879A966E3B8}"/>
    </a:ext>
  </a:extLst>
</a:theme>
</file>

<file path=ppt/theme/theme3.xml><?xml version="1.0" encoding="utf-8"?>
<a:theme xmlns:a="http://schemas.openxmlformats.org/drawingml/2006/main" name="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angepast 1">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jabloon nieuwe huisstijl Risse Groep 23" id="{799DA4CB-4277-4FBC-AA64-6D53DE8A5A4F}" vid="{1DFB9C55-A6EC-4C72-A91E-89CD0BAA829E}"/>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Sjabloon PPT nieuwe huisstijl Risse Groep 23</Template>
  <TotalTime>0</TotalTime>
  <Words>942</Words>
  <Application>Microsoft Office PowerPoint</Application>
  <PresentationFormat>Breedbeeld</PresentationFormat>
  <Paragraphs>72</Paragraphs>
  <Slides>13</Slides>
  <Notes>0</Notes>
  <HiddenSlides>0</HiddenSlides>
  <MMClips>0</MMClips>
  <ScaleCrop>false</ScaleCrop>
  <HeadingPairs>
    <vt:vector size="6" baseType="variant">
      <vt:variant>
        <vt:lpstr>Gebruikte lettertypen</vt:lpstr>
      </vt:variant>
      <vt:variant>
        <vt:i4>4</vt:i4>
      </vt:variant>
      <vt:variant>
        <vt:lpstr>Thema</vt:lpstr>
      </vt:variant>
      <vt:variant>
        <vt:i4>3</vt:i4>
      </vt:variant>
      <vt:variant>
        <vt:lpstr>Diatitels</vt:lpstr>
      </vt:variant>
      <vt:variant>
        <vt:i4>13</vt:i4>
      </vt:variant>
    </vt:vector>
  </HeadingPairs>
  <TitlesOfParts>
    <vt:vector size="20" baseType="lpstr">
      <vt:lpstr>Yu Gothic</vt:lpstr>
      <vt:lpstr>Arial</vt:lpstr>
      <vt:lpstr>Calibri</vt:lpstr>
      <vt:lpstr>Montserrat</vt:lpstr>
      <vt:lpstr>Visie Risse Groep 2022</vt:lpstr>
      <vt:lpstr>Fotopagina Risse Groep 23</vt:lpstr>
      <vt:lpstr>Aangepast ontwerp</vt:lpstr>
      <vt:lpstr>Stappenplan Simpel Switchen</vt:lpstr>
      <vt:lpstr>Context</vt:lpstr>
      <vt:lpstr>10 Succesvolle factoren Simpel Switchen</vt:lpstr>
      <vt:lpstr>👤 Zet de deelnemer centraal</vt:lpstr>
      <vt:lpstr>🤝 Samenwerken</vt:lpstr>
      <vt:lpstr>📚 Kennis in huis halen</vt:lpstr>
      <vt:lpstr>🧩 Integreer Simpel Switchen in je dienstverlening</vt:lpstr>
      <vt:lpstr>🛠️ Geef ruimte vanuit het management</vt:lpstr>
      <vt:lpstr>🏭 Bied een breed aanbod van werk</vt:lpstr>
      <vt:lpstr>🧑‍🤝‍🧑 Intensieve begeleiding door een contactpersoon</vt:lpstr>
      <vt:lpstr>💰 Maak kosten inzichtelijk</vt:lpstr>
      <vt:lpstr>📈 Creëer een lerende organisatie</vt:lpstr>
      <vt:lpstr>📣 Communiceer helder en positief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Visie sjabloon 2022</dc:subject>
  <dc:creator>Sanne Knoops</dc:creator>
  <cp:keywords>visie;sjabloon</cp:keywords>
  <cp:lastModifiedBy>Sanne Knoops</cp:lastModifiedBy>
  <cp:revision>17</cp:revision>
  <dcterms:created xsi:type="dcterms:W3CDTF">2025-07-29T10:06:09Z</dcterms:created>
  <dcterms:modified xsi:type="dcterms:W3CDTF">2026-08-10T07:17:26Z</dcterms:modified>
</cp:coreProperties>
</file>